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Lst>
  <p:sldSz cy="6858000" cx="9906000"/>
  <p:notesSz cx="6858000" cy="1971675"/>
  <p:embeddedFontLst>
    <p:embeddedFont>
      <p:font typeface="Playfair Display"/>
      <p:regular r:id="rId141"/>
      <p:bold r:id="rId142"/>
      <p:italic r:id="rId143"/>
      <p:boldItalic r:id="rId144"/>
    </p:embeddedFont>
    <p:embeddedFont>
      <p:font typeface="Noto Sans"/>
      <p:regular r:id="rId145"/>
      <p:bold r:id="rId146"/>
      <p:italic r:id="rId147"/>
      <p:boldItalic r:id="rId148"/>
    </p:embeddedFont>
    <p:embeddedFont>
      <p:font typeface="Open Sans"/>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20">
          <p15:clr>
            <a:srgbClr val="A4A3A4"/>
          </p15:clr>
        </p15:guide>
        <p15:guide id="2" pos="5592">
          <p15:clr>
            <a:srgbClr val="A4A3A4"/>
          </p15:clr>
        </p15:guide>
        <p15:guide id="3" pos="444">
          <p15:clr>
            <a:srgbClr val="A4A3A4"/>
          </p15:clr>
        </p15:guide>
        <p15:guide id="4" orient="horz" pos="1344">
          <p15:clr>
            <a:srgbClr val="A4A3A4"/>
          </p15:clr>
        </p15:guide>
      </p15:sldGuideLst>
    </p:ext>
    <p:ext uri="{2D200454-40CA-4A62-9FC3-DE9A4176ACB9}">
      <p15:notesGuideLst>
        <p15:guide id="1" orient="horz" pos="621">
          <p15:clr>
            <a:srgbClr val="A4A3A4"/>
          </p15:clr>
        </p15:guide>
        <p15:guide id="2" pos="2160">
          <p15:clr>
            <a:srgbClr val="A4A3A4"/>
          </p15:clr>
        </p15:guide>
      </p15:notesGuideLst>
    </p:ext>
    <p:ext uri="GoogleSlidesCustomDataVersion2">
      <go:slidesCustomData xmlns:go="http://customooxmlschemas.google.com/" r:id="rId153" roundtripDataSignature="AMtx7miDL39kVmH46aNXGYlXSlpWle9g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20"/>
        <p:guide pos="5592"/>
        <p:guide pos="444"/>
        <p:guide pos="1344" orient="horz"/>
      </p:guideLst>
    </p:cSldViewPr>
  </p:slideViewPr>
  <p:notesViewPr>
    <p:cSldViewPr snapToGrid="0">
      <p:cViewPr varScale="1">
        <p:scale>
          <a:sx n="100" d="100"/>
          <a:sy n="100" d="100"/>
        </p:scale>
        <p:origin x="0" y="0"/>
      </p:cViewPr>
      <p:guideLst>
        <p:guide pos="621" orient="horz"/>
        <p:guide pos="2160"/>
      </p:guideLst>
    </p:cSldViewPr>
  </p:notesViewPr>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42" Type="http://schemas.openxmlformats.org/officeDocument/2006/relationships/slide" Target="slides/slide37.xml"/><Relationship Id="rId21" Type="http://schemas.openxmlformats.org/officeDocument/2006/relationships/slide" Target="slides/slide16.xml"/><Relationship Id="rId84" Type="http://schemas.openxmlformats.org/officeDocument/2006/relationships/slide" Target="slides/slide79.xml"/><Relationship Id="rId138" Type="http://schemas.openxmlformats.org/officeDocument/2006/relationships/slide" Target="slides/slide133.xml"/><Relationship Id="rId63" Type="http://schemas.openxmlformats.org/officeDocument/2006/relationships/slide" Target="slides/slide58.xml"/><Relationship Id="rId107" Type="http://schemas.openxmlformats.org/officeDocument/2006/relationships/slide" Target="slides/slide102.xml"/><Relationship Id="rId32" Type="http://schemas.openxmlformats.org/officeDocument/2006/relationships/slide" Target="slides/slide27.xml"/><Relationship Id="rId128" Type="http://schemas.openxmlformats.org/officeDocument/2006/relationships/slide" Target="slides/slide123.xml"/><Relationship Id="rId11" Type="http://schemas.openxmlformats.org/officeDocument/2006/relationships/slide" Target="slides/slide6.xml"/><Relationship Id="rId149" Type="http://schemas.openxmlformats.org/officeDocument/2006/relationships/font" Target="fonts/OpenSans-regular.fntdata"/><Relationship Id="rId74" Type="http://schemas.openxmlformats.org/officeDocument/2006/relationships/slide" Target="slides/slide69.xml"/><Relationship Id="rId53" Type="http://schemas.openxmlformats.org/officeDocument/2006/relationships/slide" Target="slides/slide48.xml"/><Relationship Id="rId95" Type="http://schemas.openxmlformats.org/officeDocument/2006/relationships/slide" Target="slides/slide90.xml"/><Relationship Id="rId5" Type="http://schemas.openxmlformats.org/officeDocument/2006/relationships/notesMaster" Target="notesMasters/notesMaster1.xml"/><Relationship Id="rId43" Type="http://schemas.openxmlformats.org/officeDocument/2006/relationships/slide" Target="slides/slide38.xml"/><Relationship Id="rId48" Type="http://schemas.openxmlformats.org/officeDocument/2006/relationships/slide" Target="slides/slide43.xml"/><Relationship Id="rId22" Type="http://schemas.openxmlformats.org/officeDocument/2006/relationships/slide" Target="slides/slide17.xml"/><Relationship Id="rId27" Type="http://schemas.openxmlformats.org/officeDocument/2006/relationships/slide" Target="slides/slide22.xml"/><Relationship Id="rId118" Type="http://schemas.openxmlformats.org/officeDocument/2006/relationships/slide" Target="slides/slide113.xml"/><Relationship Id="rId113" Type="http://schemas.openxmlformats.org/officeDocument/2006/relationships/slide" Target="slides/slide108.xml"/><Relationship Id="rId139" Type="http://schemas.openxmlformats.org/officeDocument/2006/relationships/slide" Target="slides/slide134.xml"/><Relationship Id="rId134" Type="http://schemas.openxmlformats.org/officeDocument/2006/relationships/slide" Target="slides/slide129.xml"/><Relationship Id="rId64" Type="http://schemas.openxmlformats.org/officeDocument/2006/relationships/slide" Target="slides/slide59.xml"/><Relationship Id="rId69" Type="http://schemas.openxmlformats.org/officeDocument/2006/relationships/slide" Target="slides/slide64.xml"/><Relationship Id="rId85" Type="http://schemas.openxmlformats.org/officeDocument/2006/relationships/slide" Target="slides/slide80.xml"/><Relationship Id="rId150" Type="http://schemas.openxmlformats.org/officeDocument/2006/relationships/font" Target="fonts/OpenSans-bold.fntdata"/><Relationship Id="rId80" Type="http://schemas.openxmlformats.org/officeDocument/2006/relationships/slide" Target="slides/slide75.xml"/><Relationship Id="rId155" Type="http://schemas.openxmlformats.org/officeDocument/2006/relationships/customXml" Target="../customXml/item2.xml"/><Relationship Id="rId108" Type="http://schemas.openxmlformats.org/officeDocument/2006/relationships/slide" Target="slides/slide103.xml"/><Relationship Id="rId103" Type="http://schemas.openxmlformats.org/officeDocument/2006/relationships/slide" Target="slides/slide98.xml"/><Relationship Id="rId33" Type="http://schemas.openxmlformats.org/officeDocument/2006/relationships/slide" Target="slides/slide28.xml"/><Relationship Id="rId38" Type="http://schemas.openxmlformats.org/officeDocument/2006/relationships/slide" Target="slides/slide33.xml"/><Relationship Id="rId129" Type="http://schemas.openxmlformats.org/officeDocument/2006/relationships/slide" Target="slides/slide124.xml"/><Relationship Id="rId124" Type="http://schemas.openxmlformats.org/officeDocument/2006/relationships/slide" Target="slides/slide119.xml"/><Relationship Id="rId12" Type="http://schemas.openxmlformats.org/officeDocument/2006/relationships/slide" Target="slides/slide7.xml"/><Relationship Id="rId17" Type="http://schemas.openxmlformats.org/officeDocument/2006/relationships/slide" Target="slides/slide12.xml"/><Relationship Id="rId59" Type="http://schemas.openxmlformats.org/officeDocument/2006/relationships/slide" Target="slides/slide54.xml"/><Relationship Id="rId96" Type="http://schemas.openxmlformats.org/officeDocument/2006/relationships/slide" Target="slides/slide91.xml"/><Relationship Id="rId91" Type="http://schemas.openxmlformats.org/officeDocument/2006/relationships/slide" Target="slides/slide86.xml"/><Relationship Id="rId140" Type="http://schemas.openxmlformats.org/officeDocument/2006/relationships/slide" Target="slides/slide135.xml"/><Relationship Id="rId145" Type="http://schemas.openxmlformats.org/officeDocument/2006/relationships/font" Target="fonts/NotoSans-regular.fntdata"/><Relationship Id="rId75" Type="http://schemas.openxmlformats.org/officeDocument/2006/relationships/slide" Target="slides/slide70.xml"/><Relationship Id="rId70" Type="http://schemas.openxmlformats.org/officeDocument/2006/relationships/slide" Target="slides/slide65.xml"/><Relationship Id="rId54" Type="http://schemas.openxmlformats.org/officeDocument/2006/relationships/slide" Target="slides/slide49.xml"/><Relationship Id="rId1" Type="http://schemas.openxmlformats.org/officeDocument/2006/relationships/theme" Target="theme/theme2.xml"/><Relationship Id="rId6" Type="http://schemas.openxmlformats.org/officeDocument/2006/relationships/slide" Target="slides/slide1.xml"/><Relationship Id="rId49" Type="http://schemas.openxmlformats.org/officeDocument/2006/relationships/slide" Target="slides/slide44.xml"/><Relationship Id="rId23" Type="http://schemas.openxmlformats.org/officeDocument/2006/relationships/slide" Target="slides/slide18.xml"/><Relationship Id="rId28" Type="http://schemas.openxmlformats.org/officeDocument/2006/relationships/slide" Target="slides/slide23.xml"/><Relationship Id="rId119" Type="http://schemas.openxmlformats.org/officeDocument/2006/relationships/slide" Target="slides/slide114.xml"/><Relationship Id="rId114" Type="http://schemas.openxmlformats.org/officeDocument/2006/relationships/slide" Target="slides/slide109.xml"/><Relationship Id="rId44" Type="http://schemas.openxmlformats.org/officeDocument/2006/relationships/slide" Target="slides/slide39.xml"/><Relationship Id="rId86" Type="http://schemas.openxmlformats.org/officeDocument/2006/relationships/slide" Target="slides/slide81.xml"/><Relationship Id="rId81" Type="http://schemas.openxmlformats.org/officeDocument/2006/relationships/slide" Target="slides/slide76.xml"/><Relationship Id="rId130" Type="http://schemas.openxmlformats.org/officeDocument/2006/relationships/slide" Target="slides/slide125.xml"/><Relationship Id="rId135" Type="http://schemas.openxmlformats.org/officeDocument/2006/relationships/slide" Target="slides/slide130.xml"/><Relationship Id="rId65" Type="http://schemas.openxmlformats.org/officeDocument/2006/relationships/slide" Target="slides/slide60.xml"/><Relationship Id="rId60" Type="http://schemas.openxmlformats.org/officeDocument/2006/relationships/slide" Target="slides/slide55.xml"/><Relationship Id="rId151" Type="http://schemas.openxmlformats.org/officeDocument/2006/relationships/font" Target="fonts/OpenSans-italic.fntdata"/><Relationship Id="rId156" Type="http://schemas.openxmlformats.org/officeDocument/2006/relationships/customXml" Target="../customXml/item3.xml"/><Relationship Id="rId109" Type="http://schemas.openxmlformats.org/officeDocument/2006/relationships/slide" Target="slides/slide104.xml"/><Relationship Id="rId39" Type="http://schemas.openxmlformats.org/officeDocument/2006/relationships/slide" Target="slides/slide34.xml"/><Relationship Id="rId13" Type="http://schemas.openxmlformats.org/officeDocument/2006/relationships/slide" Target="slides/slide8.xml"/><Relationship Id="rId18" Type="http://schemas.openxmlformats.org/officeDocument/2006/relationships/slide" Target="slides/slide13.xml"/><Relationship Id="rId104" Type="http://schemas.openxmlformats.org/officeDocument/2006/relationships/slide" Target="slides/slide99.xml"/><Relationship Id="rId34" Type="http://schemas.openxmlformats.org/officeDocument/2006/relationships/slide" Target="slides/slide29.xml"/><Relationship Id="rId120" Type="http://schemas.openxmlformats.org/officeDocument/2006/relationships/slide" Target="slides/slide115.xml"/><Relationship Id="rId125" Type="http://schemas.openxmlformats.org/officeDocument/2006/relationships/slide" Target="slides/slide120.xml"/><Relationship Id="rId97" Type="http://schemas.openxmlformats.org/officeDocument/2006/relationships/slide" Target="slides/slide92.xml"/><Relationship Id="rId141" Type="http://schemas.openxmlformats.org/officeDocument/2006/relationships/font" Target="fonts/PlayfairDisplay-regular.fntdata"/><Relationship Id="rId146" Type="http://schemas.openxmlformats.org/officeDocument/2006/relationships/font" Target="fonts/NotoSans-bold.fntdata"/><Relationship Id="rId76" Type="http://schemas.openxmlformats.org/officeDocument/2006/relationships/slide" Target="slides/slide71.xml"/><Relationship Id="rId50" Type="http://schemas.openxmlformats.org/officeDocument/2006/relationships/slide" Target="slides/slide45.xml"/><Relationship Id="rId55" Type="http://schemas.openxmlformats.org/officeDocument/2006/relationships/slide" Target="slides/slide50.xml"/><Relationship Id="rId92" Type="http://schemas.openxmlformats.org/officeDocument/2006/relationships/slide" Target="slides/slide87.xml"/><Relationship Id="rId7" Type="http://schemas.openxmlformats.org/officeDocument/2006/relationships/slide" Target="slides/slide2.xml"/><Relationship Id="rId71" Type="http://schemas.openxmlformats.org/officeDocument/2006/relationships/slide" Target="slides/slide66.xml"/><Relationship Id="rId29" Type="http://schemas.openxmlformats.org/officeDocument/2006/relationships/slide" Target="slides/slide24.xml"/><Relationship Id="rId2" Type="http://schemas.openxmlformats.org/officeDocument/2006/relationships/viewProps" Target="viewProps.xml"/><Relationship Id="rId40" Type="http://schemas.openxmlformats.org/officeDocument/2006/relationships/slide" Target="slides/slide35.xml"/><Relationship Id="rId45" Type="http://schemas.openxmlformats.org/officeDocument/2006/relationships/slide" Target="slides/slide40.xml"/><Relationship Id="rId24" Type="http://schemas.openxmlformats.org/officeDocument/2006/relationships/slide" Target="slides/slide19.xml"/><Relationship Id="rId115" Type="http://schemas.openxmlformats.org/officeDocument/2006/relationships/slide" Target="slides/slide110.xml"/><Relationship Id="rId110" Type="http://schemas.openxmlformats.org/officeDocument/2006/relationships/slide" Target="slides/slide105.xml"/><Relationship Id="rId87" Type="http://schemas.openxmlformats.org/officeDocument/2006/relationships/slide" Target="slides/slide82.xml"/><Relationship Id="rId131" Type="http://schemas.openxmlformats.org/officeDocument/2006/relationships/slide" Target="slides/slide126.xml"/><Relationship Id="rId136" Type="http://schemas.openxmlformats.org/officeDocument/2006/relationships/slide" Target="slides/slide131.xml"/><Relationship Id="rId66" Type="http://schemas.openxmlformats.org/officeDocument/2006/relationships/slide" Target="slides/slide61.xml"/><Relationship Id="rId82" Type="http://schemas.openxmlformats.org/officeDocument/2006/relationships/slide" Target="slides/slide77.xml"/><Relationship Id="rId61" Type="http://schemas.openxmlformats.org/officeDocument/2006/relationships/slide" Target="slides/slide56.xml"/><Relationship Id="rId152" Type="http://schemas.openxmlformats.org/officeDocument/2006/relationships/font" Target="fonts/OpenSans-boldItalic.fntdata"/><Relationship Id="rId19" Type="http://schemas.openxmlformats.org/officeDocument/2006/relationships/slide" Target="slides/slide14.xml"/><Relationship Id="rId105" Type="http://schemas.openxmlformats.org/officeDocument/2006/relationships/slide" Target="slides/slide100.xml"/><Relationship Id="rId100" Type="http://schemas.openxmlformats.org/officeDocument/2006/relationships/slide" Target="slides/slide95.xml"/><Relationship Id="rId30" Type="http://schemas.openxmlformats.org/officeDocument/2006/relationships/slide" Target="slides/slide25.xml"/><Relationship Id="rId35" Type="http://schemas.openxmlformats.org/officeDocument/2006/relationships/slide" Target="slides/slide30.xml"/><Relationship Id="rId126" Type="http://schemas.openxmlformats.org/officeDocument/2006/relationships/slide" Target="slides/slide121.xml"/><Relationship Id="rId14" Type="http://schemas.openxmlformats.org/officeDocument/2006/relationships/slide" Target="slides/slide9.xml"/><Relationship Id="rId147" Type="http://schemas.openxmlformats.org/officeDocument/2006/relationships/font" Target="fonts/NotoSans-italic.fntdata"/><Relationship Id="rId77" Type="http://schemas.openxmlformats.org/officeDocument/2006/relationships/slide" Target="slides/slide72.xml"/><Relationship Id="rId56" Type="http://schemas.openxmlformats.org/officeDocument/2006/relationships/slide" Target="slides/slide51.xml"/><Relationship Id="rId121" Type="http://schemas.openxmlformats.org/officeDocument/2006/relationships/slide" Target="slides/slide116.xml"/><Relationship Id="rId98" Type="http://schemas.openxmlformats.org/officeDocument/2006/relationships/slide" Target="slides/slide93.xml"/><Relationship Id="rId93" Type="http://schemas.openxmlformats.org/officeDocument/2006/relationships/slide" Target="slides/slide88.xml"/><Relationship Id="rId142" Type="http://schemas.openxmlformats.org/officeDocument/2006/relationships/font" Target="fonts/PlayfairDisplay-bold.fntdata"/><Relationship Id="rId8" Type="http://schemas.openxmlformats.org/officeDocument/2006/relationships/slide" Target="slides/slide3.xml"/><Relationship Id="rId72" Type="http://schemas.openxmlformats.org/officeDocument/2006/relationships/slide" Target="slides/slide67.xml"/><Relationship Id="rId51" Type="http://schemas.openxmlformats.org/officeDocument/2006/relationships/slide" Target="slides/slide46.xml"/><Relationship Id="rId3" Type="http://schemas.openxmlformats.org/officeDocument/2006/relationships/presProps" Target="presProps.xml"/><Relationship Id="rId46" Type="http://schemas.openxmlformats.org/officeDocument/2006/relationships/slide" Target="slides/slide41.xml"/><Relationship Id="rId25" Type="http://schemas.openxmlformats.org/officeDocument/2006/relationships/slide" Target="slides/slide20.xml"/><Relationship Id="rId116" Type="http://schemas.openxmlformats.org/officeDocument/2006/relationships/slide" Target="slides/slide111.xml"/><Relationship Id="rId137" Type="http://schemas.openxmlformats.org/officeDocument/2006/relationships/slide" Target="slides/slide132.xml"/><Relationship Id="rId67" Type="http://schemas.openxmlformats.org/officeDocument/2006/relationships/slide" Target="slides/slide62.xml"/><Relationship Id="rId41" Type="http://schemas.openxmlformats.org/officeDocument/2006/relationships/slide" Target="slides/slide36.xml"/><Relationship Id="rId20" Type="http://schemas.openxmlformats.org/officeDocument/2006/relationships/slide" Target="slides/slide15.xml"/><Relationship Id="rId111" Type="http://schemas.openxmlformats.org/officeDocument/2006/relationships/slide" Target="slides/slide106.xml"/><Relationship Id="rId83" Type="http://schemas.openxmlformats.org/officeDocument/2006/relationships/slide" Target="slides/slide78.xml"/><Relationship Id="rId88" Type="http://schemas.openxmlformats.org/officeDocument/2006/relationships/slide" Target="slides/slide83.xml"/><Relationship Id="rId132" Type="http://schemas.openxmlformats.org/officeDocument/2006/relationships/slide" Target="slides/slide127.xml"/><Relationship Id="rId62" Type="http://schemas.openxmlformats.org/officeDocument/2006/relationships/slide" Target="slides/slide57.xml"/><Relationship Id="rId153" Type="http://customschemas.google.com/relationships/presentationmetadata" Target="metadata"/><Relationship Id="rId106" Type="http://schemas.openxmlformats.org/officeDocument/2006/relationships/slide" Target="slides/slide101.xml"/><Relationship Id="rId36" Type="http://schemas.openxmlformats.org/officeDocument/2006/relationships/slide" Target="slides/slide31.xml"/><Relationship Id="rId127" Type="http://schemas.openxmlformats.org/officeDocument/2006/relationships/slide" Target="slides/slide122.xml"/><Relationship Id="rId15" Type="http://schemas.openxmlformats.org/officeDocument/2006/relationships/slide" Target="slides/slide10.xml"/><Relationship Id="rId57" Type="http://schemas.openxmlformats.org/officeDocument/2006/relationships/slide" Target="slides/slide52.xml"/><Relationship Id="rId101" Type="http://schemas.openxmlformats.org/officeDocument/2006/relationships/slide" Target="slides/slide96.xml"/><Relationship Id="rId31" Type="http://schemas.openxmlformats.org/officeDocument/2006/relationships/slide" Target="slides/slide26.xml"/><Relationship Id="rId122" Type="http://schemas.openxmlformats.org/officeDocument/2006/relationships/slide" Target="slides/slide117.xml"/><Relationship Id="rId94" Type="http://schemas.openxmlformats.org/officeDocument/2006/relationships/slide" Target="slides/slide89.xml"/><Relationship Id="rId99" Type="http://schemas.openxmlformats.org/officeDocument/2006/relationships/slide" Target="slides/slide94.xml"/><Relationship Id="rId10" Type="http://schemas.openxmlformats.org/officeDocument/2006/relationships/slide" Target="slides/slide5.xml"/><Relationship Id="rId148" Type="http://schemas.openxmlformats.org/officeDocument/2006/relationships/font" Target="fonts/NotoSans-boldItalic.fntdata"/><Relationship Id="rId143" Type="http://schemas.openxmlformats.org/officeDocument/2006/relationships/font" Target="fonts/PlayfairDisplay-italic.fntdata"/><Relationship Id="rId73" Type="http://schemas.openxmlformats.org/officeDocument/2006/relationships/slide" Target="slides/slide68.xml"/><Relationship Id="rId78" Type="http://schemas.openxmlformats.org/officeDocument/2006/relationships/slide" Target="slides/slide73.xml"/><Relationship Id="rId52" Type="http://schemas.openxmlformats.org/officeDocument/2006/relationships/slide" Target="slides/slide4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112" Type="http://schemas.openxmlformats.org/officeDocument/2006/relationships/slide" Target="slides/slide107.xml"/><Relationship Id="rId89" Type="http://schemas.openxmlformats.org/officeDocument/2006/relationships/slide" Target="slides/slide84.xml"/><Relationship Id="rId133" Type="http://schemas.openxmlformats.org/officeDocument/2006/relationships/slide" Target="slides/slide128.xml"/><Relationship Id="rId68" Type="http://schemas.openxmlformats.org/officeDocument/2006/relationships/slide" Target="slides/slide63.xml"/><Relationship Id="rId154" Type="http://schemas.openxmlformats.org/officeDocument/2006/relationships/customXml" Target="../customXml/item1.xml"/><Relationship Id="rId16" Type="http://schemas.openxmlformats.org/officeDocument/2006/relationships/slide" Target="slides/slide11.xml"/><Relationship Id="rId102" Type="http://schemas.openxmlformats.org/officeDocument/2006/relationships/slide" Target="slides/slide97.xml"/><Relationship Id="rId37" Type="http://schemas.openxmlformats.org/officeDocument/2006/relationships/slide" Target="slides/slide32.xml"/><Relationship Id="rId123" Type="http://schemas.openxmlformats.org/officeDocument/2006/relationships/slide" Target="slides/slide118.xml"/><Relationship Id="rId144" Type="http://schemas.openxmlformats.org/officeDocument/2006/relationships/font" Target="fonts/PlayfairDisplay-boldItalic.fntdata"/><Relationship Id="rId79" Type="http://schemas.openxmlformats.org/officeDocument/2006/relationships/slide" Target="slides/slide74.xml"/><Relationship Id="rId58" Type="http://schemas.openxmlformats.org/officeDocument/2006/relationships/slide" Target="slides/slide53.xml"/><Relationship Id="rId90"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andogtest.website/epif9jo/centralized-version-control-system-examples"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sz="1200" u="sng">
                <a:solidFill>
                  <a:schemeClr val="hlink"/>
                </a:solidFill>
                <a:latin typeface="Malgun Gothic"/>
                <a:ea typeface="Malgun Gothic"/>
                <a:cs typeface="Malgun Gothic"/>
                <a:sym typeface="Malgun Gothic"/>
                <a:hlinkClick r:id="rId2"/>
              </a:rPr>
              <a:t>https://beandogtest.website/epif9jo/centralized-version-control-system-examples</a:t>
            </a:r>
            <a:endParaRPr b="0" sz="1200">
              <a:latin typeface="Malgun Gothic"/>
              <a:ea typeface="Malgun Gothic"/>
              <a:cs typeface="Malgun Gothic"/>
              <a:sym typeface="Malgun Gothic"/>
            </a:endParaRPr>
          </a:p>
          <a:p>
            <a:pPr indent="0" lvl="0" marL="0" rtl="0" algn="l">
              <a:spcBef>
                <a:spcPts val="0"/>
              </a:spcBef>
              <a:spcAft>
                <a:spcPts val="0"/>
              </a:spcAft>
              <a:buNone/>
            </a:pPr>
            <a:r>
              <a:rPr b="0" lang="en-US" sz="1200">
                <a:latin typeface="Malgun Gothic"/>
                <a:ea typeface="Malgun Gothic"/>
                <a:cs typeface="Malgun Gothic"/>
                <a:sym typeface="Malgun Gothic"/>
              </a:rPr>
              <a:t>https://towardsdatascience.com/version-control-101-definition-and-benefits-6fd7ad49e5f1</a:t>
            </a:r>
            <a:endParaRPr/>
          </a:p>
          <a:p>
            <a:pPr indent="0" lvl="0" marL="0" marR="0" rtl="0" algn="l">
              <a:lnSpc>
                <a:spcPct val="100000"/>
              </a:lnSpc>
              <a:spcBef>
                <a:spcPts val="0"/>
              </a:spcBef>
              <a:spcAft>
                <a:spcPts val="0"/>
              </a:spcAft>
              <a:buClr>
                <a:schemeClr val="dk1"/>
              </a:buClr>
              <a:buSzPts val="1200"/>
              <a:buFont typeface="Malgun Gothic"/>
              <a:buNone/>
            </a:pPr>
            <a:r>
              <a:t/>
            </a:r>
            <a:endParaRPr b="0"/>
          </a:p>
        </p:txBody>
      </p:sp>
      <p:sp>
        <p:nvSpPr>
          <p:cNvPr id="311" name="Google Shape;31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2" name="Google Shape;2282;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83" name="Google Shape;2283;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1" name="Google Shape;2311;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12" name="Google Shape;2312;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4" name="Google Shape;2344;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45" name="Google Shape;2345;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0" name="Google Shape;2380;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81" name="Google Shape;2381;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6" name="Google Shape;2416;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417" name="Google Shape;2417;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4" name="Google Shape;2444;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445" name="Google Shape;2445;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6" name="Google Shape;2466;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467" name="Google Shape;2467;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0" name="Google Shape;2490;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491" name="Google Shape;2491;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3" name="Google Shape;2513;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14" name="Google Shape;2514;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3" name="Google Shape;2533;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34" name="Google Shape;2534;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lang="en-US" sz="1200">
                <a:latin typeface="Malgun Gothic"/>
                <a:ea typeface="Malgun Gothic"/>
                <a:cs typeface="Malgun Gothic"/>
                <a:sym typeface="Malgun Gothic"/>
              </a:rPr>
              <a:t>https://towardsdatascience.com/version-control-101-definition-and-benefits-6fd7ad49e5f1</a:t>
            </a:r>
            <a:endParaRPr/>
          </a:p>
          <a:p>
            <a:pPr indent="0" lvl="0" marL="0" marR="0" rtl="0" algn="l">
              <a:lnSpc>
                <a:spcPct val="100000"/>
              </a:lnSpc>
              <a:spcBef>
                <a:spcPts val="0"/>
              </a:spcBef>
              <a:spcAft>
                <a:spcPts val="0"/>
              </a:spcAft>
              <a:buClr>
                <a:schemeClr val="dk1"/>
              </a:buClr>
              <a:buSzPts val="1200"/>
              <a:buFont typeface="Malgun Gothic"/>
              <a:buNone/>
            </a:pPr>
            <a:r>
              <a:t/>
            </a:r>
            <a:endParaRPr b="0"/>
          </a:p>
        </p:txBody>
      </p:sp>
      <p:sp>
        <p:nvSpPr>
          <p:cNvPr id="343" name="Google Shape;34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4" name="Google Shape;2554;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55" name="Google Shape;2555;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0" name="Google Shape;2580;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81" name="Google Shape;2581;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1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3" name="Google Shape;2623;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624" name="Google Shape;2624;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3" name="Google Shape;2633;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34" name="Google Shape;2634;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9" name="Google Shape;2649;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50" name="Google Shape;2650;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p1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7" name="Google Shape;2687;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88" name="Google Shape;2688;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6" name="Google Shape;2706;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07" name="Google Shape;2707;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6" name="Google Shape;2736;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37" name="Google Shape;2737;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0" name="Google Shape;2770;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771" name="Google Shape;2771;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1" name="Google Shape;2801;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02" name="Google Shape;2802;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97" name="Google Shape;39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4" name="Google Shape;2824;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25" name="Google Shape;2825;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4" name="Google Shape;2844;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45" name="Google Shape;2845;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6" name="Google Shape;2876;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77" name="Google Shape;2877;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5" name="Google Shape;2905;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06" name="Google Shape;2906;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p1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2" name="Google Shape;2932;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33" name="Google Shape;2933;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4" name="Google Shape;2954;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55" name="Google Shape;2955;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5" name="Google Shape;2975;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76" name="Google Shape;2976;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0" name="Google Shape;2990;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91" name="Google Shape;2991;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4" name="Google Shape;3004;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05" name="Google Shape;3005;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p1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6" name="Google Shape;3036;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37" name="Google Shape;3037;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lang="en-US" sz="1200">
                <a:latin typeface="Malgun Gothic"/>
                <a:ea typeface="Malgun Gothic"/>
                <a:cs typeface="Malgun Gothic"/>
                <a:sym typeface="Malgun Gothic"/>
              </a:rPr>
              <a:t>https://towardsdatascience.com/version-control-101-definition-and-benefits-6fd7ad49e5f1</a:t>
            </a:r>
            <a:endParaRPr b="0" sz="1200">
              <a:latin typeface="Malgun Gothic"/>
              <a:ea typeface="Malgun Gothic"/>
              <a:cs typeface="Malgun Gothic"/>
              <a:sym typeface="Malgun Gothic"/>
            </a:endParaRPr>
          </a:p>
          <a:p>
            <a:pPr indent="0" lvl="0" marL="0" marR="0" rtl="0" algn="l">
              <a:lnSpc>
                <a:spcPct val="100000"/>
              </a:lnSpc>
              <a:spcBef>
                <a:spcPts val="0"/>
              </a:spcBef>
              <a:spcAft>
                <a:spcPts val="0"/>
              </a:spcAft>
              <a:buClr>
                <a:srgbClr val="444444"/>
              </a:buClr>
              <a:buSzPts val="1200"/>
              <a:buFont typeface="Arial"/>
              <a:buNone/>
            </a:pPr>
            <a:r>
              <a:rPr b="0" lang="en-US" sz="1200">
                <a:solidFill>
                  <a:srgbClr val="444444"/>
                </a:solidFill>
                <a:latin typeface="Arial"/>
                <a:ea typeface="Arial"/>
                <a:cs typeface="Arial"/>
                <a:sym typeface="Arial"/>
              </a:rPr>
              <a:t>Fully understanding Quản lý phiên bản systems, how they work and using them efficiently is one of the essential skills any programmer or software developers need to work on and grow to excel in their career.</a:t>
            </a:r>
            <a:endParaRPr/>
          </a:p>
          <a:p>
            <a:pPr indent="0" lvl="0" marL="0" marR="0" rtl="0" algn="l">
              <a:lnSpc>
                <a:spcPct val="100000"/>
              </a:lnSpc>
              <a:spcBef>
                <a:spcPts val="0"/>
              </a:spcBef>
              <a:spcAft>
                <a:spcPts val="0"/>
              </a:spcAft>
              <a:buClr>
                <a:schemeClr val="dk1"/>
              </a:buClr>
              <a:buSzPts val="1200"/>
              <a:buFont typeface="Malgun Gothic"/>
              <a:buNone/>
            </a:pPr>
            <a:r>
              <a:t/>
            </a:r>
            <a:endParaRPr b="0" sz="1200">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b="0"/>
          </a:p>
        </p:txBody>
      </p:sp>
      <p:sp>
        <p:nvSpPr>
          <p:cNvPr id="412" name="Google Shape;41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6" name="Google Shape;3056;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57" name="Google Shape;3057;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8" name="Google Shape;3078;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79" name="Google Shape;3079;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0" name="Google Shape;3100;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01" name="Google Shape;3101;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1" name="Google Shape;3121;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122" name="Google Shape;3122;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9" name="Google Shape;3159;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7" name="Shape 3167"/>
        <p:cNvGrpSpPr/>
        <p:nvPr/>
      </p:nvGrpSpPr>
      <p:grpSpPr>
        <a:xfrm>
          <a:off x="0" y="0"/>
          <a:ext cx="0" cy="0"/>
          <a:chOff x="0" y="0"/>
          <a:chExt cx="0" cy="0"/>
        </a:xfrm>
      </p:grpSpPr>
      <p:sp>
        <p:nvSpPr>
          <p:cNvPr id="3168" name="Google Shape;3168;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9" name="Google Shape;3169;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lang="en-US" sz="1200">
                <a:latin typeface="Malgun Gothic"/>
                <a:ea typeface="Malgun Gothic"/>
                <a:cs typeface="Malgun Gothic"/>
                <a:sym typeface="Malgun Gothic"/>
              </a:rPr>
              <a:t>https://towardsdatascience.com/version-control-101-definition-and-benefits-6fd7ad49e5f1</a:t>
            </a:r>
            <a:endParaRPr b="0" sz="1200">
              <a:latin typeface="Malgun Gothic"/>
              <a:ea typeface="Malgun Gothic"/>
              <a:cs typeface="Malgun Gothic"/>
              <a:sym typeface="Malgun Gothic"/>
            </a:endParaRPr>
          </a:p>
          <a:p>
            <a:pPr indent="0" lvl="0" marL="0" marR="0" rtl="0" algn="l">
              <a:lnSpc>
                <a:spcPct val="100000"/>
              </a:lnSpc>
              <a:spcBef>
                <a:spcPts val="0"/>
              </a:spcBef>
              <a:spcAft>
                <a:spcPts val="0"/>
              </a:spcAft>
              <a:buClr>
                <a:srgbClr val="444444"/>
              </a:buClr>
              <a:buSzPts val="1200"/>
              <a:buFont typeface="Arial"/>
              <a:buNone/>
            </a:pPr>
            <a:r>
              <a:rPr b="0" lang="en-US" sz="1200">
                <a:solidFill>
                  <a:srgbClr val="444444"/>
                </a:solidFill>
                <a:latin typeface="Arial"/>
                <a:ea typeface="Arial"/>
                <a:cs typeface="Arial"/>
                <a:sym typeface="Arial"/>
              </a:rPr>
              <a:t>Fully understanding Quản lý phiên bản systems, how they work and using them efficiently is one of the essential skills any programmer or software developers need to work on and grow to excel in their career.</a:t>
            </a:r>
            <a:endParaRPr/>
          </a:p>
          <a:p>
            <a:pPr indent="0" lvl="0" marL="0" marR="0" rtl="0" algn="l">
              <a:lnSpc>
                <a:spcPct val="100000"/>
              </a:lnSpc>
              <a:spcBef>
                <a:spcPts val="0"/>
              </a:spcBef>
              <a:spcAft>
                <a:spcPts val="0"/>
              </a:spcAft>
              <a:buClr>
                <a:schemeClr val="dk1"/>
              </a:buClr>
              <a:buSzPts val="1200"/>
              <a:buFont typeface="Malgun Gothic"/>
              <a:buNone/>
            </a:pPr>
            <a:r>
              <a:t/>
            </a:r>
            <a:endParaRPr b="0" sz="1200">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b="0"/>
          </a:p>
        </p:txBody>
      </p:sp>
      <p:sp>
        <p:nvSpPr>
          <p:cNvPr id="431" name="Google Shape;43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450" name="Google Shape;45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4E443C"/>
              </a:buClr>
              <a:buSzPts val="1200"/>
              <a:buFont typeface="Arial"/>
              <a:buChar char="•"/>
            </a:pPr>
            <a:r>
              <a:rPr b="0" i="0" lang="en-US">
                <a:solidFill>
                  <a:srgbClr val="4E443C"/>
                </a:solidFill>
                <a:latin typeface="Arial"/>
                <a:ea typeface="Arial"/>
                <a:cs typeface="Arial"/>
                <a:sym typeface="Arial"/>
              </a:rPr>
              <a:t>The entire Pro Git book : https://git-scm.com/book/en/v2</a:t>
            </a:r>
            <a:endParaRPr/>
          </a:p>
        </p:txBody>
      </p:sp>
      <p:sp>
        <p:nvSpPr>
          <p:cNvPr id="462" name="Google Shape;46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83" name="Google Shape;48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505" name="Google Shape;50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17" name="Google Shape;51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3" name="Google Shape;53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1" name="Google Shape;55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68" name="Google Shape;56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a:solidFill>
                  <a:srgbClr val="000000"/>
                </a:solidFill>
                <a:latin typeface="Noto Sans"/>
                <a:ea typeface="Noto Sans"/>
                <a:cs typeface="Noto Sans"/>
                <a:sym typeface="Noto Sans"/>
              </a:rPr>
              <a:t>These are the information shown when one's information needs to be written in the git.</a:t>
            </a:r>
            <a:endParaRPr/>
          </a:p>
        </p:txBody>
      </p:sp>
      <p:sp>
        <p:nvSpPr>
          <p:cNvPr id="592" name="Google Shape;59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13" name="Google Shape;61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39" name="Google Shape;63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62" name="Google Shape;66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84" name="Google Shape;68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96" name="Google Shape;69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https://git-scm.com/book/en/v2/GitHub-Account-Setup-and-Configuration</a:t>
            </a:r>
            <a:endParaRPr/>
          </a:p>
          <a:p>
            <a:pPr indent="0" lvl="0" marL="0" marR="0" rtl="0" algn="l">
              <a:lnSpc>
                <a:spcPct val="100000"/>
              </a:lnSpc>
              <a:spcBef>
                <a:spcPts val="0"/>
              </a:spcBef>
              <a:spcAft>
                <a:spcPts val="0"/>
              </a:spcAft>
              <a:buClr>
                <a:srgbClr val="444444"/>
              </a:buClr>
              <a:buSzPts val="1200"/>
              <a:buFont typeface="Arial"/>
              <a:buNone/>
            </a:pPr>
            <a:r>
              <a:rPr lang="en-US" sz="1200">
                <a:solidFill>
                  <a:srgbClr val="444444"/>
                </a:solidFill>
                <a:latin typeface="Arial"/>
                <a:ea typeface="Arial"/>
                <a:cs typeface="Arial"/>
                <a:sym typeface="Arial"/>
              </a:rPr>
              <a:t>GitHub là máy chủ lưu trữ lớn nhất cho kho Git và là điểm cộng tác trung tâm của hàng triệu nhà phát triển và dự án. </a:t>
            </a:r>
            <a:br>
              <a:rPr lang="en-US" sz="1200">
                <a:solidFill>
                  <a:srgbClr val="444444"/>
                </a:solidFill>
                <a:latin typeface="Arial"/>
                <a:ea typeface="Arial"/>
                <a:cs typeface="Arial"/>
                <a:sym typeface="Arial"/>
              </a:rPr>
            </a:br>
            <a:endParaRPr/>
          </a:p>
        </p:txBody>
      </p:sp>
      <p:sp>
        <p:nvSpPr>
          <p:cNvPr id="715" name="Google Shape;71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p:nvPr>
            <p:ph idx="2" type="sldImg"/>
          </p:nvPr>
        </p:nvSpPr>
        <p:spPr>
          <a:xfrm>
            <a:off x="195263" y="763588"/>
            <a:ext cx="6656387"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3" name="Google Shape;16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3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736" name="Google Shape;73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48" name="Google Shape;74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91" name="Google Shape;79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07" name="Google Shape;80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1" name="Google Shape;83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32" name="Google Shape;83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3" name="Google Shape;85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7" name="Google Shape;87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4" name="Google Shape;90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9" name="Google Shape;929;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53" name="Google Shape;95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79" name="Google Shape;17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5" name="Google Shape;96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77" name="Google Shape;97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4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989" name="Google Shape;989;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04" name="Google Shape;1004;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20" name="Google Shape;102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41" name="Google Shape;1041;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a:solidFill>
                  <a:srgbClr val="000000"/>
                </a:solidFill>
                <a:latin typeface="Noto Sans"/>
                <a:ea typeface="Noto Sans"/>
                <a:cs typeface="Noto Sans"/>
                <a:sym typeface="Noto Sans"/>
              </a:rPr>
              <a:t>Reference to other methods other than token authentication : https://docs.github.com/en/rest/overview/other-authentication-methods#basic-authentication</a:t>
            </a:r>
            <a:endParaRPr/>
          </a:p>
        </p:txBody>
      </p:sp>
      <p:sp>
        <p:nvSpPr>
          <p:cNvPr id="1061" name="Google Shape;1061;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86" name="Google Shape;108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8" name="Google Shape;110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09" name="Google Shape;110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23" name="Google Shape;1123;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Malgun Gothic"/>
              <a:buNone/>
            </a:pPr>
            <a:r>
              <a:rPr lang="en-US">
                <a:solidFill>
                  <a:schemeClr val="lt1"/>
                </a:solidFill>
              </a:rPr>
              <a:t>https://git-scm.com/book/en/v2/Getting-Started-About-Version-Control</a:t>
            </a:r>
            <a:endParaRPr/>
          </a:p>
          <a:p>
            <a:pPr indent="0" lvl="0" marL="0" marR="0" rtl="0" algn="l">
              <a:lnSpc>
                <a:spcPct val="100000"/>
              </a:lnSpc>
              <a:spcBef>
                <a:spcPts val="0"/>
              </a:spcBef>
              <a:spcAft>
                <a:spcPts val="0"/>
              </a:spcAft>
              <a:buClr>
                <a:schemeClr val="lt1"/>
              </a:buClr>
              <a:buSzPts val="1200"/>
              <a:buFont typeface="Malgun Gothic"/>
              <a:buNone/>
            </a:pPr>
            <a:r>
              <a:rPr lang="en-US">
                <a:solidFill>
                  <a:schemeClr val="lt1"/>
                </a:solidFill>
              </a:rPr>
              <a:t>https://towardsdatascience.com/version-control-101-definition-and-benefits-6fd7ad49e5f1</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4" name="Google Shape;1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42" name="Google Shape;114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65" name="Google Shape;1165;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89" name="Google Shape;118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03" name="Google Shape;1203;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7" name="Google Shape;1237;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38" name="Google Shape;1238;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3" name="Google Shape;126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64" name="Google Shape;1264;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5" name="Google Shape;1285;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86" name="Google Shape;1286;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01" name="Google Shape;1301;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26" name="Google Shape;1326;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5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9" name="Google Shape;134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350" name="Google Shape;1350;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9" name="Google Shape;22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4" name="Google Shape;136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65" name="Google Shape;136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7" name="Google Shape;137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78" name="Google Shape;1378;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5" name="Google Shape;139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96" name="Google Shape;1396;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14" name="Google Shape;1414;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2" name="Google Shape;1432;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33" name="Google Shape;1433;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6" name="Google Shape;144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47" name="Google Shape;1447;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71" name="Google Shape;1471;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0" name="Google Shape;149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491" name="Google Shape;1491;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9" name="Google Shape;1509;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10" name="Google Shape;1510;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33" name="Google Shape;1533;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2F6DB5"/>
              </a:buClr>
              <a:buSzPts val="1200"/>
              <a:buFont typeface="Arial"/>
              <a:buChar char="•"/>
            </a:pPr>
            <a:r>
              <a:rPr b="0" i="0" lang="en-US">
                <a:solidFill>
                  <a:srgbClr val="2F6DB5"/>
                </a:solidFill>
                <a:latin typeface="Arial"/>
                <a:ea typeface="Arial"/>
                <a:cs typeface="Arial"/>
                <a:sym typeface="Arial"/>
              </a:rPr>
              <a:t>Có các hệ thống Quản lý phiên bản nào?</a:t>
            </a:r>
            <a:endParaRPr b="0"/>
          </a:p>
          <a:p>
            <a:pPr indent="-171450" lvl="1" marL="628650" marR="0" rtl="0" algn="l">
              <a:lnSpc>
                <a:spcPct val="100000"/>
              </a:lnSpc>
              <a:spcBef>
                <a:spcPts val="0"/>
              </a:spcBef>
              <a:spcAft>
                <a:spcPts val="0"/>
              </a:spcAft>
              <a:buClr>
                <a:schemeClr val="dk1"/>
              </a:buClr>
              <a:buSzPts val="1200"/>
              <a:buFont typeface="Arial"/>
              <a:buChar char="•"/>
            </a:pPr>
            <a:r>
              <a:rPr lang="en-US"/>
              <a:t>Helix Core : https://www.perforce.com/products/helix-core</a:t>
            </a:r>
            <a:endParaRPr/>
          </a:p>
          <a:p>
            <a:pPr indent="-171450" lvl="1" marL="628650" marR="0" rtl="0" algn="l">
              <a:lnSpc>
                <a:spcPct val="100000"/>
              </a:lnSpc>
              <a:spcBef>
                <a:spcPts val="0"/>
              </a:spcBef>
              <a:spcAft>
                <a:spcPts val="0"/>
              </a:spcAft>
              <a:buClr>
                <a:schemeClr val="dk1"/>
              </a:buClr>
              <a:buSzPts val="1200"/>
              <a:buFont typeface="Arial"/>
              <a:buChar char="•"/>
            </a:pPr>
            <a:r>
              <a:rPr lang="en-US"/>
              <a:t>Subversion : https://www.perforce.com/blog/vcs/what-svn</a:t>
            </a:r>
            <a:endParaRPr/>
          </a:p>
          <a:p>
            <a:pPr indent="-171450" lvl="1" marL="628650" marR="0" rtl="0" algn="l">
              <a:lnSpc>
                <a:spcPct val="100000"/>
              </a:lnSpc>
              <a:spcBef>
                <a:spcPts val="0"/>
              </a:spcBef>
              <a:spcAft>
                <a:spcPts val="0"/>
              </a:spcAft>
              <a:buClr>
                <a:schemeClr val="dk1"/>
              </a:buClr>
              <a:buSzPts val="1200"/>
              <a:buFont typeface="Arial"/>
              <a:buChar char="•"/>
            </a:pPr>
            <a:r>
              <a:rPr lang="en-US"/>
              <a:t>Git : https://www.perforce.com/resources/vcs/git-overview-git-development</a:t>
            </a:r>
            <a:endParaRPr/>
          </a:p>
          <a:p>
            <a:pPr indent="-171450" lvl="1" marL="628650" marR="0" rtl="0" algn="l">
              <a:lnSpc>
                <a:spcPct val="100000"/>
              </a:lnSpc>
              <a:spcBef>
                <a:spcPts val="0"/>
              </a:spcBef>
              <a:spcAft>
                <a:spcPts val="0"/>
              </a:spcAft>
              <a:buClr>
                <a:schemeClr val="dk1"/>
              </a:buClr>
              <a:buSzPts val="1200"/>
              <a:buFont typeface="Arial"/>
              <a:buChar char="•"/>
            </a:pPr>
            <a:r>
              <a:rPr lang="en-US"/>
              <a:t>CodeCommit : https://aws.amazon.com/codecommit/?nc1=h_ls</a:t>
            </a:r>
            <a:endParaRPr/>
          </a:p>
          <a:p>
            <a:pPr indent="-95250" lvl="1" marL="628650" marR="0" rtl="0" algn="l">
              <a:lnSpc>
                <a:spcPct val="100000"/>
              </a:lnSpc>
              <a:spcBef>
                <a:spcPts val="0"/>
              </a:spcBef>
              <a:spcAft>
                <a:spcPts val="0"/>
              </a:spcAft>
              <a:buClr>
                <a:schemeClr val="dk1"/>
              </a:buClr>
              <a:buSzPts val="1200"/>
              <a:buFont typeface="Arial"/>
              <a:buNone/>
            </a:pPr>
            <a:r>
              <a:t/>
            </a:r>
            <a:endParaRPr/>
          </a:p>
          <a:p>
            <a:pPr indent="-95250" lvl="1" marL="62865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46" name="Google Shape;24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6" name="Google Shape;1556;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57" name="Google Shape;1557;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9" name="Google Shape;1579;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80" name="Google Shape;1580;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7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7" name="Google Shape;1597;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1598" name="Google Shape;1598;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2" name="Google Shape;1612;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a:t>GitHub Desktop Repository : https://github.com/desktop/desktop</a:t>
            </a:r>
            <a:endParaRPr/>
          </a:p>
        </p:txBody>
      </p:sp>
      <p:sp>
        <p:nvSpPr>
          <p:cNvPr id="1613" name="Google Shape;1613;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6" name="Google Shape;1626;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n-US"/>
              <a:t>GitHub Desktop Official Web Page : https://desktop.github.com/</a:t>
            </a:r>
            <a:endParaRPr/>
          </a:p>
        </p:txBody>
      </p:sp>
      <p:sp>
        <p:nvSpPr>
          <p:cNvPr id="1627" name="Google Shape;1627;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6" name="Google Shape;1646;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47" name="Google Shape;1647;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6" name="Google Shape;1666;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67" name="Google Shape;1667;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0" name="Google Shape;1690;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91" name="Google Shape;1691;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05" name="Google Shape;1705;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8" name="Google Shape;1728;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29" name="Google Shape;1729;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269" name="Google Shape;26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4" name="Google Shape;1764;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65" name="Google Shape;1765;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0" name="Google Shape;1780;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781" name="Google Shape;1781;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3" name="Google Shape;1803;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04" name="Google Shape;1804;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6" name="Google Shape;1826;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27" name="Google Shape;1827;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9" name="Google Shape;1849;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50" name="Google Shape;1850;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3" name="Google Shape;186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864" name="Google Shape;1864;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9" name="Google Shape;1909;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10" name="Google Shape;1910;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6" name="Google Shape;1926;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27" name="Google Shape;1927;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0" name="Google Shape;1950;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51" name="Google Shape;1951;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4" name="Google Shape;196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65" name="Google Shape;1965;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4444"/>
              </a:buClr>
              <a:buSzPts val="1200"/>
              <a:buFont typeface="Arial"/>
              <a:buNone/>
            </a:pPr>
            <a:r>
              <a:rPr lang="en-US" sz="1200">
                <a:solidFill>
                  <a:srgbClr val="444444"/>
                </a:solidFill>
                <a:latin typeface="Arial"/>
                <a:ea typeface="Arial"/>
                <a:cs typeface="Arial"/>
                <a:sym typeface="Arial"/>
              </a:rPr>
              <a:t>Có ba loại hệ thống Quản lý phiên bản: cục bộ, trung tâm và phân tán.</a:t>
            </a:r>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rgbClr val="444444"/>
              </a:solidFill>
              <a:latin typeface="Arial"/>
              <a:ea typeface="Arial"/>
              <a:cs typeface="Arial"/>
              <a:sym typeface="Arial"/>
            </a:endParaRPr>
          </a:p>
          <a:p>
            <a:pPr indent="-171450" lvl="0" marL="171450" rtl="0" algn="l">
              <a:spcBef>
                <a:spcPts val="0"/>
              </a:spcBef>
              <a:spcAft>
                <a:spcPts val="0"/>
              </a:spcAft>
              <a:buClr>
                <a:srgbClr val="030303"/>
              </a:buClr>
              <a:buSzPts val="1200"/>
              <a:buFont typeface="Arial"/>
              <a:buChar char="•"/>
            </a:pPr>
            <a:r>
              <a:rPr b="0" i="0" lang="en-US">
                <a:solidFill>
                  <a:srgbClr val="030303"/>
                </a:solidFill>
                <a:latin typeface="Playfair Display"/>
                <a:ea typeface="Playfair Display"/>
                <a:cs typeface="Playfair Display"/>
                <a:sym typeface="Playfair Display"/>
              </a:rPr>
              <a:t>Hệ thống Quản lý phiên bản cục bộ (LVCS)</a:t>
            </a:r>
            <a:endParaRPr/>
          </a:p>
          <a:p>
            <a:pPr indent="-171450" lvl="1" marL="628650" rtl="0" algn="l">
              <a:spcBef>
                <a:spcPts val="0"/>
              </a:spcBef>
              <a:spcAft>
                <a:spcPts val="0"/>
              </a:spcAft>
              <a:buClr>
                <a:srgbClr val="464646"/>
              </a:buClr>
              <a:buSzPts val="1200"/>
              <a:buFont typeface="Arial"/>
              <a:buChar char="•"/>
            </a:pPr>
            <a:r>
              <a:rPr b="0" i="0" lang="en-US">
                <a:solidFill>
                  <a:srgbClr val="464646"/>
                </a:solidFill>
                <a:latin typeface="Open Sans"/>
                <a:ea typeface="Open Sans"/>
                <a:cs typeface="Open Sans"/>
                <a:sym typeface="Open Sans"/>
              </a:rPr>
              <a:t>Một hệ thống quản lý phiên bản cục bộ nguyên thủy đang định kỳ lưu một bản sao của một tập tin để tách ra.</a:t>
            </a:r>
            <a:br>
              <a:rPr b="0" i="0" lang="en-US">
                <a:solidFill>
                  <a:srgbClr val="464646"/>
                </a:solidFill>
                <a:latin typeface="Open Sans"/>
                <a:ea typeface="Open Sans"/>
                <a:cs typeface="Open Sans"/>
                <a:sym typeface="Open Sans"/>
              </a:rPr>
            </a:br>
            <a:r>
              <a:rPr b="0" i="0" lang="en-US">
                <a:solidFill>
                  <a:srgbClr val="464646"/>
                </a:solidFill>
                <a:latin typeface="Open Sans"/>
                <a:ea typeface="Open Sans"/>
                <a:cs typeface="Open Sans"/>
                <a:sym typeface="Open Sans"/>
              </a:rPr>
              <a:t>Cách tiếp cận này có vẻ tốt ngay từ đầu nhưng rất nhanh chóng, khối lượng file trở thành cơn ác mộng. Bạn sẽ sớm quên thư mục mà các file được lưu trữ và có thể ghi đè lên một số phiên bản trong quá khứ. Ngay cả khi đánh dấu chính xác các thư mục bằng ngày và giờ nó được tạo, khối lượng tuyệt đối sẽ sớm trở nên quá tải. Để giải quyết vấn đề này, mọi người bắt đầu sử dụng cơ sở dữ liệu để lưu trữ tất cả các thay đổi đối với các file dưới sự kiểm soát sửa đổi.</a:t>
            </a:r>
            <a:endParaRPr b="1" sz="1200">
              <a:solidFill>
                <a:schemeClr val="lt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4" name="Google Shape;28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p9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0" name="Google Shape;1990;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91" name="Google Shape;1991;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1" name="Google Shape;2011;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12" name="Google Shape;2012;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1" name="Google Shape;2041;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42" name="Google Shape;2042;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2" name="Google Shape;2072;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73" name="Google Shape;2073;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8" name="Google Shape;2098;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99" name="Google Shape;2099;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3" name="Google Shape;2143;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44" name="Google Shape;2144;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3" name="Google Shape;2163;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64" name="Google Shape;2164;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6" name="Google Shape;2196;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197" name="Google Shape;2197;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3" name="Google Shape;2223;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24" name="Google Shape;2224;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5" name="Google Shape;2255;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256" name="Google Shape;2256;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137"/>
          <p:cNvPicPr preferRelativeResize="0"/>
          <p:nvPr/>
        </p:nvPicPr>
        <p:blipFill rotWithShape="1">
          <a:blip r:embed="rId2">
            <a:alphaModFix/>
          </a:blip>
          <a:srcRect b="0" l="0" r="0" t="0"/>
          <a:stretch/>
        </p:blipFill>
        <p:spPr>
          <a:xfrm>
            <a:off x="1" y="0"/>
            <a:ext cx="9906000" cy="6858000"/>
          </a:xfrm>
          <a:prstGeom prst="rect">
            <a:avLst/>
          </a:prstGeom>
          <a:noFill/>
          <a:ln>
            <a:noFill/>
          </a:ln>
        </p:spPr>
      </p:pic>
      <p:sp>
        <p:nvSpPr>
          <p:cNvPr id="12" name="Google Shape;12;p137"/>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137"/>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60" name="Shape 60"/>
        <p:cNvGrpSpPr/>
        <p:nvPr/>
      </p:nvGrpSpPr>
      <p:grpSpPr>
        <a:xfrm>
          <a:off x="0" y="0"/>
          <a:ext cx="0" cy="0"/>
          <a:chOff x="0" y="0"/>
          <a:chExt cx="0" cy="0"/>
        </a:xfrm>
      </p:grpSpPr>
      <p:grpSp>
        <p:nvGrpSpPr>
          <p:cNvPr id="61" name="Google Shape;61;p146"/>
          <p:cNvGrpSpPr/>
          <p:nvPr/>
        </p:nvGrpSpPr>
        <p:grpSpPr>
          <a:xfrm>
            <a:off x="449612" y="1462227"/>
            <a:ext cx="9003600" cy="4500283"/>
            <a:chOff x="578678" y="1445207"/>
            <a:chExt cx="8748000" cy="4136077"/>
          </a:xfrm>
        </p:grpSpPr>
        <p:sp>
          <p:nvSpPr>
            <p:cNvPr id="62" name="Google Shape;62;p146"/>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3" name="Google Shape;63;p146"/>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4" name="Google Shape;64;p146"/>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65" name="Google Shape;65;p146"/>
          <p:cNvGrpSpPr/>
          <p:nvPr/>
        </p:nvGrpSpPr>
        <p:grpSpPr>
          <a:xfrm>
            <a:off x="1" y="1"/>
            <a:ext cx="9906000" cy="999802"/>
            <a:chOff x="0" y="1"/>
            <a:chExt cx="9906000" cy="999802"/>
          </a:xfrm>
        </p:grpSpPr>
        <p:sp>
          <p:nvSpPr>
            <p:cNvPr id="66" name="Google Shape;66;p146"/>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7" name="Google Shape;67;p146"/>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68" name="Google Shape;68;p146"/>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69" name="Google Shape;69;p146"/>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0" name="Google Shape;70;p146"/>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71" name="Google Shape;71;p146"/>
          <p:cNvGrpSpPr/>
          <p:nvPr/>
        </p:nvGrpSpPr>
        <p:grpSpPr>
          <a:xfrm>
            <a:off x="747834" y="2408824"/>
            <a:ext cx="8539600" cy="3303528"/>
            <a:chOff x="747834" y="2129937"/>
            <a:chExt cx="8539600" cy="3303528"/>
          </a:xfrm>
        </p:grpSpPr>
        <p:grpSp>
          <p:nvGrpSpPr>
            <p:cNvPr id="72" name="Google Shape;72;p146"/>
            <p:cNvGrpSpPr/>
            <p:nvPr/>
          </p:nvGrpSpPr>
          <p:grpSpPr>
            <a:xfrm>
              <a:off x="747834" y="2129937"/>
              <a:ext cx="8539600" cy="1267182"/>
              <a:chOff x="805623" y="2423005"/>
              <a:chExt cx="8539600" cy="1267182"/>
            </a:xfrm>
          </p:grpSpPr>
          <p:grpSp>
            <p:nvGrpSpPr>
              <p:cNvPr id="73" name="Google Shape;73;p146"/>
              <p:cNvGrpSpPr/>
              <p:nvPr/>
            </p:nvGrpSpPr>
            <p:grpSpPr>
              <a:xfrm>
                <a:off x="966158" y="2423005"/>
                <a:ext cx="8379065" cy="1267182"/>
                <a:chOff x="1098893" y="2558690"/>
                <a:chExt cx="8379065" cy="1267182"/>
              </a:xfrm>
            </p:grpSpPr>
            <p:sp>
              <p:nvSpPr>
                <p:cNvPr id="74" name="Google Shape;74;p146"/>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5" name="Google Shape;75;p146"/>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6" name="Google Shape;76;p146"/>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7" name="Google Shape;77;p146"/>
            <p:cNvGrpSpPr/>
            <p:nvPr/>
          </p:nvGrpSpPr>
          <p:grpSpPr>
            <a:xfrm>
              <a:off x="747834" y="3559917"/>
              <a:ext cx="8539600" cy="1055714"/>
              <a:chOff x="805623" y="3889855"/>
              <a:chExt cx="8539600" cy="1055714"/>
            </a:xfrm>
          </p:grpSpPr>
          <p:grpSp>
            <p:nvGrpSpPr>
              <p:cNvPr id="78" name="Google Shape;78;p146"/>
              <p:cNvGrpSpPr/>
              <p:nvPr/>
            </p:nvGrpSpPr>
            <p:grpSpPr>
              <a:xfrm>
                <a:off x="958539" y="3889855"/>
                <a:ext cx="8386684" cy="1055714"/>
                <a:chOff x="1098894" y="2558690"/>
                <a:chExt cx="8386684" cy="1055714"/>
              </a:xfrm>
            </p:grpSpPr>
            <p:sp>
              <p:nvSpPr>
                <p:cNvPr id="79" name="Google Shape;79;p146"/>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80" name="Google Shape;80;p146"/>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81" name="Google Shape;81;p146"/>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2" name="Google Shape;82;p146"/>
            <p:cNvGrpSpPr/>
            <p:nvPr/>
          </p:nvGrpSpPr>
          <p:grpSpPr>
            <a:xfrm>
              <a:off x="747834" y="4781836"/>
              <a:ext cx="8539600" cy="651629"/>
              <a:chOff x="805623" y="5143345"/>
              <a:chExt cx="8539600" cy="651629"/>
            </a:xfrm>
          </p:grpSpPr>
          <p:grpSp>
            <p:nvGrpSpPr>
              <p:cNvPr id="83" name="Google Shape;83;p146"/>
              <p:cNvGrpSpPr/>
              <p:nvPr/>
            </p:nvGrpSpPr>
            <p:grpSpPr>
              <a:xfrm>
                <a:off x="966159" y="5143345"/>
                <a:ext cx="8379064" cy="651629"/>
                <a:chOff x="1098894" y="2558690"/>
                <a:chExt cx="8379064" cy="651629"/>
              </a:xfrm>
            </p:grpSpPr>
            <p:sp>
              <p:nvSpPr>
                <p:cNvPr id="84" name="Google Shape;84;p146"/>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5" name="Google Shape;85;p146"/>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6" name="Google Shape;86;p146"/>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7" name="Google Shape;87;p146"/>
          <p:cNvGrpSpPr/>
          <p:nvPr/>
        </p:nvGrpSpPr>
        <p:grpSpPr>
          <a:xfrm>
            <a:off x="589808" y="1588473"/>
            <a:ext cx="6615664" cy="430887"/>
            <a:chOff x="790976" y="1592058"/>
            <a:chExt cx="6615664" cy="430887"/>
          </a:xfrm>
        </p:grpSpPr>
        <p:sp>
          <p:nvSpPr>
            <p:cNvPr id="88" name="Google Shape;88;p146"/>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89" name="Google Shape;89;p146"/>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90" name="Google Shape;90;p146"/>
          <p:cNvSpPr txBox="1"/>
          <p:nvPr/>
        </p:nvSpPr>
        <p:spPr>
          <a:xfrm>
            <a:off x="4736907" y="6498002"/>
            <a:ext cx="446240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3. Quản lý phiên bản with Git &amp; GitHub</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91" name="Shape 91"/>
        <p:cNvGrpSpPr/>
        <p:nvPr/>
      </p:nvGrpSpPr>
      <p:grpSpPr>
        <a:xfrm>
          <a:off x="0" y="0"/>
          <a:ext cx="0" cy="0"/>
          <a:chOff x="0" y="0"/>
          <a:chExt cx="0" cy="0"/>
        </a:xfrm>
      </p:grpSpPr>
      <p:grpSp>
        <p:nvGrpSpPr>
          <p:cNvPr id="92" name="Google Shape;92;p147"/>
          <p:cNvGrpSpPr/>
          <p:nvPr/>
        </p:nvGrpSpPr>
        <p:grpSpPr>
          <a:xfrm>
            <a:off x="1" y="1"/>
            <a:ext cx="9906000" cy="999802"/>
            <a:chOff x="0" y="1"/>
            <a:chExt cx="9906000" cy="999802"/>
          </a:xfrm>
        </p:grpSpPr>
        <p:sp>
          <p:nvSpPr>
            <p:cNvPr id="93" name="Google Shape;93;p147"/>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94" name="Google Shape;94;p147"/>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cxnSp>
        <p:nvCxnSpPr>
          <p:cNvPr id="95" name="Google Shape;95;p147"/>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96" name="Google Shape;96;p147"/>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7" name="Google Shape;97;p147"/>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98" name="Google Shape;98;p147"/>
          <p:cNvGrpSpPr/>
          <p:nvPr/>
        </p:nvGrpSpPr>
        <p:grpSpPr>
          <a:xfrm>
            <a:off x="449612" y="1462227"/>
            <a:ext cx="9003600" cy="4500283"/>
            <a:chOff x="449612" y="1219200"/>
            <a:chExt cx="9003600" cy="4500283"/>
          </a:xfrm>
        </p:grpSpPr>
        <p:grpSp>
          <p:nvGrpSpPr>
            <p:cNvPr id="99" name="Google Shape;99;p147"/>
            <p:cNvGrpSpPr/>
            <p:nvPr/>
          </p:nvGrpSpPr>
          <p:grpSpPr>
            <a:xfrm>
              <a:off x="449612" y="1219200"/>
              <a:ext cx="9003600" cy="4500283"/>
              <a:chOff x="578678" y="1445207"/>
              <a:chExt cx="8748000" cy="4136077"/>
            </a:xfrm>
          </p:grpSpPr>
          <p:sp>
            <p:nvSpPr>
              <p:cNvPr id="100" name="Google Shape;100;p147"/>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1" name="Google Shape;101;p147"/>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02" name="Google Shape;102;p147"/>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03" name="Google Shape;103;p147"/>
            <p:cNvGrpSpPr/>
            <p:nvPr/>
          </p:nvGrpSpPr>
          <p:grpSpPr>
            <a:xfrm>
              <a:off x="747834" y="2165797"/>
              <a:ext cx="8539600" cy="1267182"/>
              <a:chOff x="805623" y="2423005"/>
              <a:chExt cx="8539600" cy="1267182"/>
            </a:xfrm>
          </p:grpSpPr>
          <p:grpSp>
            <p:nvGrpSpPr>
              <p:cNvPr id="104" name="Google Shape;104;p147"/>
              <p:cNvGrpSpPr/>
              <p:nvPr/>
            </p:nvGrpSpPr>
            <p:grpSpPr>
              <a:xfrm>
                <a:off x="966158" y="2423005"/>
                <a:ext cx="8379065" cy="1267182"/>
                <a:chOff x="1098893" y="2558690"/>
                <a:chExt cx="8379065" cy="1267182"/>
              </a:xfrm>
            </p:grpSpPr>
            <p:sp>
              <p:nvSpPr>
                <p:cNvPr id="105" name="Google Shape;105;p147"/>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6" name="Google Shape;106;p147"/>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7" name="Google Shape;107;p147"/>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8" name="Google Shape;108;p147"/>
            <p:cNvGrpSpPr/>
            <p:nvPr/>
          </p:nvGrpSpPr>
          <p:grpSpPr>
            <a:xfrm>
              <a:off x="747834" y="3595777"/>
              <a:ext cx="8539600" cy="1876451"/>
              <a:chOff x="805623" y="3889855"/>
              <a:chExt cx="8539600" cy="1876451"/>
            </a:xfrm>
          </p:grpSpPr>
          <p:grpSp>
            <p:nvGrpSpPr>
              <p:cNvPr id="109" name="Google Shape;109;p147"/>
              <p:cNvGrpSpPr/>
              <p:nvPr/>
            </p:nvGrpSpPr>
            <p:grpSpPr>
              <a:xfrm>
                <a:off x="958539" y="3889855"/>
                <a:ext cx="8386684" cy="1876451"/>
                <a:chOff x="1098894" y="2558690"/>
                <a:chExt cx="8386684" cy="1876451"/>
              </a:xfrm>
            </p:grpSpPr>
            <p:sp>
              <p:nvSpPr>
                <p:cNvPr id="110" name="Google Shape;110;p147"/>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11" name="Google Shape;111;p147"/>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2" name="Google Shape;112;p147"/>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3" name="Google Shape;113;p147"/>
            <p:cNvGrpSpPr/>
            <p:nvPr/>
          </p:nvGrpSpPr>
          <p:grpSpPr>
            <a:xfrm>
              <a:off x="589808" y="1345444"/>
              <a:ext cx="6615664" cy="430887"/>
              <a:chOff x="790976" y="1592058"/>
              <a:chExt cx="6615664" cy="430887"/>
            </a:xfrm>
          </p:grpSpPr>
          <p:sp>
            <p:nvSpPr>
              <p:cNvPr id="114" name="Google Shape;114;p147"/>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115" name="Google Shape;115;p147"/>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6" name="Google Shape;116;p147"/>
          <p:cNvSpPr txBox="1"/>
          <p:nvPr/>
        </p:nvSpPr>
        <p:spPr>
          <a:xfrm>
            <a:off x="4736907" y="6498002"/>
            <a:ext cx="446240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3. Quản lý phiên bản with Git &amp; GitHub</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7" name="Shape 117"/>
        <p:cNvGrpSpPr/>
        <p:nvPr/>
      </p:nvGrpSpPr>
      <p:grpSpPr>
        <a:xfrm>
          <a:off x="0" y="0"/>
          <a:ext cx="0" cy="0"/>
          <a:chOff x="0" y="0"/>
          <a:chExt cx="0" cy="0"/>
        </a:xfrm>
      </p:grpSpPr>
      <p:sp>
        <p:nvSpPr>
          <p:cNvPr id="118" name="Google Shape;118;p148"/>
          <p:cNvSpPr/>
          <p:nvPr/>
        </p:nvSpPr>
        <p:spPr>
          <a:xfrm>
            <a:off x="451307" y="1220478"/>
            <a:ext cx="9001905"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19" name="Google Shape;119;p148"/>
          <p:cNvSpPr/>
          <p:nvPr/>
        </p:nvSpPr>
        <p:spPr>
          <a:xfrm>
            <a:off x="451307" y="2070324"/>
            <a:ext cx="9001905"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0" name="Google Shape;120;p148"/>
          <p:cNvSpPr/>
          <p:nvPr/>
        </p:nvSpPr>
        <p:spPr>
          <a:xfrm>
            <a:off x="646484" y="1415781"/>
            <a:ext cx="105953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pic>
        <p:nvPicPr>
          <p:cNvPr id="121" name="Google Shape;121;p148"/>
          <p:cNvPicPr preferRelativeResize="0"/>
          <p:nvPr/>
        </p:nvPicPr>
        <p:blipFill rotWithShape="1">
          <a:blip r:embed="rId2">
            <a:alphaModFix/>
          </a:blip>
          <a:srcRect b="0" l="0" r="0" t="0"/>
          <a:stretch/>
        </p:blipFill>
        <p:spPr>
          <a:xfrm>
            <a:off x="802396" y="5406366"/>
            <a:ext cx="112904" cy="109719"/>
          </a:xfrm>
          <a:prstGeom prst="rect">
            <a:avLst/>
          </a:prstGeom>
          <a:noFill/>
          <a:ln>
            <a:noFill/>
          </a:ln>
        </p:spPr>
      </p:pic>
      <p:cxnSp>
        <p:nvCxnSpPr>
          <p:cNvPr id="122" name="Google Shape;122;p148"/>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23" name="Google Shape;123;p148"/>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4" name="Google Shape;124;p148"/>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25" name="Google Shape;125;p148"/>
          <p:cNvGrpSpPr/>
          <p:nvPr/>
        </p:nvGrpSpPr>
        <p:grpSpPr>
          <a:xfrm>
            <a:off x="1" y="1"/>
            <a:ext cx="9906000" cy="999802"/>
            <a:chOff x="0" y="1"/>
            <a:chExt cx="9906000" cy="999802"/>
          </a:xfrm>
        </p:grpSpPr>
        <p:sp>
          <p:nvSpPr>
            <p:cNvPr id="126" name="Google Shape;126;p148"/>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7" name="Google Shape;127;p148"/>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28" name="Google Shape;128;p148"/>
          <p:cNvSpPr txBox="1"/>
          <p:nvPr/>
        </p:nvSpPr>
        <p:spPr>
          <a:xfrm>
            <a:off x="4736907" y="6498002"/>
            <a:ext cx="446240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3. Quản lý phiên bản with Git &amp; GitHub</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29" name="Shape 129"/>
        <p:cNvGrpSpPr/>
        <p:nvPr/>
      </p:nvGrpSpPr>
      <p:grpSpPr>
        <a:xfrm>
          <a:off x="0" y="0"/>
          <a:ext cx="0" cy="0"/>
          <a:chOff x="0" y="0"/>
          <a:chExt cx="0" cy="0"/>
        </a:xfrm>
      </p:grpSpPr>
      <p:cxnSp>
        <p:nvCxnSpPr>
          <p:cNvPr id="130" name="Google Shape;130;p149"/>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31" name="Google Shape;131;p149"/>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2" name="Google Shape;132;p149"/>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cxnSp>
        <p:nvCxnSpPr>
          <p:cNvPr id="133" name="Google Shape;133;p149"/>
          <p:cNvCxnSpPr/>
          <p:nvPr/>
        </p:nvCxnSpPr>
        <p:spPr>
          <a:xfrm>
            <a:off x="449612" y="900000"/>
            <a:ext cx="9003600" cy="0"/>
          </a:xfrm>
          <a:prstGeom prst="straightConnector1">
            <a:avLst/>
          </a:prstGeom>
          <a:noFill/>
          <a:ln cap="flat" cmpd="sng" w="15875">
            <a:solidFill>
              <a:srgbClr val="0924A5"/>
            </a:solidFill>
            <a:prstDash val="solid"/>
            <a:miter lim="800000"/>
            <a:headEnd len="sm" w="sm" type="none"/>
            <a:tailEnd len="sm" w="sm" type="none"/>
          </a:ln>
        </p:spPr>
      </p:cxnSp>
      <p:sp>
        <p:nvSpPr>
          <p:cNvPr id="134" name="Google Shape;134;p149"/>
          <p:cNvSpPr txBox="1"/>
          <p:nvPr/>
        </p:nvSpPr>
        <p:spPr>
          <a:xfrm>
            <a:off x="4736907" y="6498002"/>
            <a:ext cx="446240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3. Quản lý phiên bản with Git &amp; GitHub</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5" name="Shape 135"/>
        <p:cNvGrpSpPr/>
        <p:nvPr/>
      </p:nvGrpSpPr>
      <p:grpSpPr>
        <a:xfrm>
          <a:off x="0" y="0"/>
          <a:ext cx="0" cy="0"/>
          <a:chOff x="0" y="0"/>
          <a:chExt cx="0" cy="0"/>
        </a:xfrm>
      </p:grpSpPr>
      <p:pic>
        <p:nvPicPr>
          <p:cNvPr id="136" name="Google Shape;136;p150"/>
          <p:cNvPicPr preferRelativeResize="0"/>
          <p:nvPr/>
        </p:nvPicPr>
        <p:blipFill rotWithShape="1">
          <a:blip r:embed="rId2">
            <a:alphaModFix/>
          </a:blip>
          <a:srcRect b="0" l="0" r="0" t="0"/>
          <a:stretch/>
        </p:blipFill>
        <p:spPr>
          <a:xfrm>
            <a:off x="1" y="0"/>
            <a:ext cx="9906000" cy="6858000"/>
          </a:xfrm>
          <a:prstGeom prst="rect">
            <a:avLst/>
          </a:prstGeom>
          <a:noFill/>
          <a:ln>
            <a:noFill/>
          </a:ln>
        </p:spPr>
      </p:pic>
      <p:sp>
        <p:nvSpPr>
          <p:cNvPr id="137" name="Google Shape;137;p150"/>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pic>
        <p:nvPicPr>
          <p:cNvPr id="138" name="Google Shape;138;p150"/>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139" name="Shape 139"/>
        <p:cNvGrpSpPr/>
        <p:nvPr/>
      </p:nvGrpSpPr>
      <p:grpSpPr>
        <a:xfrm>
          <a:off x="0" y="0"/>
          <a:ext cx="0" cy="0"/>
          <a:chOff x="0" y="0"/>
          <a:chExt cx="0" cy="0"/>
        </a:xfrm>
      </p:grpSpPr>
      <p:sp>
        <p:nvSpPr>
          <p:cNvPr id="140" name="Google Shape;140;p151"/>
          <p:cNvSpPr txBox="1"/>
          <p:nvPr/>
        </p:nvSpPr>
        <p:spPr>
          <a:xfrm>
            <a:off x="5389448" y="6347712"/>
            <a:ext cx="3371116"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1100">
                <a:solidFill>
                  <a:srgbClr val="7F7F7F"/>
                </a:solidFill>
                <a:latin typeface="Arial"/>
                <a:ea typeface="Arial"/>
                <a:cs typeface="Arial"/>
                <a:sym typeface="Arial"/>
              </a:rPr>
              <a:t>Chương 3. Quản lý phiên bản with Git &amp; GitHub</a:t>
            </a:r>
            <a:endParaRPr/>
          </a:p>
        </p:txBody>
      </p:sp>
      <p:sp>
        <p:nvSpPr>
          <p:cNvPr id="141" name="Google Shape;141;p151"/>
          <p:cNvSpPr txBox="1"/>
          <p:nvPr/>
        </p:nvSpPr>
        <p:spPr>
          <a:xfrm>
            <a:off x="8808691" y="6347726"/>
            <a:ext cx="538336"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endParaRPr sz="1100">
              <a:solidFill>
                <a:srgbClr val="7F7F7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4" name="Shape 14"/>
        <p:cNvGrpSpPr/>
        <p:nvPr/>
      </p:nvGrpSpPr>
      <p:grpSpPr>
        <a:xfrm>
          <a:off x="0" y="0"/>
          <a:ext cx="0" cy="0"/>
          <a:chOff x="0" y="0"/>
          <a:chExt cx="0" cy="0"/>
        </a:xfrm>
      </p:grpSpPr>
      <p:pic>
        <p:nvPicPr>
          <p:cNvPr id="15" name="Google Shape;15;p138"/>
          <p:cNvPicPr preferRelativeResize="0"/>
          <p:nvPr/>
        </p:nvPicPr>
        <p:blipFill rotWithShape="1">
          <a:blip r:embed="rId2">
            <a:alphaModFix/>
          </a:blip>
          <a:srcRect b="0" l="0" r="0" t="0"/>
          <a:stretch/>
        </p:blipFill>
        <p:spPr>
          <a:xfrm>
            <a:off x="0" y="0"/>
            <a:ext cx="9909176" cy="6858000"/>
          </a:xfrm>
          <a:prstGeom prst="rect">
            <a:avLst/>
          </a:prstGeom>
          <a:noFill/>
          <a:ln>
            <a:noFill/>
          </a:ln>
        </p:spPr>
      </p:pic>
      <p:cxnSp>
        <p:nvCxnSpPr>
          <p:cNvPr id="16" name="Google Shape;16;p138"/>
          <p:cNvCxnSpPr/>
          <p:nvPr/>
        </p:nvCxnSpPr>
        <p:spPr>
          <a:xfrm>
            <a:off x="449756" y="6424935"/>
            <a:ext cx="9006487" cy="0"/>
          </a:xfrm>
          <a:prstGeom prst="straightConnector1">
            <a:avLst/>
          </a:prstGeom>
          <a:noFill/>
          <a:ln cap="flat" cmpd="sng" w="9525">
            <a:solidFill>
              <a:srgbClr val="BFBFBF"/>
            </a:solidFill>
            <a:prstDash val="solid"/>
            <a:miter lim="800000"/>
            <a:headEnd len="sm" w="sm" type="none"/>
            <a:tailEnd len="sm" w="sm" type="none"/>
          </a:ln>
        </p:spPr>
      </p:cxnSp>
      <p:sp>
        <p:nvSpPr>
          <p:cNvPr id="17" name="Google Shape;17;p138"/>
          <p:cNvSpPr txBox="1"/>
          <p:nvPr/>
        </p:nvSpPr>
        <p:spPr>
          <a:xfrm>
            <a:off x="8842010" y="6498001"/>
            <a:ext cx="614233"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18" name="Google Shape;18;p138"/>
          <p:cNvSpPr/>
          <p:nvPr/>
        </p:nvSpPr>
        <p:spPr>
          <a:xfrm>
            <a:off x="449756" y="6498001"/>
            <a:ext cx="2890640"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9" name="Shape 19"/>
        <p:cNvGrpSpPr/>
        <p:nvPr/>
      </p:nvGrpSpPr>
      <p:grpSpPr>
        <a:xfrm>
          <a:off x="0" y="0"/>
          <a:ext cx="0" cy="0"/>
          <a:chOff x="0" y="0"/>
          <a:chExt cx="0" cy="0"/>
        </a:xfrm>
      </p:grpSpPr>
      <p:cxnSp>
        <p:nvCxnSpPr>
          <p:cNvPr id="20" name="Google Shape;20;p139"/>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139"/>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139"/>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3" name="Google Shape;23;p139"/>
          <p:cNvSpPr txBox="1"/>
          <p:nvPr/>
        </p:nvSpPr>
        <p:spPr>
          <a:xfrm>
            <a:off x="5158740" y="6498002"/>
            <a:ext cx="4040568"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u="none" cap="none" strike="noStrike">
                <a:solidFill>
                  <a:srgbClr val="7F7F7F"/>
                </a:solidFill>
                <a:latin typeface="Arial"/>
                <a:ea typeface="Arial"/>
                <a:cs typeface="Arial"/>
                <a:sym typeface="Arial"/>
              </a:rPr>
              <a:t>Chương 3. Quản lý phiên bản with Git &amp; GitHub</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140"/>
          <p:cNvPicPr preferRelativeResize="0"/>
          <p:nvPr/>
        </p:nvPicPr>
        <p:blipFill rotWithShape="1">
          <a:blip r:embed="rId2">
            <a:alphaModFix/>
          </a:blip>
          <a:srcRect b="0" l="0" r="0" t="0"/>
          <a:stretch/>
        </p:blipFill>
        <p:spPr>
          <a:xfrm>
            <a:off x="1" y="0"/>
            <a:ext cx="9906000" cy="6858000"/>
          </a:xfrm>
          <a:prstGeom prst="rect">
            <a:avLst/>
          </a:prstGeom>
          <a:noFill/>
          <a:ln>
            <a:noFill/>
          </a:ln>
        </p:spPr>
      </p:pic>
      <p:cxnSp>
        <p:nvCxnSpPr>
          <p:cNvPr id="26" name="Google Shape;26;p140"/>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7" name="Google Shape;27;p140"/>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8" name="Google Shape;28;p140"/>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29" name="Google Shape;29;p140"/>
          <p:cNvSpPr txBox="1"/>
          <p:nvPr/>
        </p:nvSpPr>
        <p:spPr>
          <a:xfrm>
            <a:off x="4736907" y="6498002"/>
            <a:ext cx="446240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3. Quản lý phiên bản with Git &amp; GitHub</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0" name="Shape 30"/>
        <p:cNvGrpSpPr/>
        <p:nvPr/>
      </p:nvGrpSpPr>
      <p:grpSpPr>
        <a:xfrm>
          <a:off x="0" y="0"/>
          <a:ext cx="0" cy="0"/>
          <a:chOff x="0" y="0"/>
          <a:chExt cx="0" cy="0"/>
        </a:xfrm>
      </p:grpSpPr>
      <p:pic>
        <p:nvPicPr>
          <p:cNvPr id="31" name="Google Shape;31;p141"/>
          <p:cNvPicPr preferRelativeResize="0"/>
          <p:nvPr/>
        </p:nvPicPr>
        <p:blipFill rotWithShape="1">
          <a:blip r:embed="rId2">
            <a:alphaModFix/>
          </a:blip>
          <a:srcRect b="0" l="0" r="0" t="0"/>
          <a:stretch/>
        </p:blipFill>
        <p:spPr>
          <a:xfrm>
            <a:off x="1" y="0"/>
            <a:ext cx="9906000" cy="6858000"/>
          </a:xfrm>
          <a:prstGeom prst="rect">
            <a:avLst/>
          </a:prstGeom>
          <a:noFill/>
          <a:ln>
            <a:noFill/>
          </a:ln>
        </p:spPr>
      </p:pic>
      <p:cxnSp>
        <p:nvCxnSpPr>
          <p:cNvPr id="32" name="Google Shape;32;p141"/>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141"/>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4" name="Google Shape;34;p141"/>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5" name="Google Shape;35;p141"/>
          <p:cNvSpPr txBox="1"/>
          <p:nvPr/>
        </p:nvSpPr>
        <p:spPr>
          <a:xfrm>
            <a:off x="4736907" y="6498002"/>
            <a:ext cx="446240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3. Quản lý phiên bản with Git &amp; GitHub</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37" name="Shape 37"/>
        <p:cNvGrpSpPr/>
        <p:nvPr/>
      </p:nvGrpSpPr>
      <p:grpSpPr>
        <a:xfrm>
          <a:off x="0" y="0"/>
          <a:ext cx="0" cy="0"/>
          <a:chOff x="0" y="0"/>
          <a:chExt cx="0" cy="0"/>
        </a:xfrm>
      </p:grpSpPr>
      <p:pic>
        <p:nvPicPr>
          <p:cNvPr id="38" name="Google Shape;38;p143"/>
          <p:cNvPicPr preferRelativeResize="0"/>
          <p:nvPr/>
        </p:nvPicPr>
        <p:blipFill rotWithShape="1">
          <a:blip r:embed="rId2">
            <a:alphaModFix/>
          </a:blip>
          <a:srcRect b="0" l="0" r="0" t="0"/>
          <a:stretch/>
        </p:blipFill>
        <p:spPr>
          <a:xfrm>
            <a:off x="2" y="4395"/>
            <a:ext cx="9902825" cy="6853605"/>
          </a:xfrm>
          <a:prstGeom prst="rect">
            <a:avLst/>
          </a:prstGeom>
          <a:noFill/>
          <a:ln>
            <a:noFill/>
          </a:ln>
        </p:spPr>
      </p:pic>
      <p:sp>
        <p:nvSpPr>
          <p:cNvPr id="39" name="Google Shape;39;p143"/>
          <p:cNvSpPr/>
          <p:nvPr/>
        </p:nvSpPr>
        <p:spPr>
          <a:xfrm>
            <a:off x="2"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40" name="Google Shape;40;p143"/>
          <p:cNvSpPr/>
          <p:nvPr/>
        </p:nvSpPr>
        <p:spPr>
          <a:xfrm>
            <a:off x="449612" y="5677033"/>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1" name="Google Shape;41;p143"/>
          <p:cNvPicPr preferRelativeResize="0"/>
          <p:nvPr/>
        </p:nvPicPr>
        <p:blipFill rotWithShape="1">
          <a:blip r:embed="rId3">
            <a:alphaModFix/>
          </a:blip>
          <a:srcRect b="0" l="0" r="0" t="0"/>
          <a:stretch/>
        </p:blipFill>
        <p:spPr>
          <a:xfrm>
            <a:off x="3713012" y="3022951"/>
            <a:ext cx="2476800" cy="812098"/>
          </a:xfrm>
          <a:prstGeom prst="rect">
            <a:avLst/>
          </a:prstGeom>
          <a:noFill/>
          <a:ln>
            <a:noFill/>
          </a:ln>
        </p:spPr>
      </p:pic>
      <p:sp>
        <p:nvSpPr>
          <p:cNvPr id="42" name="Google Shape;42;p143"/>
          <p:cNvSpPr/>
          <p:nvPr/>
        </p:nvSpPr>
        <p:spPr>
          <a:xfrm>
            <a:off x="449612"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43" name="Shape 43"/>
        <p:cNvGrpSpPr/>
        <p:nvPr/>
      </p:nvGrpSpPr>
      <p:grpSpPr>
        <a:xfrm>
          <a:off x="0" y="0"/>
          <a:ext cx="0" cy="0"/>
          <a:chOff x="0" y="0"/>
          <a:chExt cx="0" cy="0"/>
        </a:xfrm>
      </p:grpSpPr>
      <p:pic>
        <p:nvPicPr>
          <p:cNvPr id="44" name="Google Shape;44;p144"/>
          <p:cNvPicPr preferRelativeResize="0"/>
          <p:nvPr/>
        </p:nvPicPr>
        <p:blipFill rotWithShape="1">
          <a:blip r:embed="rId2">
            <a:alphaModFix/>
          </a:blip>
          <a:srcRect b="0" l="0" r="0" t="0"/>
          <a:stretch/>
        </p:blipFill>
        <p:spPr>
          <a:xfrm>
            <a:off x="1" y="0"/>
            <a:ext cx="9906000" cy="6858000"/>
          </a:xfrm>
          <a:prstGeom prst="rect">
            <a:avLst/>
          </a:prstGeom>
          <a:noFill/>
          <a:ln>
            <a:noFill/>
          </a:ln>
        </p:spPr>
      </p:pic>
      <p:cxnSp>
        <p:nvCxnSpPr>
          <p:cNvPr id="45" name="Google Shape;45;p144"/>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6" name="Google Shape;46;p144"/>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7" name="Google Shape;47;p144"/>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48" name="Shape 48"/>
        <p:cNvGrpSpPr/>
        <p:nvPr/>
      </p:nvGrpSpPr>
      <p:grpSpPr>
        <a:xfrm>
          <a:off x="0" y="0"/>
          <a:ext cx="0" cy="0"/>
          <a:chOff x="0" y="0"/>
          <a:chExt cx="0" cy="0"/>
        </a:xfrm>
      </p:grpSpPr>
      <p:cxnSp>
        <p:nvCxnSpPr>
          <p:cNvPr id="49" name="Google Shape;49;p145"/>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50" name="Google Shape;50;p145"/>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1" name="Google Shape;51;p145"/>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52" name="Google Shape;52;p145"/>
          <p:cNvGrpSpPr/>
          <p:nvPr/>
        </p:nvGrpSpPr>
        <p:grpSpPr>
          <a:xfrm>
            <a:off x="1" y="1"/>
            <a:ext cx="9906000" cy="999802"/>
            <a:chOff x="0" y="1"/>
            <a:chExt cx="9906000" cy="999802"/>
          </a:xfrm>
        </p:grpSpPr>
        <p:sp>
          <p:nvSpPr>
            <p:cNvPr id="53" name="Google Shape;53;p145"/>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4" name="Google Shape;54;p145"/>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55" name="Google Shape;55;p145"/>
          <p:cNvGrpSpPr/>
          <p:nvPr/>
        </p:nvGrpSpPr>
        <p:grpSpPr>
          <a:xfrm>
            <a:off x="450000" y="1251376"/>
            <a:ext cx="9018001" cy="4993976"/>
            <a:chOff x="578678" y="1436154"/>
            <a:chExt cx="8748000" cy="4993976"/>
          </a:xfrm>
        </p:grpSpPr>
        <p:sp>
          <p:nvSpPr>
            <p:cNvPr id="56" name="Google Shape;56;p145"/>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7" name="Google Shape;57;p145"/>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8" name="Google Shape;58;p145"/>
            <p:cNvSpPr/>
            <p:nvPr/>
          </p:nvSpPr>
          <p:spPr>
            <a:xfrm>
              <a:off x="768350" y="1631455"/>
              <a:ext cx="1029652" cy="492443"/>
            </a:xfrm>
            <a:prstGeom prst="rect">
              <a:avLst/>
            </a:prstGeom>
            <a:solidFill>
              <a:srgbClr val="ECEFF6"/>
            </a:solid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grpSp>
      <p:sp>
        <p:nvSpPr>
          <p:cNvPr id="59" name="Google Shape;59;p145"/>
          <p:cNvSpPr txBox="1"/>
          <p:nvPr/>
        </p:nvSpPr>
        <p:spPr>
          <a:xfrm>
            <a:off x="4736907" y="6498002"/>
            <a:ext cx="4462401"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3. Quản lý phiên bản with Git &amp; GitHub</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34.png"/><Relationship Id="rId4" Type="http://schemas.openxmlformats.org/officeDocument/2006/relationships/image" Target="../media/image1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48.png"/><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37.png"/><Relationship Id="rId4" Type="http://schemas.openxmlformats.org/officeDocument/2006/relationships/image" Target="../media/image13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38.png"/><Relationship Id="rId4" Type="http://schemas.openxmlformats.org/officeDocument/2006/relationships/image" Target="../media/image1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43.png"/><Relationship Id="rId4" Type="http://schemas.openxmlformats.org/officeDocument/2006/relationships/image" Target="../media/image15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46.png"/><Relationship Id="rId4" Type="http://schemas.openxmlformats.org/officeDocument/2006/relationships/image" Target="../media/image14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35.png"/><Relationship Id="rId4" Type="http://schemas.openxmlformats.org/officeDocument/2006/relationships/image" Target="../media/image15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44.png"/><Relationship Id="rId4" Type="http://schemas.openxmlformats.org/officeDocument/2006/relationships/image" Target="../media/image1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52.png"/><Relationship Id="rId4" Type="http://schemas.openxmlformats.org/officeDocument/2006/relationships/image" Target="../media/image1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14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85.png"/><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83.png"/><Relationship Id="rId4" Type="http://schemas.openxmlformats.org/officeDocument/2006/relationships/image" Target="../media/image15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186.png"/><Relationship Id="rId4" Type="http://schemas.openxmlformats.org/officeDocument/2006/relationships/image" Target="../media/image15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58.png"/><Relationship Id="rId4" Type="http://schemas.openxmlformats.org/officeDocument/2006/relationships/image" Target="../media/image1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159.png"/><Relationship Id="rId4" Type="http://schemas.openxmlformats.org/officeDocument/2006/relationships/image" Target="../media/image1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163.png"/><Relationship Id="rId4" Type="http://schemas.openxmlformats.org/officeDocument/2006/relationships/image" Target="../media/image1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167.png"/><Relationship Id="rId4" Type="http://schemas.openxmlformats.org/officeDocument/2006/relationships/image" Target="../media/image17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66.png"/><Relationship Id="rId4" Type="http://schemas.openxmlformats.org/officeDocument/2006/relationships/image" Target="../media/image16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17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175.png"/><Relationship Id="rId4" Type="http://schemas.openxmlformats.org/officeDocument/2006/relationships/image" Target="../media/image16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78.png"/><Relationship Id="rId4" Type="http://schemas.openxmlformats.org/officeDocument/2006/relationships/image" Target="../media/image18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77.png"/><Relationship Id="rId4" Type="http://schemas.openxmlformats.org/officeDocument/2006/relationships/image" Target="../media/image1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71.png"/><Relationship Id="rId4" Type="http://schemas.openxmlformats.org/officeDocument/2006/relationships/image" Target="../media/image18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76.png"/><Relationship Id="rId4" Type="http://schemas.openxmlformats.org/officeDocument/2006/relationships/image" Target="../media/image16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179.png"/><Relationship Id="rId4" Type="http://schemas.openxmlformats.org/officeDocument/2006/relationships/image" Target="../media/image18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4.xml"/><Relationship Id="rId3" Type="http://schemas.openxmlformats.org/officeDocument/2006/relationships/image" Target="../media/image13.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21.jpg"/><Relationship Id="rId6"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27.png"/><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2.png"/><Relationship Id="rId4" Type="http://schemas.openxmlformats.org/officeDocument/2006/relationships/hyperlink" Target="https://guides.github.com/activities/hello-world/" TargetMode="External"/><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40.png"/><Relationship Id="rId4" Type="http://schemas.openxmlformats.org/officeDocument/2006/relationships/image" Target="../media/image1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9.jpg"/><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1.jpg"/><Relationship Id="rId4" Type="http://schemas.openxmlformats.org/officeDocument/2006/relationships/image" Target="../media/image5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8.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8.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92.jp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6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73.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86.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87.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93.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89.png"/><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9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9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03.png"/><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0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01.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9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0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08.png"/><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11.png"/><Relationship Id="rId4" Type="http://schemas.openxmlformats.org/officeDocument/2006/relationships/image" Target="../media/image11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06.png"/><Relationship Id="rId4" Type="http://schemas.openxmlformats.org/officeDocument/2006/relationships/image" Target="../media/image10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16.png"/><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15.png"/><Relationship Id="rId4" Type="http://schemas.openxmlformats.org/officeDocument/2006/relationships/image" Target="../media/image1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19.png"/><Relationship Id="rId4" Type="http://schemas.openxmlformats.org/officeDocument/2006/relationships/image" Target="../media/image117.png"/><Relationship Id="rId5" Type="http://schemas.openxmlformats.org/officeDocument/2006/relationships/image" Target="../media/image1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25.png"/><Relationship Id="rId4" Type="http://schemas.openxmlformats.org/officeDocument/2006/relationships/image" Target="../media/image1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23.png"/><Relationship Id="rId4" Type="http://schemas.openxmlformats.org/officeDocument/2006/relationships/image" Target="../media/image120.png"/><Relationship Id="rId5" Type="http://schemas.openxmlformats.org/officeDocument/2006/relationships/image" Target="../media/image1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27.png"/><Relationship Id="rId4" Type="http://schemas.openxmlformats.org/officeDocument/2006/relationships/image" Target="../media/image12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21.png"/><Relationship Id="rId4" Type="http://schemas.openxmlformats.org/officeDocument/2006/relationships/image" Target="../media/image1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45.png"/><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p:nvPr/>
        </p:nvSpPr>
        <p:spPr>
          <a:xfrm>
            <a:off x="721588" y="1710001"/>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Campus</a:t>
            </a:r>
            <a:endParaRPr/>
          </a:p>
        </p:txBody>
      </p:sp>
      <p:grpSp>
        <p:nvGrpSpPr>
          <p:cNvPr id="147" name="Google Shape;147;p1"/>
          <p:cNvGrpSpPr/>
          <p:nvPr/>
        </p:nvGrpSpPr>
        <p:grpSpPr>
          <a:xfrm>
            <a:off x="726278" y="4320000"/>
            <a:ext cx="6097837" cy="369332"/>
            <a:chOff x="724689" y="4320000"/>
            <a:chExt cx="6097837" cy="369332"/>
          </a:xfrm>
        </p:grpSpPr>
        <p:sp>
          <p:nvSpPr>
            <p:cNvPr id="148" name="Google Shape;148;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a:p>
          </p:txBody>
        </p:sp>
        <p:sp>
          <p:nvSpPr>
            <p:cNvPr id="149" name="Google Shape;149;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10"/>
          <p:cNvGrpSpPr/>
          <p:nvPr/>
        </p:nvGrpSpPr>
        <p:grpSpPr>
          <a:xfrm>
            <a:off x="559817" y="1393693"/>
            <a:ext cx="3939246" cy="215444"/>
            <a:chOff x="559817" y="2136914"/>
            <a:chExt cx="3939246" cy="215444"/>
          </a:xfrm>
        </p:grpSpPr>
        <p:sp>
          <p:nvSpPr>
            <p:cNvPr id="314" name="Google Shape;314;p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15" name="Google Shape;315;p10"/>
            <p:cNvSpPr/>
            <p:nvPr/>
          </p:nvSpPr>
          <p:spPr>
            <a:xfrm>
              <a:off x="712183" y="2136914"/>
              <a:ext cx="378688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hệ thống Quản lý phiên bản trung tâm</a:t>
              </a:r>
              <a:endParaRPr sz="1400">
                <a:solidFill>
                  <a:srgbClr val="262626"/>
                </a:solidFill>
                <a:latin typeface="Arial"/>
                <a:ea typeface="Arial"/>
                <a:cs typeface="Arial"/>
                <a:sym typeface="Arial"/>
              </a:endParaRPr>
            </a:p>
          </p:txBody>
        </p:sp>
      </p:grpSp>
      <p:sp>
        <p:nvSpPr>
          <p:cNvPr id="316" name="Google Shape;316;p10"/>
          <p:cNvSpPr/>
          <p:nvPr/>
        </p:nvSpPr>
        <p:spPr>
          <a:xfrm>
            <a:off x="4262479" y="1792734"/>
            <a:ext cx="5196949" cy="285384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hệ thống Quản lý phiên bản trung tâm (CVCS – </a:t>
            </a:r>
            <a:r>
              <a:rPr lang="en-US" sz="1200">
                <a:solidFill>
                  <a:srgbClr val="262626"/>
                </a:solidFill>
                <a:latin typeface="Arial"/>
                <a:ea typeface="Arial"/>
                <a:cs typeface="Arial"/>
                <a:sym typeface="Arial"/>
              </a:rPr>
              <a:t>Centralized Version Control Systems</a:t>
            </a:r>
            <a:r>
              <a:rPr lang="en-US" sz="1300">
                <a:solidFill>
                  <a:srgbClr val="262626"/>
                </a:solidFill>
                <a:latin typeface="Arial"/>
                <a:ea typeface="Arial"/>
                <a:cs typeface="Arial"/>
                <a:sym typeface="Arial"/>
              </a:rPr>
              <a:t>) là một loại hệ thống Quản lý phiên bản với một máy chủ duy nhất chứa tất cả các phiên bản của các file mã nguồn, số lượng nhân sự tham gia và các file sao lưu cho dự án chính.</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CVCS giúp giao tiếp và quản lý nhân sự dễ dàng hơn dựa trên các nhiệm vụ cụ thể do nhân sự cùng nhóm thực hiện dự án sẽ biết những gì người khác đang làm.</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Nhược điểm chính của CVCS là tất cả các file mã nguồn và file sao lưu của bạn được lưu trữ trên một máy chủ tập trung. Nếu có sự cố xảy ra với máy chủ, toàn bộ các file sẽ có nguy cơ biến mất.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Các công cụ Subversion và Perforce là những ví dụ về CVCS.</a:t>
            </a:r>
            <a:endParaRPr/>
          </a:p>
        </p:txBody>
      </p:sp>
      <p:grpSp>
        <p:nvGrpSpPr>
          <p:cNvPr id="317" name="Google Shape;317;p10"/>
          <p:cNvGrpSpPr/>
          <p:nvPr/>
        </p:nvGrpSpPr>
        <p:grpSpPr>
          <a:xfrm>
            <a:off x="451588" y="450001"/>
            <a:ext cx="9018000" cy="276999"/>
            <a:chOff x="450000" y="450000"/>
            <a:chExt cx="9018000" cy="276999"/>
          </a:xfrm>
        </p:grpSpPr>
        <p:sp>
          <p:nvSpPr>
            <p:cNvPr id="318" name="Google Shape;318;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Phân loại Quản lý phiên bản</a:t>
              </a:r>
              <a:endParaRPr b="1" sz="1800">
                <a:solidFill>
                  <a:schemeClr val="lt1"/>
                </a:solidFill>
                <a:latin typeface="Arial"/>
                <a:ea typeface="Arial"/>
                <a:cs typeface="Arial"/>
                <a:sym typeface="Arial"/>
              </a:endParaRPr>
            </a:p>
          </p:txBody>
        </p:sp>
        <p:sp>
          <p:nvSpPr>
            <p:cNvPr id="319" name="Google Shape;319;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320" name="Google Shape;320;p10"/>
          <p:cNvGrpSpPr/>
          <p:nvPr/>
        </p:nvGrpSpPr>
        <p:grpSpPr>
          <a:xfrm>
            <a:off x="590263" y="1844685"/>
            <a:ext cx="3475111" cy="3087953"/>
            <a:chOff x="5804408" y="1913751"/>
            <a:chExt cx="3475111" cy="3087953"/>
          </a:xfrm>
        </p:grpSpPr>
        <p:sp>
          <p:nvSpPr>
            <p:cNvPr id="321" name="Google Shape;321;p10"/>
            <p:cNvSpPr txBox="1"/>
            <p:nvPr/>
          </p:nvSpPr>
          <p:spPr>
            <a:xfrm>
              <a:off x="6034542" y="4478484"/>
              <a:ext cx="308342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Hệ thống </a:t>
              </a:r>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Quản lý phiên bản trung tâm</a:t>
              </a:r>
              <a:endParaRPr b="1" sz="1400">
                <a:solidFill>
                  <a:schemeClr val="dk1"/>
                </a:solidFill>
                <a:latin typeface="Arial"/>
                <a:ea typeface="Arial"/>
                <a:cs typeface="Arial"/>
                <a:sym typeface="Arial"/>
              </a:endParaRPr>
            </a:p>
          </p:txBody>
        </p:sp>
        <p:grpSp>
          <p:nvGrpSpPr>
            <p:cNvPr id="322" name="Google Shape;322;p10"/>
            <p:cNvGrpSpPr/>
            <p:nvPr/>
          </p:nvGrpSpPr>
          <p:grpSpPr>
            <a:xfrm>
              <a:off x="5804408" y="1913751"/>
              <a:ext cx="3475111" cy="2395728"/>
              <a:chOff x="5812715" y="2079953"/>
              <a:chExt cx="3475111" cy="2395728"/>
            </a:xfrm>
          </p:grpSpPr>
          <p:sp>
            <p:nvSpPr>
              <p:cNvPr id="323" name="Google Shape;323;p10"/>
              <p:cNvSpPr/>
              <p:nvPr/>
            </p:nvSpPr>
            <p:spPr>
              <a:xfrm>
                <a:off x="5812715" y="2079953"/>
                <a:ext cx="1377696" cy="1008274"/>
              </a:xfrm>
              <a:prstGeom prst="rect">
                <a:avLst/>
              </a:prstGeom>
              <a:solidFill>
                <a:srgbClr val="E7E7E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0"/>
              <p:cNvSpPr/>
              <p:nvPr/>
            </p:nvSpPr>
            <p:spPr>
              <a:xfrm>
                <a:off x="7418831" y="2079953"/>
                <a:ext cx="1868995" cy="2395728"/>
              </a:xfrm>
              <a:prstGeom prst="rect">
                <a:avLst/>
              </a:prstGeom>
              <a:solidFill>
                <a:srgbClr val="E7E7E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10"/>
              <p:cNvSpPr/>
              <p:nvPr/>
            </p:nvSpPr>
            <p:spPr>
              <a:xfrm>
                <a:off x="7538275" y="2646881"/>
                <a:ext cx="1621536" cy="168249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0"/>
              <p:cNvSpPr/>
              <p:nvPr/>
            </p:nvSpPr>
            <p:spPr>
              <a:xfrm>
                <a:off x="7873555" y="3090970"/>
                <a:ext cx="938784" cy="256032"/>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3</a:t>
                </a:r>
                <a:endParaRPr/>
              </a:p>
            </p:txBody>
          </p:sp>
          <p:sp>
            <p:nvSpPr>
              <p:cNvPr id="327" name="Google Shape;327;p10"/>
              <p:cNvSpPr/>
              <p:nvPr/>
            </p:nvSpPr>
            <p:spPr>
              <a:xfrm>
                <a:off x="7873555" y="3511594"/>
                <a:ext cx="938784" cy="256032"/>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2</a:t>
                </a:r>
                <a:endParaRPr/>
              </a:p>
            </p:txBody>
          </p:sp>
          <p:sp>
            <p:nvSpPr>
              <p:cNvPr id="328" name="Google Shape;328;p10"/>
              <p:cNvSpPr/>
              <p:nvPr/>
            </p:nvSpPr>
            <p:spPr>
              <a:xfrm>
                <a:off x="7873555" y="3913930"/>
                <a:ext cx="938784" cy="256032"/>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1</a:t>
                </a:r>
                <a:endParaRPr/>
              </a:p>
            </p:txBody>
          </p:sp>
          <p:cxnSp>
            <p:nvCxnSpPr>
              <p:cNvPr id="329" name="Google Shape;329;p10"/>
              <p:cNvCxnSpPr>
                <a:stCxn id="326" idx="2"/>
                <a:endCxn id="327" idx="0"/>
              </p:cNvCxnSpPr>
              <p:nvPr/>
            </p:nvCxnSpPr>
            <p:spPr>
              <a:xfrm>
                <a:off x="8342947" y="3347002"/>
                <a:ext cx="0" cy="164700"/>
              </a:xfrm>
              <a:prstGeom prst="straightConnector1">
                <a:avLst/>
              </a:prstGeom>
              <a:noFill/>
              <a:ln cap="flat" cmpd="sng" w="12700">
                <a:solidFill>
                  <a:schemeClr val="dk1"/>
                </a:solidFill>
                <a:prstDash val="solid"/>
                <a:miter lim="800000"/>
                <a:headEnd len="sm" w="sm" type="none"/>
                <a:tailEnd len="sm" w="sm" type="none"/>
              </a:ln>
            </p:spPr>
          </p:cxnSp>
          <p:cxnSp>
            <p:nvCxnSpPr>
              <p:cNvPr id="330" name="Google Shape;330;p10"/>
              <p:cNvCxnSpPr>
                <a:stCxn id="327" idx="2"/>
                <a:endCxn id="328" idx="0"/>
              </p:cNvCxnSpPr>
              <p:nvPr/>
            </p:nvCxnSpPr>
            <p:spPr>
              <a:xfrm>
                <a:off x="8342947" y="3767626"/>
                <a:ext cx="0" cy="146400"/>
              </a:xfrm>
              <a:prstGeom prst="straightConnector1">
                <a:avLst/>
              </a:prstGeom>
              <a:noFill/>
              <a:ln cap="flat" cmpd="sng" w="12700">
                <a:solidFill>
                  <a:schemeClr val="dk1"/>
                </a:solidFill>
                <a:prstDash val="solid"/>
                <a:miter lim="800000"/>
                <a:headEnd len="sm" w="sm" type="none"/>
                <a:tailEnd len="sm" w="sm" type="none"/>
              </a:ln>
            </p:spPr>
          </p:cxnSp>
          <p:sp>
            <p:nvSpPr>
              <p:cNvPr id="331" name="Google Shape;331;p10"/>
              <p:cNvSpPr txBox="1"/>
              <p:nvPr/>
            </p:nvSpPr>
            <p:spPr>
              <a:xfrm>
                <a:off x="7735380" y="2721322"/>
                <a:ext cx="124745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CSDL phiên bản</a:t>
                </a:r>
                <a:endParaRPr sz="1200">
                  <a:solidFill>
                    <a:schemeClr val="dk1"/>
                  </a:solidFill>
                  <a:latin typeface="Arial"/>
                  <a:ea typeface="Arial"/>
                  <a:cs typeface="Arial"/>
                  <a:sym typeface="Arial"/>
                </a:endParaRPr>
              </a:p>
            </p:txBody>
          </p:sp>
          <p:sp>
            <p:nvSpPr>
              <p:cNvPr id="332" name="Google Shape;332;p10"/>
              <p:cNvSpPr/>
              <p:nvPr/>
            </p:nvSpPr>
            <p:spPr>
              <a:xfrm>
                <a:off x="6042849" y="2594937"/>
                <a:ext cx="938784" cy="256032"/>
              </a:xfrm>
              <a:prstGeom prst="roundRect">
                <a:avLst>
                  <a:gd fmla="val 50000" name="adj"/>
                </a:avLst>
              </a:prstGeom>
              <a:solidFill>
                <a:srgbClr val="193EB0"/>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File</a:t>
                </a:r>
                <a:endParaRPr/>
              </a:p>
            </p:txBody>
          </p:sp>
          <p:sp>
            <p:nvSpPr>
              <p:cNvPr id="333" name="Google Shape;333;p10"/>
              <p:cNvSpPr txBox="1"/>
              <p:nvPr/>
            </p:nvSpPr>
            <p:spPr>
              <a:xfrm>
                <a:off x="5979081" y="2240972"/>
                <a:ext cx="970137"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Máy tính A</a:t>
                </a:r>
                <a:endParaRPr/>
              </a:p>
            </p:txBody>
          </p:sp>
          <p:sp>
            <p:nvSpPr>
              <p:cNvPr id="334" name="Google Shape;334;p10"/>
              <p:cNvSpPr txBox="1"/>
              <p:nvPr/>
            </p:nvSpPr>
            <p:spPr>
              <a:xfrm>
                <a:off x="7513335" y="2187921"/>
                <a:ext cx="17732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Máy chủ VCS trung tâm</a:t>
                </a:r>
                <a:endParaRPr sz="1200">
                  <a:solidFill>
                    <a:schemeClr val="dk1"/>
                  </a:solidFill>
                  <a:latin typeface="Arial"/>
                  <a:ea typeface="Arial"/>
                  <a:cs typeface="Arial"/>
                  <a:sym typeface="Arial"/>
                </a:endParaRPr>
              </a:p>
            </p:txBody>
          </p:sp>
          <p:sp>
            <p:nvSpPr>
              <p:cNvPr id="335" name="Google Shape;335;p10"/>
              <p:cNvSpPr/>
              <p:nvPr/>
            </p:nvSpPr>
            <p:spPr>
              <a:xfrm>
                <a:off x="5812715" y="3467407"/>
                <a:ext cx="1377696" cy="1008274"/>
              </a:xfrm>
              <a:prstGeom prst="rect">
                <a:avLst/>
              </a:prstGeom>
              <a:solidFill>
                <a:srgbClr val="E7E7E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10"/>
              <p:cNvSpPr/>
              <p:nvPr/>
            </p:nvSpPr>
            <p:spPr>
              <a:xfrm>
                <a:off x="6042849" y="3982391"/>
                <a:ext cx="938784" cy="256032"/>
              </a:xfrm>
              <a:prstGeom prst="roundRect">
                <a:avLst>
                  <a:gd fmla="val 50000" name="adj"/>
                </a:avLst>
              </a:prstGeom>
              <a:solidFill>
                <a:srgbClr val="193EB0"/>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File</a:t>
                </a:r>
                <a:endParaRPr/>
              </a:p>
            </p:txBody>
          </p:sp>
          <p:sp>
            <p:nvSpPr>
              <p:cNvPr id="337" name="Google Shape;337;p10"/>
              <p:cNvSpPr txBox="1"/>
              <p:nvPr/>
            </p:nvSpPr>
            <p:spPr>
              <a:xfrm>
                <a:off x="5977426" y="3639610"/>
                <a:ext cx="965329"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Máy tính B</a:t>
                </a:r>
                <a:endParaRPr/>
              </a:p>
            </p:txBody>
          </p:sp>
          <p:cxnSp>
            <p:nvCxnSpPr>
              <p:cNvPr id="338" name="Google Shape;338;p10"/>
              <p:cNvCxnSpPr>
                <a:endCxn id="323" idx="3"/>
              </p:cNvCxnSpPr>
              <p:nvPr/>
            </p:nvCxnSpPr>
            <p:spPr>
              <a:xfrm rot="10800000">
                <a:off x="7190411" y="2584090"/>
                <a:ext cx="348000" cy="376200"/>
              </a:xfrm>
              <a:prstGeom prst="straightConnector1">
                <a:avLst/>
              </a:prstGeom>
              <a:noFill/>
              <a:ln cap="flat" cmpd="sng" w="12700">
                <a:solidFill>
                  <a:schemeClr val="dk1"/>
                </a:solidFill>
                <a:prstDash val="solid"/>
                <a:miter lim="800000"/>
                <a:headEnd len="sm" w="sm" type="none"/>
                <a:tailEnd len="med" w="med" type="triangle"/>
              </a:ln>
            </p:spPr>
          </p:cxnSp>
          <p:cxnSp>
            <p:nvCxnSpPr>
              <p:cNvPr id="339" name="Google Shape;339;p10"/>
              <p:cNvCxnSpPr>
                <a:endCxn id="335" idx="3"/>
              </p:cNvCxnSpPr>
              <p:nvPr/>
            </p:nvCxnSpPr>
            <p:spPr>
              <a:xfrm flipH="1">
                <a:off x="7190411" y="3712344"/>
                <a:ext cx="348000" cy="259200"/>
              </a:xfrm>
              <a:prstGeom prst="straightConnector1">
                <a:avLst/>
              </a:prstGeom>
              <a:noFill/>
              <a:ln cap="flat" cmpd="sng" w="12700">
                <a:solidFill>
                  <a:schemeClr val="dk1"/>
                </a:solidFill>
                <a:prstDash val="solid"/>
                <a:miter lim="800000"/>
                <a:headEnd len="sm" w="sm" type="none"/>
                <a:tailEnd len="med" w="med" type="triangle"/>
              </a:ln>
            </p:spPr>
          </p:cxnSp>
        </p:gr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10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286" name="Google Shape;2286;p100"/>
          <p:cNvGrpSpPr/>
          <p:nvPr/>
        </p:nvGrpSpPr>
        <p:grpSpPr>
          <a:xfrm>
            <a:off x="559817" y="1902381"/>
            <a:ext cx="8783192" cy="200055"/>
            <a:chOff x="559817" y="2136914"/>
            <a:chExt cx="8783192" cy="200055"/>
          </a:xfrm>
        </p:grpSpPr>
        <p:sp>
          <p:nvSpPr>
            <p:cNvPr id="2287" name="Google Shape;2287;p10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288" name="Google Shape;2288;p10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289" name="Google Shape;2289;p100"/>
          <p:cNvGrpSpPr/>
          <p:nvPr/>
        </p:nvGrpSpPr>
        <p:grpSpPr>
          <a:xfrm>
            <a:off x="451588" y="450001"/>
            <a:ext cx="9018000" cy="276999"/>
            <a:chOff x="450000" y="450000"/>
            <a:chExt cx="9018000" cy="276999"/>
          </a:xfrm>
        </p:grpSpPr>
        <p:sp>
          <p:nvSpPr>
            <p:cNvPr id="2290" name="Google Shape;2290;p10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291" name="Google Shape;2291;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292" name="Google Shape;2292;p100"/>
          <p:cNvSpPr/>
          <p:nvPr/>
        </p:nvSpPr>
        <p:spPr>
          <a:xfrm>
            <a:off x="702939" y="2216055"/>
            <a:ext cx="391388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nhận nhánh make practice.py với thông điệp xác nhận "make practice.py".</a:t>
            </a:r>
            <a:endParaRPr/>
          </a:p>
        </p:txBody>
      </p:sp>
      <p:sp>
        <p:nvSpPr>
          <p:cNvPr id="2293" name="Google Shape;2293;p100"/>
          <p:cNvSpPr/>
          <p:nvPr/>
        </p:nvSpPr>
        <p:spPr>
          <a:xfrm>
            <a:off x="5158933" y="2216055"/>
            <a:ext cx="4184076"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chọn </a:t>
            </a:r>
            <a:r>
              <a:rPr b="1" lang="en-US" sz="1300">
                <a:solidFill>
                  <a:srgbClr val="1429A0"/>
                </a:solidFill>
                <a:latin typeface="Arial"/>
                <a:ea typeface="Arial"/>
                <a:cs typeface="Arial"/>
                <a:sym typeface="Arial"/>
              </a:rPr>
              <a:t>Push origin </a:t>
            </a:r>
            <a:r>
              <a:rPr lang="en-US" sz="1300">
                <a:solidFill>
                  <a:srgbClr val="262626"/>
                </a:solidFill>
                <a:latin typeface="Arial"/>
                <a:ea typeface="Arial"/>
                <a:cs typeface="Arial"/>
                <a:sym typeface="Arial"/>
              </a:rPr>
              <a:t>để đẩy practice.py vào nhánh make practice.py.</a:t>
            </a:r>
            <a:endParaRPr/>
          </a:p>
        </p:txBody>
      </p:sp>
      <p:grpSp>
        <p:nvGrpSpPr>
          <p:cNvPr id="2294" name="Google Shape;2294;p100"/>
          <p:cNvGrpSpPr/>
          <p:nvPr/>
        </p:nvGrpSpPr>
        <p:grpSpPr>
          <a:xfrm>
            <a:off x="712182" y="2852330"/>
            <a:ext cx="8706249" cy="2405364"/>
            <a:chOff x="712182" y="2875190"/>
            <a:chExt cx="8706249" cy="2405364"/>
          </a:xfrm>
        </p:grpSpPr>
        <p:pic>
          <p:nvPicPr>
            <p:cNvPr descr="텍스트, 스크린샷, 모니터, 검은색이(가) 표시된 사진&#10;&#10;자동 생성된 설명" id="2295" name="Google Shape;2295;p100"/>
            <p:cNvPicPr preferRelativeResize="0"/>
            <p:nvPr/>
          </p:nvPicPr>
          <p:blipFill rotWithShape="1">
            <a:blip r:embed="rId3">
              <a:alphaModFix/>
            </a:blip>
            <a:srcRect b="0" l="0" r="0" t="0"/>
            <a:stretch/>
          </p:blipFill>
          <p:spPr>
            <a:xfrm>
              <a:off x="5158933" y="2875190"/>
              <a:ext cx="4259498" cy="2405364"/>
            </a:xfrm>
            <a:prstGeom prst="rect">
              <a:avLst/>
            </a:prstGeom>
            <a:noFill/>
            <a:ln>
              <a:noFill/>
            </a:ln>
          </p:spPr>
        </p:pic>
        <p:pic>
          <p:nvPicPr>
            <p:cNvPr descr="텍스트, 스크린샷, 모니터, 화면이(가) 표시된 사진&#10;&#10;자동 생성된 설명" id="2296" name="Google Shape;2296;p100"/>
            <p:cNvPicPr preferRelativeResize="0"/>
            <p:nvPr/>
          </p:nvPicPr>
          <p:blipFill rotWithShape="1">
            <a:blip r:embed="rId4">
              <a:alphaModFix/>
            </a:blip>
            <a:srcRect b="0" l="0" r="0" t="0"/>
            <a:stretch/>
          </p:blipFill>
          <p:spPr>
            <a:xfrm>
              <a:off x="712182" y="2875190"/>
              <a:ext cx="4259498" cy="2405364"/>
            </a:xfrm>
            <a:prstGeom prst="rect">
              <a:avLst/>
            </a:prstGeom>
            <a:noFill/>
            <a:ln>
              <a:noFill/>
            </a:ln>
          </p:spPr>
        </p:pic>
        <p:sp>
          <p:nvSpPr>
            <p:cNvPr id="2297" name="Google Shape;2297;p100"/>
            <p:cNvSpPr/>
            <p:nvPr/>
          </p:nvSpPr>
          <p:spPr>
            <a:xfrm>
              <a:off x="1441635" y="4638675"/>
              <a:ext cx="792930" cy="14895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98" name="Google Shape;2298;p100"/>
            <p:cNvSpPr/>
            <p:nvPr/>
          </p:nvSpPr>
          <p:spPr>
            <a:xfrm>
              <a:off x="1441635" y="5128260"/>
              <a:ext cx="779595" cy="14287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99" name="Google Shape;2299;p100"/>
            <p:cNvSpPr/>
            <p:nvPr/>
          </p:nvSpPr>
          <p:spPr>
            <a:xfrm>
              <a:off x="8343005" y="3998091"/>
              <a:ext cx="387779"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00" name="Google Shape;2300;p100"/>
            <p:cNvSpPr/>
            <p:nvPr/>
          </p:nvSpPr>
          <p:spPr>
            <a:xfrm>
              <a:off x="5895975" y="5128261"/>
              <a:ext cx="777240" cy="14858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01" name="Google Shape;2301;p100"/>
          <p:cNvSpPr/>
          <p:nvPr/>
        </p:nvSpPr>
        <p:spPr>
          <a:xfrm>
            <a:off x="8031099" y="4175420"/>
            <a:ext cx="1011589"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Push origin</a:t>
            </a:r>
            <a:endParaRPr b="1" sz="1300">
              <a:solidFill>
                <a:schemeClr val="lt1"/>
              </a:solidFill>
              <a:latin typeface="Arial"/>
              <a:ea typeface="Arial"/>
              <a:cs typeface="Arial"/>
              <a:sym typeface="Arial"/>
            </a:endParaRPr>
          </a:p>
        </p:txBody>
      </p:sp>
      <p:grpSp>
        <p:nvGrpSpPr>
          <p:cNvPr id="2302" name="Google Shape;2302;p100"/>
          <p:cNvGrpSpPr/>
          <p:nvPr/>
        </p:nvGrpSpPr>
        <p:grpSpPr>
          <a:xfrm>
            <a:off x="2301938" y="4585162"/>
            <a:ext cx="1643318" cy="199656"/>
            <a:chOff x="6656318" y="4223877"/>
            <a:chExt cx="1643318" cy="199656"/>
          </a:xfrm>
        </p:grpSpPr>
        <p:sp>
          <p:nvSpPr>
            <p:cNvPr id="2303" name="Google Shape;2303;p100"/>
            <p:cNvSpPr/>
            <p:nvPr/>
          </p:nvSpPr>
          <p:spPr>
            <a:xfrm>
              <a:off x="6868762" y="4223877"/>
              <a:ext cx="1430874"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Make practice.py</a:t>
              </a:r>
              <a:endParaRPr b="1" sz="1300">
                <a:solidFill>
                  <a:schemeClr val="lt1"/>
                </a:solidFill>
                <a:latin typeface="Arial"/>
                <a:ea typeface="Arial"/>
                <a:cs typeface="Arial"/>
                <a:sym typeface="Arial"/>
              </a:endParaRPr>
            </a:p>
          </p:txBody>
        </p:sp>
        <p:sp>
          <p:nvSpPr>
            <p:cNvPr id="2304" name="Google Shape;2304;p100"/>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305" name="Google Shape;2305;p100"/>
          <p:cNvGrpSpPr/>
          <p:nvPr/>
        </p:nvGrpSpPr>
        <p:grpSpPr>
          <a:xfrm>
            <a:off x="2279323" y="5058038"/>
            <a:ext cx="2510726" cy="199656"/>
            <a:chOff x="6656318" y="4223877"/>
            <a:chExt cx="2510726" cy="199656"/>
          </a:xfrm>
        </p:grpSpPr>
        <p:sp>
          <p:nvSpPr>
            <p:cNvPr id="2306" name="Google Shape;2306;p100"/>
            <p:cNvSpPr/>
            <p:nvPr/>
          </p:nvSpPr>
          <p:spPr>
            <a:xfrm>
              <a:off x="6868761" y="4223877"/>
              <a:ext cx="2298283"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Commit to make-practice.py</a:t>
              </a:r>
              <a:endParaRPr b="1" sz="1300">
                <a:solidFill>
                  <a:schemeClr val="lt1"/>
                </a:solidFill>
                <a:latin typeface="Arial"/>
                <a:ea typeface="Arial"/>
                <a:cs typeface="Arial"/>
                <a:sym typeface="Arial"/>
              </a:endParaRPr>
            </a:p>
          </p:txBody>
        </p:sp>
        <p:sp>
          <p:nvSpPr>
            <p:cNvPr id="2307" name="Google Shape;2307;p100"/>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
        <p:nvSpPr>
          <p:cNvPr id="2308" name="Google Shape;2308;p100"/>
          <p:cNvSpPr/>
          <p:nvPr/>
        </p:nvSpPr>
        <p:spPr>
          <a:xfrm>
            <a:off x="5474001" y="5316067"/>
            <a:ext cx="1688800" cy="446557"/>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Committed just now</a:t>
            </a:r>
            <a:br>
              <a:rPr b="1" lang="en-US" sz="1300">
                <a:solidFill>
                  <a:schemeClr val="lt1"/>
                </a:solidFill>
                <a:latin typeface="Arial"/>
                <a:ea typeface="Arial"/>
                <a:cs typeface="Arial"/>
                <a:sym typeface="Arial"/>
              </a:rPr>
            </a:br>
            <a:r>
              <a:rPr b="1" lang="en-US" sz="1300">
                <a:solidFill>
                  <a:schemeClr val="lt1"/>
                </a:solidFill>
                <a:latin typeface="Arial"/>
                <a:ea typeface="Arial"/>
                <a:cs typeface="Arial"/>
                <a:sym typeface="Arial"/>
              </a:rPr>
              <a:t>make practice.py</a:t>
            </a:r>
            <a:endParaRPr b="1" sz="1300">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10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315" name="Google Shape;2315;p101"/>
          <p:cNvGrpSpPr/>
          <p:nvPr/>
        </p:nvGrpSpPr>
        <p:grpSpPr>
          <a:xfrm>
            <a:off x="559817" y="1902381"/>
            <a:ext cx="8783192" cy="200055"/>
            <a:chOff x="559817" y="2136914"/>
            <a:chExt cx="8783192" cy="200055"/>
          </a:xfrm>
        </p:grpSpPr>
        <p:sp>
          <p:nvSpPr>
            <p:cNvPr id="2316" name="Google Shape;2316;p10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17" name="Google Shape;2317;p10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318" name="Google Shape;2318;p101"/>
          <p:cNvGrpSpPr/>
          <p:nvPr/>
        </p:nvGrpSpPr>
        <p:grpSpPr>
          <a:xfrm>
            <a:off x="451588" y="450001"/>
            <a:ext cx="9018000" cy="276999"/>
            <a:chOff x="450000" y="450000"/>
            <a:chExt cx="9018000" cy="276999"/>
          </a:xfrm>
        </p:grpSpPr>
        <p:sp>
          <p:nvSpPr>
            <p:cNvPr id="2319" name="Google Shape;2319;p10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320" name="Google Shape;2320;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321" name="Google Shape;2321;p101"/>
          <p:cNvSpPr/>
          <p:nvPr/>
        </p:nvSpPr>
        <p:spPr>
          <a:xfrm>
            <a:off x="702939" y="2216055"/>
            <a:ext cx="3913885"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Tới thẻ current branch </a:t>
            </a:r>
            <a:endParaRPr/>
          </a:p>
          <a:p>
            <a:pPr indent="0" lvl="0" marL="0" marR="0" rtl="0" algn="l">
              <a:spcBef>
                <a:spcPts val="400"/>
              </a:spcBef>
              <a:spcAft>
                <a:spcPts val="0"/>
              </a:spcAft>
              <a:buNone/>
            </a:pPr>
            <a:r>
              <a:rPr lang="en-US" sz="1300">
                <a:solidFill>
                  <a:srgbClr val="262626"/>
                </a:solidFill>
                <a:latin typeface="Arial"/>
                <a:ea typeface="Arial"/>
                <a:cs typeface="Arial"/>
                <a:sym typeface="Arial"/>
              </a:rPr>
              <a:t>     → Nhấp vào main để quay về nhánh chính </a:t>
            </a:r>
            <a:endParaRPr sz="1300">
              <a:solidFill>
                <a:srgbClr val="262626"/>
              </a:solidFill>
              <a:latin typeface="Arial"/>
              <a:ea typeface="Arial"/>
              <a:cs typeface="Arial"/>
              <a:sym typeface="Arial"/>
            </a:endParaRPr>
          </a:p>
        </p:txBody>
      </p:sp>
      <p:sp>
        <p:nvSpPr>
          <p:cNvPr id="2322" name="Google Shape;2322;p101"/>
          <p:cNvSpPr/>
          <p:nvPr/>
        </p:nvSpPr>
        <p:spPr>
          <a:xfrm>
            <a:off x="5158933" y="2216055"/>
            <a:ext cx="4330300"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danh sách thông qua lệnh ls trong Local Path. Bạn có thể thấy practice.py đã biến mất.</a:t>
            </a:r>
            <a:endParaRPr/>
          </a:p>
        </p:txBody>
      </p:sp>
      <p:grpSp>
        <p:nvGrpSpPr>
          <p:cNvPr id="2323" name="Google Shape;2323;p101"/>
          <p:cNvGrpSpPr/>
          <p:nvPr/>
        </p:nvGrpSpPr>
        <p:grpSpPr>
          <a:xfrm>
            <a:off x="5341598" y="2800182"/>
            <a:ext cx="3427199" cy="276999"/>
            <a:chOff x="878006" y="4066005"/>
            <a:chExt cx="3427199" cy="276999"/>
          </a:xfrm>
        </p:grpSpPr>
        <p:sp>
          <p:nvSpPr>
            <p:cNvPr id="2324" name="Google Shape;2324;p101"/>
            <p:cNvSpPr txBox="1"/>
            <p:nvPr/>
          </p:nvSpPr>
          <p:spPr>
            <a:xfrm>
              <a:off x="962129" y="4066005"/>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2325" name="Google Shape;2325;p101"/>
            <p:cNvSpPr/>
            <p:nvPr/>
          </p:nvSpPr>
          <p:spPr>
            <a:xfrm>
              <a:off x="878006" y="4066007"/>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2326" name="Google Shape;2326;p101"/>
          <p:cNvGrpSpPr/>
          <p:nvPr/>
        </p:nvGrpSpPr>
        <p:grpSpPr>
          <a:xfrm>
            <a:off x="712182" y="3233193"/>
            <a:ext cx="8767765" cy="2401526"/>
            <a:chOff x="712182" y="3465863"/>
            <a:chExt cx="8767765" cy="2401526"/>
          </a:xfrm>
        </p:grpSpPr>
        <p:pic>
          <p:nvPicPr>
            <p:cNvPr descr="텍스트, 스크린샷, 모니터, 실내이(가) 표시된 사진&#10;&#10;자동 생성된 설명" id="2327" name="Google Shape;2327;p101"/>
            <p:cNvPicPr preferRelativeResize="0"/>
            <p:nvPr/>
          </p:nvPicPr>
          <p:blipFill rotWithShape="1">
            <a:blip r:embed="rId3">
              <a:alphaModFix/>
            </a:blip>
            <a:srcRect b="0" l="0" r="0" t="0"/>
            <a:stretch/>
          </p:blipFill>
          <p:spPr>
            <a:xfrm>
              <a:off x="712182" y="3465863"/>
              <a:ext cx="4252702" cy="2401526"/>
            </a:xfrm>
            <a:prstGeom prst="rect">
              <a:avLst/>
            </a:prstGeom>
            <a:noFill/>
            <a:ln>
              <a:noFill/>
            </a:ln>
          </p:spPr>
        </p:pic>
        <p:sp>
          <p:nvSpPr>
            <p:cNvPr id="2328" name="Google Shape;2328;p101"/>
            <p:cNvSpPr/>
            <p:nvPr/>
          </p:nvSpPr>
          <p:spPr>
            <a:xfrm>
              <a:off x="2226945" y="4344469"/>
              <a:ext cx="1142999" cy="1089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29" name="Google Shape;2329;p101"/>
            <p:cNvSpPr/>
            <p:nvPr/>
          </p:nvSpPr>
          <p:spPr>
            <a:xfrm>
              <a:off x="2248595" y="3871019"/>
              <a:ext cx="672414" cy="16817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이(가) 표시된 사진&#10;&#10;자동 생성된 설명" id="2330" name="Google Shape;2330;p101"/>
            <p:cNvPicPr preferRelativeResize="0"/>
            <p:nvPr/>
          </p:nvPicPr>
          <p:blipFill rotWithShape="1">
            <a:blip r:embed="rId4">
              <a:alphaModFix/>
            </a:blip>
            <a:srcRect b="0" l="0" r="0" t="0"/>
            <a:stretch/>
          </p:blipFill>
          <p:spPr>
            <a:xfrm>
              <a:off x="5158933" y="3465863"/>
              <a:ext cx="4252702" cy="2401526"/>
            </a:xfrm>
            <a:prstGeom prst="rect">
              <a:avLst/>
            </a:prstGeom>
            <a:noFill/>
            <a:ln>
              <a:noFill/>
            </a:ln>
          </p:spPr>
        </p:pic>
        <p:sp>
          <p:nvSpPr>
            <p:cNvPr id="2331" name="Google Shape;2331;p101"/>
            <p:cNvSpPr/>
            <p:nvPr/>
          </p:nvSpPr>
          <p:spPr>
            <a:xfrm>
              <a:off x="5364458" y="3922566"/>
              <a:ext cx="738969" cy="818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32" name="Google Shape;2332;p101"/>
            <p:cNvSpPr/>
            <p:nvPr/>
          </p:nvSpPr>
          <p:spPr>
            <a:xfrm>
              <a:off x="5373698" y="4025870"/>
              <a:ext cx="313395" cy="818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33" name="Google Shape;2333;p101"/>
            <p:cNvSpPr/>
            <p:nvPr/>
          </p:nvSpPr>
          <p:spPr>
            <a:xfrm>
              <a:off x="7103889" y="3866499"/>
              <a:ext cx="120829" cy="818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34" name="Google Shape;2334;p101"/>
            <p:cNvSpPr/>
            <p:nvPr/>
          </p:nvSpPr>
          <p:spPr>
            <a:xfrm>
              <a:off x="7109001" y="3975940"/>
              <a:ext cx="120829" cy="818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이(가) 표시된 사진&#10;&#10;자동 생성된 설명" id="2335" name="Google Shape;2335;p101"/>
            <p:cNvPicPr preferRelativeResize="0"/>
            <p:nvPr/>
          </p:nvPicPr>
          <p:blipFill rotWithShape="1">
            <a:blip r:embed="rId4">
              <a:alphaModFix/>
            </a:blip>
            <a:srcRect b="70102" l="4861" r="51087" t="9173"/>
            <a:stretch/>
          </p:blipFill>
          <p:spPr>
            <a:xfrm>
              <a:off x="5397533" y="4263571"/>
              <a:ext cx="4082414" cy="1084659"/>
            </a:xfrm>
            <a:prstGeom prst="rect">
              <a:avLst/>
            </a:prstGeom>
            <a:noFill/>
            <a:ln cap="flat" cmpd="sng" w="12700">
              <a:solidFill>
                <a:srgbClr val="00B0F0"/>
              </a:solidFill>
              <a:prstDash val="solid"/>
              <a:round/>
              <a:headEnd len="sm" w="sm" type="none"/>
              <a:tailEnd len="sm" w="sm" type="none"/>
            </a:ln>
          </p:spPr>
        </p:pic>
      </p:grpSp>
      <p:grpSp>
        <p:nvGrpSpPr>
          <p:cNvPr id="2336" name="Google Shape;2336;p101"/>
          <p:cNvGrpSpPr/>
          <p:nvPr/>
        </p:nvGrpSpPr>
        <p:grpSpPr>
          <a:xfrm>
            <a:off x="2958449" y="3621485"/>
            <a:ext cx="1539256" cy="199656"/>
            <a:chOff x="6656318" y="4223877"/>
            <a:chExt cx="1539256" cy="199656"/>
          </a:xfrm>
        </p:grpSpPr>
        <p:sp>
          <p:nvSpPr>
            <p:cNvPr id="2337" name="Google Shape;2337;p101"/>
            <p:cNvSpPr/>
            <p:nvPr/>
          </p:nvSpPr>
          <p:spPr>
            <a:xfrm>
              <a:off x="6868761" y="4223877"/>
              <a:ext cx="1326813"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Current branch</a:t>
              </a:r>
              <a:endParaRPr b="1" sz="1300">
                <a:solidFill>
                  <a:schemeClr val="lt1"/>
                </a:solidFill>
                <a:latin typeface="Arial"/>
                <a:ea typeface="Arial"/>
                <a:cs typeface="Arial"/>
                <a:sym typeface="Arial"/>
              </a:endParaRPr>
            </a:p>
          </p:txBody>
        </p:sp>
        <p:sp>
          <p:nvSpPr>
            <p:cNvPr id="2338" name="Google Shape;2338;p101"/>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339" name="Google Shape;2339;p101"/>
          <p:cNvGrpSpPr/>
          <p:nvPr/>
        </p:nvGrpSpPr>
        <p:grpSpPr>
          <a:xfrm>
            <a:off x="3408794" y="4066461"/>
            <a:ext cx="1313702" cy="199656"/>
            <a:chOff x="6656318" y="4223877"/>
            <a:chExt cx="1313702" cy="199656"/>
          </a:xfrm>
        </p:grpSpPr>
        <p:sp>
          <p:nvSpPr>
            <p:cNvPr id="2340" name="Google Shape;2340;p101"/>
            <p:cNvSpPr/>
            <p:nvPr/>
          </p:nvSpPr>
          <p:spPr>
            <a:xfrm>
              <a:off x="6868762" y="4223877"/>
              <a:ext cx="1101258"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main branch</a:t>
              </a:r>
              <a:endParaRPr b="1" sz="1300">
                <a:solidFill>
                  <a:schemeClr val="lt1"/>
                </a:solidFill>
                <a:latin typeface="Arial"/>
                <a:ea typeface="Arial"/>
                <a:cs typeface="Arial"/>
                <a:sym typeface="Arial"/>
              </a:endParaRPr>
            </a:p>
          </p:txBody>
        </p:sp>
        <p:sp>
          <p:nvSpPr>
            <p:cNvPr id="2341" name="Google Shape;2341;p101"/>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102"/>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348" name="Google Shape;2348;p102"/>
          <p:cNvGrpSpPr/>
          <p:nvPr/>
        </p:nvGrpSpPr>
        <p:grpSpPr>
          <a:xfrm>
            <a:off x="559817" y="1902381"/>
            <a:ext cx="8783192" cy="200055"/>
            <a:chOff x="559817" y="2136914"/>
            <a:chExt cx="8783192" cy="200055"/>
          </a:xfrm>
        </p:grpSpPr>
        <p:sp>
          <p:nvSpPr>
            <p:cNvPr id="2349" name="Google Shape;2349;p10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50" name="Google Shape;2350;p10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 (1/2)</a:t>
              </a:r>
              <a:endParaRPr/>
            </a:p>
          </p:txBody>
        </p:sp>
      </p:grpSp>
      <p:grpSp>
        <p:nvGrpSpPr>
          <p:cNvPr id="2351" name="Google Shape;2351;p102"/>
          <p:cNvGrpSpPr/>
          <p:nvPr/>
        </p:nvGrpSpPr>
        <p:grpSpPr>
          <a:xfrm>
            <a:off x="451588" y="450001"/>
            <a:ext cx="9018000" cy="276999"/>
            <a:chOff x="450000" y="450000"/>
            <a:chExt cx="9018000" cy="276999"/>
          </a:xfrm>
        </p:grpSpPr>
        <p:sp>
          <p:nvSpPr>
            <p:cNvPr id="2352" name="Google Shape;2352;p10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353" name="Google Shape;2353;p1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354" name="Google Shape;2354;p102"/>
          <p:cNvSpPr/>
          <p:nvPr/>
        </p:nvSpPr>
        <p:spPr>
          <a:xfrm>
            <a:off x="702939" y="2216055"/>
            <a:ext cx="8207979" cy="109951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Quá trình thực hành như sau: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Nạp dự án trong Kho lưu trữ GitHub hiện có vào Kho lưu trữ cục bộ Linux bằng cách tạo bản sao.</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Tạo một nhánh mới có tên make practice.py để chạy thử nghiệm độ ổn định của thao tác trước khi chỉnh sửa.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Tạo một tệp python trong nhánh make practice.py. Lưu nó rồi tiến hành quá trình Commit và Push.</a:t>
            </a:r>
            <a:endParaRPr sz="1300">
              <a:solidFill>
                <a:srgbClr val="262626"/>
              </a:solidFill>
              <a:latin typeface="Arial"/>
              <a:ea typeface="Arial"/>
              <a:cs typeface="Arial"/>
              <a:sym typeface="Arial"/>
            </a:endParaRPr>
          </a:p>
        </p:txBody>
      </p:sp>
      <p:grpSp>
        <p:nvGrpSpPr>
          <p:cNvPr id="2355" name="Google Shape;2355;p102"/>
          <p:cNvGrpSpPr/>
          <p:nvPr/>
        </p:nvGrpSpPr>
        <p:grpSpPr>
          <a:xfrm>
            <a:off x="853574" y="3787191"/>
            <a:ext cx="7920039" cy="2320864"/>
            <a:chOff x="853574" y="3884643"/>
            <a:chExt cx="7920039" cy="2320864"/>
          </a:xfrm>
        </p:grpSpPr>
        <p:grpSp>
          <p:nvGrpSpPr>
            <p:cNvPr id="2356" name="Google Shape;2356;p102"/>
            <p:cNvGrpSpPr/>
            <p:nvPr/>
          </p:nvGrpSpPr>
          <p:grpSpPr>
            <a:xfrm>
              <a:off x="853574" y="3884986"/>
              <a:ext cx="1426244" cy="1424543"/>
              <a:chOff x="996731" y="4099140"/>
              <a:chExt cx="1426244" cy="1424543"/>
            </a:xfrm>
          </p:grpSpPr>
          <p:sp>
            <p:nvSpPr>
              <p:cNvPr id="2357" name="Google Shape;2357;p102"/>
              <p:cNvSpPr/>
              <p:nvPr/>
            </p:nvSpPr>
            <p:spPr>
              <a:xfrm>
                <a:off x="996731" y="4099140"/>
                <a:ext cx="1426244"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GitHub (example1)</a:t>
                </a:r>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2358" name="Google Shape;2358;p102"/>
              <p:cNvSpPr/>
              <p:nvPr/>
            </p:nvSpPr>
            <p:spPr>
              <a:xfrm>
                <a:off x="1115991" y="4648046"/>
                <a:ext cx="1173327" cy="731674"/>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b="1" sz="1200">
                  <a:solidFill>
                    <a:schemeClr val="dk1"/>
                  </a:solidFill>
                  <a:latin typeface="Arial"/>
                  <a:ea typeface="Arial"/>
                  <a:cs typeface="Arial"/>
                  <a:sym typeface="Arial"/>
                </a:endParaRPr>
              </a:p>
            </p:txBody>
          </p:sp>
        </p:grpSp>
        <p:sp>
          <p:nvSpPr>
            <p:cNvPr id="2359" name="Google Shape;2359;p102"/>
            <p:cNvSpPr/>
            <p:nvPr/>
          </p:nvSpPr>
          <p:spPr>
            <a:xfrm>
              <a:off x="3254852" y="3891410"/>
              <a:ext cx="1520377"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(main branch)</a:t>
              </a:r>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p:txBody>
        </p:sp>
        <p:sp>
          <p:nvSpPr>
            <p:cNvPr id="2360" name="Google Shape;2360;p102"/>
            <p:cNvSpPr/>
            <p:nvPr/>
          </p:nvSpPr>
          <p:spPr>
            <a:xfrm>
              <a:off x="3370046" y="4429492"/>
              <a:ext cx="1273744" cy="736074"/>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a:p>
          </p:txBody>
        </p:sp>
        <p:cxnSp>
          <p:nvCxnSpPr>
            <p:cNvPr id="2361" name="Google Shape;2361;p102"/>
            <p:cNvCxnSpPr/>
            <p:nvPr/>
          </p:nvCxnSpPr>
          <p:spPr>
            <a:xfrm>
              <a:off x="2279818" y="4663513"/>
              <a:ext cx="945065" cy="0"/>
            </a:xfrm>
            <a:prstGeom prst="straightConnector1">
              <a:avLst/>
            </a:prstGeom>
            <a:noFill/>
            <a:ln cap="flat" cmpd="sng" w="9525">
              <a:solidFill>
                <a:srgbClr val="1429A0"/>
              </a:solidFill>
              <a:prstDash val="solid"/>
              <a:miter lim="800000"/>
              <a:headEnd len="sm" w="sm" type="none"/>
              <a:tailEnd len="med" w="med" type="triangle"/>
            </a:ln>
          </p:spPr>
        </p:cxnSp>
        <p:sp>
          <p:nvSpPr>
            <p:cNvPr id="2362" name="Google Shape;2362;p102"/>
            <p:cNvSpPr/>
            <p:nvPr/>
          </p:nvSpPr>
          <p:spPr>
            <a:xfrm>
              <a:off x="5951067" y="3884643"/>
              <a:ext cx="2822546" cy="1424543"/>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a:t>
              </a:r>
              <a:br>
                <a:rPr b="1" lang="en-US" sz="1200">
                  <a:solidFill>
                    <a:schemeClr val="dk1"/>
                  </a:solidFill>
                  <a:latin typeface="Arial"/>
                  <a:ea typeface="Arial"/>
                  <a:cs typeface="Arial"/>
                  <a:sym typeface="Arial"/>
                </a:rPr>
              </a:br>
              <a:r>
                <a:rPr b="1" lang="en-US" sz="1200">
                  <a:solidFill>
                    <a:schemeClr val="dk1"/>
                  </a:solidFill>
                  <a:latin typeface="Arial"/>
                  <a:ea typeface="Arial"/>
                  <a:cs typeface="Arial"/>
                  <a:sym typeface="Arial"/>
                </a:rPr>
                <a:t>(nhánh make practice.py)</a:t>
              </a:r>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2363" name="Google Shape;2363;p102"/>
            <p:cNvSpPr/>
            <p:nvPr/>
          </p:nvSpPr>
          <p:spPr>
            <a:xfrm>
              <a:off x="6050269" y="4397689"/>
              <a:ext cx="2644139" cy="8288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practice.py </a:t>
              </a:r>
              <a:endParaRPr/>
            </a:p>
            <a:p>
              <a:pPr indent="0" lvl="0" marL="0" marR="0" rtl="0" algn="ctr">
                <a:spcBef>
                  <a:spcPts val="0"/>
                </a:spcBef>
                <a:spcAft>
                  <a:spcPts val="0"/>
                </a:spcAft>
                <a:buNone/>
              </a:pPr>
              <a:r>
                <a:rPr b="1" lang="en-US" sz="1200">
                  <a:solidFill>
                    <a:srgbClr val="FF0000"/>
                  </a:solidFill>
                  <a:latin typeface="Arial"/>
                  <a:ea typeface="Arial"/>
                  <a:cs typeface="Arial"/>
                  <a:sym typeface="Arial"/>
                </a:rPr>
                <a:t>(được tạo và đẩy vào ‘make practice.py branch’)</a:t>
              </a:r>
              <a:endParaRPr/>
            </a:p>
          </p:txBody>
        </p:sp>
        <p:cxnSp>
          <p:nvCxnSpPr>
            <p:cNvPr id="2364" name="Google Shape;2364;p102"/>
            <p:cNvCxnSpPr>
              <a:stCxn id="2362" idx="2"/>
              <a:endCxn id="2359" idx="2"/>
            </p:cNvCxnSpPr>
            <p:nvPr/>
          </p:nvCxnSpPr>
          <p:spPr>
            <a:xfrm rot="5400000">
              <a:off x="5685190" y="3638936"/>
              <a:ext cx="6900" cy="3347400"/>
            </a:xfrm>
            <a:prstGeom prst="bentConnector3">
              <a:avLst>
                <a:gd fmla="val 4918265" name="adj1"/>
              </a:avLst>
            </a:prstGeom>
            <a:noFill/>
            <a:ln cap="flat" cmpd="sng" w="9525">
              <a:solidFill>
                <a:srgbClr val="1429A0"/>
              </a:solidFill>
              <a:prstDash val="solid"/>
              <a:miter lim="800000"/>
              <a:headEnd len="sm" w="sm" type="none"/>
              <a:tailEnd len="med" w="med" type="triangle"/>
            </a:ln>
          </p:spPr>
        </p:cxnSp>
        <p:sp>
          <p:nvSpPr>
            <p:cNvPr id="2365" name="Google Shape;2365;p102"/>
            <p:cNvSpPr/>
            <p:nvPr/>
          </p:nvSpPr>
          <p:spPr>
            <a:xfrm>
              <a:off x="2430729" y="4356978"/>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2366" name="Google Shape;2366;p102"/>
            <p:cNvSpPr/>
            <p:nvPr/>
          </p:nvSpPr>
          <p:spPr>
            <a:xfrm>
              <a:off x="2627641" y="4356566"/>
              <a:ext cx="55495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clone</a:t>
              </a:r>
              <a:endParaRPr b="1" sz="1200">
                <a:solidFill>
                  <a:srgbClr val="1429A0"/>
                </a:solidFill>
                <a:latin typeface="Arial"/>
                <a:ea typeface="Arial"/>
                <a:cs typeface="Arial"/>
                <a:sym typeface="Arial"/>
              </a:endParaRPr>
            </a:p>
          </p:txBody>
        </p:sp>
        <p:grpSp>
          <p:nvGrpSpPr>
            <p:cNvPr id="2367" name="Google Shape;2367;p102"/>
            <p:cNvGrpSpPr/>
            <p:nvPr/>
          </p:nvGrpSpPr>
          <p:grpSpPr>
            <a:xfrm>
              <a:off x="2676229" y="5374510"/>
              <a:ext cx="1607095" cy="830997"/>
              <a:chOff x="2992385" y="5589386"/>
              <a:chExt cx="1607095" cy="830997"/>
            </a:xfrm>
          </p:grpSpPr>
          <p:sp>
            <p:nvSpPr>
              <p:cNvPr id="2368" name="Google Shape;2368;p102"/>
              <p:cNvSpPr/>
              <p:nvPr/>
            </p:nvSpPr>
            <p:spPr>
              <a:xfrm>
                <a:off x="3210863" y="5589386"/>
                <a:ext cx="138861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Chỉ có file README.md</a:t>
                </a:r>
                <a:br>
                  <a:rPr b="1" lang="en-US" sz="1200">
                    <a:solidFill>
                      <a:srgbClr val="1429A0"/>
                    </a:solidFill>
                    <a:latin typeface="Arial"/>
                    <a:ea typeface="Arial"/>
                    <a:cs typeface="Arial"/>
                    <a:sym typeface="Arial"/>
                  </a:rPr>
                </a:br>
                <a:r>
                  <a:rPr b="1" lang="en-US" sz="1200">
                    <a:solidFill>
                      <a:srgbClr val="1429A0"/>
                    </a:solidFill>
                    <a:latin typeface="Arial"/>
                    <a:ea typeface="Arial"/>
                    <a:cs typeface="Arial"/>
                    <a:sym typeface="Arial"/>
                  </a:rPr>
                  <a:t>(không có practice.py)</a:t>
                </a:r>
                <a:endParaRPr b="1" sz="1200">
                  <a:solidFill>
                    <a:srgbClr val="1429A0"/>
                  </a:solidFill>
                  <a:latin typeface="Arial"/>
                  <a:ea typeface="Arial"/>
                  <a:cs typeface="Arial"/>
                  <a:sym typeface="Arial"/>
                </a:endParaRPr>
              </a:p>
            </p:txBody>
          </p:sp>
          <p:sp>
            <p:nvSpPr>
              <p:cNvPr id="2369" name="Google Shape;2369;p102"/>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5</a:t>
                </a:r>
                <a:endParaRPr b="1" sz="1200">
                  <a:solidFill>
                    <a:schemeClr val="lt1"/>
                  </a:solidFill>
                  <a:latin typeface="Arial"/>
                  <a:ea typeface="Arial"/>
                  <a:cs typeface="Arial"/>
                  <a:sym typeface="Arial"/>
                </a:endParaRPr>
              </a:p>
            </p:txBody>
          </p:sp>
        </p:grpSp>
        <p:cxnSp>
          <p:nvCxnSpPr>
            <p:cNvPr id="2370" name="Google Shape;2370;p102"/>
            <p:cNvCxnSpPr/>
            <p:nvPr/>
          </p:nvCxnSpPr>
          <p:spPr>
            <a:xfrm>
              <a:off x="4777729" y="4661023"/>
              <a:ext cx="1173338" cy="0"/>
            </a:xfrm>
            <a:prstGeom prst="straightConnector1">
              <a:avLst/>
            </a:prstGeom>
            <a:noFill/>
            <a:ln cap="flat" cmpd="sng" w="9525">
              <a:solidFill>
                <a:srgbClr val="1429A0"/>
              </a:solidFill>
              <a:prstDash val="solid"/>
              <a:miter lim="800000"/>
              <a:headEnd len="sm" w="sm" type="none"/>
              <a:tailEnd len="med" w="med" type="triangle"/>
            </a:ln>
          </p:spPr>
        </p:cxnSp>
        <p:grpSp>
          <p:nvGrpSpPr>
            <p:cNvPr id="2371" name="Google Shape;2371;p102"/>
            <p:cNvGrpSpPr/>
            <p:nvPr/>
          </p:nvGrpSpPr>
          <p:grpSpPr>
            <a:xfrm>
              <a:off x="4817285" y="4175326"/>
              <a:ext cx="1190929" cy="461665"/>
              <a:chOff x="1946881" y="5731111"/>
              <a:chExt cx="1190929" cy="461665"/>
            </a:xfrm>
          </p:grpSpPr>
          <p:sp>
            <p:nvSpPr>
              <p:cNvPr id="2372" name="Google Shape;2372;p102"/>
              <p:cNvSpPr/>
              <p:nvPr/>
            </p:nvSpPr>
            <p:spPr>
              <a:xfrm>
                <a:off x="1946881" y="5807723"/>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sp>
            <p:nvSpPr>
              <p:cNvPr id="2373" name="Google Shape;2373;p102"/>
              <p:cNvSpPr/>
              <p:nvPr/>
            </p:nvSpPr>
            <p:spPr>
              <a:xfrm>
                <a:off x="2156841" y="5731111"/>
                <a:ext cx="9809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Tạo nhánh mới</a:t>
                </a:r>
                <a:endParaRPr b="1" sz="1200">
                  <a:solidFill>
                    <a:srgbClr val="1429A0"/>
                  </a:solidFill>
                  <a:latin typeface="Arial"/>
                  <a:ea typeface="Arial"/>
                  <a:cs typeface="Arial"/>
                  <a:sym typeface="Arial"/>
                </a:endParaRPr>
              </a:p>
            </p:txBody>
          </p:sp>
        </p:grpSp>
        <p:grpSp>
          <p:nvGrpSpPr>
            <p:cNvPr id="2374" name="Google Shape;2374;p102"/>
            <p:cNvGrpSpPr/>
            <p:nvPr/>
          </p:nvGrpSpPr>
          <p:grpSpPr>
            <a:xfrm>
              <a:off x="4820654" y="5620610"/>
              <a:ext cx="2078024" cy="276999"/>
              <a:chOff x="2992385" y="5612246"/>
              <a:chExt cx="2078024" cy="276999"/>
            </a:xfrm>
          </p:grpSpPr>
          <p:sp>
            <p:nvSpPr>
              <p:cNvPr id="2375" name="Google Shape;2375;p102"/>
              <p:cNvSpPr/>
              <p:nvPr/>
            </p:nvSpPr>
            <p:spPr>
              <a:xfrm>
                <a:off x="3210863" y="5612246"/>
                <a:ext cx="185954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Tới nhánh chính</a:t>
                </a:r>
                <a:endParaRPr b="1" sz="1200">
                  <a:solidFill>
                    <a:srgbClr val="1429A0"/>
                  </a:solidFill>
                  <a:latin typeface="Arial"/>
                  <a:ea typeface="Arial"/>
                  <a:cs typeface="Arial"/>
                  <a:sym typeface="Arial"/>
                </a:endParaRPr>
              </a:p>
            </p:txBody>
          </p:sp>
          <p:sp>
            <p:nvSpPr>
              <p:cNvPr id="2376" name="Google Shape;2376;p102"/>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4</a:t>
                </a:r>
                <a:endParaRPr b="1" sz="1200">
                  <a:solidFill>
                    <a:schemeClr val="lt1"/>
                  </a:solidFill>
                  <a:latin typeface="Arial"/>
                  <a:ea typeface="Arial"/>
                  <a:cs typeface="Arial"/>
                  <a:sym typeface="Arial"/>
                </a:endParaRPr>
              </a:p>
            </p:txBody>
          </p:sp>
        </p:grpSp>
        <p:sp>
          <p:nvSpPr>
            <p:cNvPr id="2377" name="Google Shape;2377;p102"/>
            <p:cNvSpPr/>
            <p:nvPr/>
          </p:nvSpPr>
          <p:spPr>
            <a:xfrm>
              <a:off x="6642998" y="4433892"/>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10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384" name="Google Shape;2384;p103"/>
          <p:cNvGrpSpPr/>
          <p:nvPr/>
        </p:nvGrpSpPr>
        <p:grpSpPr>
          <a:xfrm>
            <a:off x="559817" y="1902381"/>
            <a:ext cx="8783192" cy="200055"/>
            <a:chOff x="559817" y="2136914"/>
            <a:chExt cx="8783192" cy="200055"/>
          </a:xfrm>
        </p:grpSpPr>
        <p:sp>
          <p:nvSpPr>
            <p:cNvPr id="2385" name="Google Shape;2385;p10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86" name="Google Shape;2386;p10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 (2/2)</a:t>
              </a:r>
              <a:endParaRPr/>
            </a:p>
          </p:txBody>
        </p:sp>
      </p:grpSp>
      <p:grpSp>
        <p:nvGrpSpPr>
          <p:cNvPr id="2387" name="Google Shape;2387;p103"/>
          <p:cNvGrpSpPr/>
          <p:nvPr/>
        </p:nvGrpSpPr>
        <p:grpSpPr>
          <a:xfrm>
            <a:off x="451588" y="450001"/>
            <a:ext cx="9018000" cy="276999"/>
            <a:chOff x="450000" y="450000"/>
            <a:chExt cx="9018000" cy="276999"/>
          </a:xfrm>
        </p:grpSpPr>
        <p:sp>
          <p:nvSpPr>
            <p:cNvPr id="2388" name="Google Shape;2388;p10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389" name="Google Shape;2389;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390" name="Google Shape;2390;p103"/>
          <p:cNvSpPr/>
          <p:nvPr/>
        </p:nvSpPr>
        <p:spPr>
          <a:xfrm>
            <a:off x="702939" y="2216055"/>
            <a:ext cx="8207979"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có thay đổi trong nhánh chính.</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Điều này là do chúng ta đã thao tác trong nhánh make practice.py mới,  là một không gian làm việc độc lập.</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Khi thực hiện công việc cá nhân hoặc tập thể, đều có thể chạy thử nghiệm trong khi làm việc độc lập mà không ảnh hưởng đến tính ổn định của dự án. Nếu kết quả thử nghiệm không ổn định, nó sẽ không được tích hợp vào nhánh chính. Khi bạn quay trở lại nhánh chính, nội dung của dự án cũng trở về trạng thái ban đầu.</a:t>
            </a:r>
            <a:endParaRPr/>
          </a:p>
        </p:txBody>
      </p:sp>
      <p:grpSp>
        <p:nvGrpSpPr>
          <p:cNvPr id="2391" name="Google Shape;2391;p103"/>
          <p:cNvGrpSpPr/>
          <p:nvPr/>
        </p:nvGrpSpPr>
        <p:grpSpPr>
          <a:xfrm>
            <a:off x="853574" y="3787191"/>
            <a:ext cx="7920039" cy="2320864"/>
            <a:chOff x="853574" y="3884643"/>
            <a:chExt cx="7920039" cy="2320864"/>
          </a:xfrm>
        </p:grpSpPr>
        <p:grpSp>
          <p:nvGrpSpPr>
            <p:cNvPr id="2392" name="Google Shape;2392;p103"/>
            <p:cNvGrpSpPr/>
            <p:nvPr/>
          </p:nvGrpSpPr>
          <p:grpSpPr>
            <a:xfrm>
              <a:off x="853574" y="3884986"/>
              <a:ext cx="1426244" cy="1424543"/>
              <a:chOff x="996731" y="4099140"/>
              <a:chExt cx="1426244" cy="1424543"/>
            </a:xfrm>
          </p:grpSpPr>
          <p:sp>
            <p:nvSpPr>
              <p:cNvPr id="2393" name="Google Shape;2393;p103"/>
              <p:cNvSpPr/>
              <p:nvPr/>
            </p:nvSpPr>
            <p:spPr>
              <a:xfrm>
                <a:off x="996731" y="4099140"/>
                <a:ext cx="1426244"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GitHub  (example1)</a:t>
                </a:r>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2394" name="Google Shape;2394;p103"/>
              <p:cNvSpPr/>
              <p:nvPr/>
            </p:nvSpPr>
            <p:spPr>
              <a:xfrm>
                <a:off x="1115991" y="4648046"/>
                <a:ext cx="1173327" cy="731674"/>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b="1" sz="1200">
                  <a:solidFill>
                    <a:schemeClr val="dk1"/>
                  </a:solidFill>
                  <a:latin typeface="Arial"/>
                  <a:ea typeface="Arial"/>
                  <a:cs typeface="Arial"/>
                  <a:sym typeface="Arial"/>
                </a:endParaRPr>
              </a:p>
            </p:txBody>
          </p:sp>
        </p:grpSp>
        <p:sp>
          <p:nvSpPr>
            <p:cNvPr id="2395" name="Google Shape;2395;p103"/>
            <p:cNvSpPr/>
            <p:nvPr/>
          </p:nvSpPr>
          <p:spPr>
            <a:xfrm>
              <a:off x="3254852" y="3891410"/>
              <a:ext cx="1520377"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(main branch)</a:t>
              </a:r>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p:txBody>
        </p:sp>
        <p:sp>
          <p:nvSpPr>
            <p:cNvPr id="2396" name="Google Shape;2396;p103"/>
            <p:cNvSpPr/>
            <p:nvPr/>
          </p:nvSpPr>
          <p:spPr>
            <a:xfrm>
              <a:off x="3370046" y="4429492"/>
              <a:ext cx="1273744" cy="736074"/>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a:p>
          </p:txBody>
        </p:sp>
        <p:cxnSp>
          <p:nvCxnSpPr>
            <p:cNvPr id="2397" name="Google Shape;2397;p103"/>
            <p:cNvCxnSpPr/>
            <p:nvPr/>
          </p:nvCxnSpPr>
          <p:spPr>
            <a:xfrm>
              <a:off x="2279818" y="4663513"/>
              <a:ext cx="945065" cy="0"/>
            </a:xfrm>
            <a:prstGeom prst="straightConnector1">
              <a:avLst/>
            </a:prstGeom>
            <a:noFill/>
            <a:ln cap="flat" cmpd="sng" w="9525">
              <a:solidFill>
                <a:srgbClr val="1429A0"/>
              </a:solidFill>
              <a:prstDash val="solid"/>
              <a:miter lim="800000"/>
              <a:headEnd len="sm" w="sm" type="none"/>
              <a:tailEnd len="med" w="med" type="triangle"/>
            </a:ln>
          </p:spPr>
        </p:cxnSp>
        <p:sp>
          <p:nvSpPr>
            <p:cNvPr id="2398" name="Google Shape;2398;p103"/>
            <p:cNvSpPr/>
            <p:nvPr/>
          </p:nvSpPr>
          <p:spPr>
            <a:xfrm>
              <a:off x="5951067" y="3884643"/>
              <a:ext cx="2822546" cy="1424543"/>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(nhánh make practice.py)</a:t>
              </a:r>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2399" name="Google Shape;2399;p103"/>
            <p:cNvSpPr/>
            <p:nvPr/>
          </p:nvSpPr>
          <p:spPr>
            <a:xfrm>
              <a:off x="6050269" y="4397689"/>
              <a:ext cx="2644139" cy="8288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practice.py </a:t>
              </a:r>
              <a:endParaRPr/>
            </a:p>
            <a:p>
              <a:pPr indent="0" lvl="0" marL="0" marR="0" rtl="0" algn="ctr">
                <a:spcBef>
                  <a:spcPts val="0"/>
                </a:spcBef>
                <a:spcAft>
                  <a:spcPts val="0"/>
                </a:spcAft>
                <a:buNone/>
              </a:pPr>
              <a:r>
                <a:rPr b="1" lang="en-US" sz="1200">
                  <a:solidFill>
                    <a:srgbClr val="FF0000"/>
                  </a:solidFill>
                  <a:latin typeface="Arial"/>
                  <a:ea typeface="Arial"/>
                  <a:cs typeface="Arial"/>
                  <a:sym typeface="Arial"/>
                </a:rPr>
                <a:t>(được tạo và đẩy vào ‘make practice.py branch’)</a:t>
              </a:r>
              <a:endParaRPr/>
            </a:p>
          </p:txBody>
        </p:sp>
        <p:cxnSp>
          <p:nvCxnSpPr>
            <p:cNvPr id="2400" name="Google Shape;2400;p103"/>
            <p:cNvCxnSpPr>
              <a:stCxn id="2398" idx="2"/>
              <a:endCxn id="2395" idx="2"/>
            </p:cNvCxnSpPr>
            <p:nvPr/>
          </p:nvCxnSpPr>
          <p:spPr>
            <a:xfrm rot="5400000">
              <a:off x="5685190" y="3638936"/>
              <a:ext cx="6900" cy="3347400"/>
            </a:xfrm>
            <a:prstGeom prst="bentConnector3">
              <a:avLst>
                <a:gd fmla="val 4918265" name="adj1"/>
              </a:avLst>
            </a:prstGeom>
            <a:noFill/>
            <a:ln cap="flat" cmpd="sng" w="9525">
              <a:solidFill>
                <a:srgbClr val="1429A0"/>
              </a:solidFill>
              <a:prstDash val="solid"/>
              <a:miter lim="800000"/>
              <a:headEnd len="sm" w="sm" type="none"/>
              <a:tailEnd len="med" w="med" type="triangle"/>
            </a:ln>
          </p:spPr>
        </p:cxnSp>
        <p:sp>
          <p:nvSpPr>
            <p:cNvPr id="2401" name="Google Shape;2401;p103"/>
            <p:cNvSpPr/>
            <p:nvPr/>
          </p:nvSpPr>
          <p:spPr>
            <a:xfrm>
              <a:off x="2430729" y="4356978"/>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2402" name="Google Shape;2402;p103"/>
            <p:cNvSpPr/>
            <p:nvPr/>
          </p:nvSpPr>
          <p:spPr>
            <a:xfrm>
              <a:off x="2627641" y="4356566"/>
              <a:ext cx="55495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clone</a:t>
              </a:r>
              <a:endParaRPr b="1" sz="1200">
                <a:solidFill>
                  <a:srgbClr val="1429A0"/>
                </a:solidFill>
                <a:latin typeface="Arial"/>
                <a:ea typeface="Arial"/>
                <a:cs typeface="Arial"/>
                <a:sym typeface="Arial"/>
              </a:endParaRPr>
            </a:p>
          </p:txBody>
        </p:sp>
        <p:grpSp>
          <p:nvGrpSpPr>
            <p:cNvPr id="2403" name="Google Shape;2403;p103"/>
            <p:cNvGrpSpPr/>
            <p:nvPr/>
          </p:nvGrpSpPr>
          <p:grpSpPr>
            <a:xfrm>
              <a:off x="2676229" y="5374510"/>
              <a:ext cx="1607095" cy="830997"/>
              <a:chOff x="2992385" y="5589386"/>
              <a:chExt cx="1607095" cy="830997"/>
            </a:xfrm>
          </p:grpSpPr>
          <p:sp>
            <p:nvSpPr>
              <p:cNvPr id="2404" name="Google Shape;2404;p103"/>
              <p:cNvSpPr/>
              <p:nvPr/>
            </p:nvSpPr>
            <p:spPr>
              <a:xfrm>
                <a:off x="3210863" y="5589386"/>
                <a:ext cx="138861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Chỉ có file README.md</a:t>
                </a:r>
                <a:br>
                  <a:rPr b="1" lang="en-US" sz="1200">
                    <a:solidFill>
                      <a:srgbClr val="1429A0"/>
                    </a:solidFill>
                    <a:latin typeface="Arial"/>
                    <a:ea typeface="Arial"/>
                    <a:cs typeface="Arial"/>
                    <a:sym typeface="Arial"/>
                  </a:rPr>
                </a:br>
                <a:r>
                  <a:rPr b="1" lang="en-US" sz="1200">
                    <a:solidFill>
                      <a:srgbClr val="1429A0"/>
                    </a:solidFill>
                    <a:latin typeface="Arial"/>
                    <a:ea typeface="Arial"/>
                    <a:cs typeface="Arial"/>
                    <a:sym typeface="Arial"/>
                  </a:rPr>
                  <a:t>(không có practice.py)</a:t>
                </a:r>
                <a:endParaRPr b="1" sz="1200">
                  <a:solidFill>
                    <a:srgbClr val="1429A0"/>
                  </a:solidFill>
                  <a:latin typeface="Arial"/>
                  <a:ea typeface="Arial"/>
                  <a:cs typeface="Arial"/>
                  <a:sym typeface="Arial"/>
                </a:endParaRPr>
              </a:p>
            </p:txBody>
          </p:sp>
          <p:sp>
            <p:nvSpPr>
              <p:cNvPr id="2405" name="Google Shape;2405;p103"/>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5</a:t>
                </a:r>
                <a:endParaRPr b="1" sz="1200">
                  <a:solidFill>
                    <a:schemeClr val="lt1"/>
                  </a:solidFill>
                  <a:latin typeface="Arial"/>
                  <a:ea typeface="Arial"/>
                  <a:cs typeface="Arial"/>
                  <a:sym typeface="Arial"/>
                </a:endParaRPr>
              </a:p>
            </p:txBody>
          </p:sp>
        </p:grpSp>
        <p:cxnSp>
          <p:nvCxnSpPr>
            <p:cNvPr id="2406" name="Google Shape;2406;p103"/>
            <p:cNvCxnSpPr/>
            <p:nvPr/>
          </p:nvCxnSpPr>
          <p:spPr>
            <a:xfrm>
              <a:off x="4777729" y="4661023"/>
              <a:ext cx="1173338" cy="0"/>
            </a:xfrm>
            <a:prstGeom prst="straightConnector1">
              <a:avLst/>
            </a:prstGeom>
            <a:noFill/>
            <a:ln cap="flat" cmpd="sng" w="9525">
              <a:solidFill>
                <a:srgbClr val="1429A0"/>
              </a:solidFill>
              <a:prstDash val="solid"/>
              <a:miter lim="800000"/>
              <a:headEnd len="sm" w="sm" type="none"/>
              <a:tailEnd len="med" w="med" type="triangle"/>
            </a:ln>
          </p:spPr>
        </p:cxnSp>
        <p:grpSp>
          <p:nvGrpSpPr>
            <p:cNvPr id="2407" name="Google Shape;2407;p103"/>
            <p:cNvGrpSpPr/>
            <p:nvPr/>
          </p:nvGrpSpPr>
          <p:grpSpPr>
            <a:xfrm>
              <a:off x="4817285" y="4175326"/>
              <a:ext cx="1190929" cy="461665"/>
              <a:chOff x="1946881" y="5731111"/>
              <a:chExt cx="1190929" cy="461665"/>
            </a:xfrm>
          </p:grpSpPr>
          <p:sp>
            <p:nvSpPr>
              <p:cNvPr id="2408" name="Google Shape;2408;p103"/>
              <p:cNvSpPr/>
              <p:nvPr/>
            </p:nvSpPr>
            <p:spPr>
              <a:xfrm>
                <a:off x="1946881" y="5807723"/>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sp>
            <p:nvSpPr>
              <p:cNvPr id="2409" name="Google Shape;2409;p103"/>
              <p:cNvSpPr/>
              <p:nvPr/>
            </p:nvSpPr>
            <p:spPr>
              <a:xfrm>
                <a:off x="2156841" y="5731111"/>
                <a:ext cx="9809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Tạo nhánh mới</a:t>
                </a:r>
                <a:endParaRPr b="1" sz="1200">
                  <a:solidFill>
                    <a:srgbClr val="1429A0"/>
                  </a:solidFill>
                  <a:latin typeface="Arial"/>
                  <a:ea typeface="Arial"/>
                  <a:cs typeface="Arial"/>
                  <a:sym typeface="Arial"/>
                </a:endParaRPr>
              </a:p>
            </p:txBody>
          </p:sp>
        </p:grpSp>
        <p:grpSp>
          <p:nvGrpSpPr>
            <p:cNvPr id="2410" name="Google Shape;2410;p103"/>
            <p:cNvGrpSpPr/>
            <p:nvPr/>
          </p:nvGrpSpPr>
          <p:grpSpPr>
            <a:xfrm>
              <a:off x="4820654" y="5620610"/>
              <a:ext cx="1826023" cy="276999"/>
              <a:chOff x="2992385" y="5612246"/>
              <a:chExt cx="1826023" cy="276999"/>
            </a:xfrm>
          </p:grpSpPr>
          <p:sp>
            <p:nvSpPr>
              <p:cNvPr id="2411" name="Google Shape;2411;p103"/>
              <p:cNvSpPr/>
              <p:nvPr/>
            </p:nvSpPr>
            <p:spPr>
              <a:xfrm>
                <a:off x="3210863" y="5612246"/>
                <a:ext cx="160754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Tới nhánh chính</a:t>
                </a:r>
                <a:endParaRPr b="1" sz="1200">
                  <a:solidFill>
                    <a:srgbClr val="1429A0"/>
                  </a:solidFill>
                  <a:latin typeface="Arial"/>
                  <a:ea typeface="Arial"/>
                  <a:cs typeface="Arial"/>
                  <a:sym typeface="Arial"/>
                </a:endParaRPr>
              </a:p>
            </p:txBody>
          </p:sp>
          <p:sp>
            <p:nvSpPr>
              <p:cNvPr id="2412" name="Google Shape;2412;p103"/>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4</a:t>
                </a:r>
                <a:endParaRPr b="1" sz="1200">
                  <a:solidFill>
                    <a:schemeClr val="lt1"/>
                  </a:solidFill>
                  <a:latin typeface="Arial"/>
                  <a:ea typeface="Arial"/>
                  <a:cs typeface="Arial"/>
                  <a:sym typeface="Arial"/>
                </a:endParaRPr>
              </a:p>
            </p:txBody>
          </p:sp>
        </p:grpSp>
        <p:sp>
          <p:nvSpPr>
            <p:cNvPr id="2413" name="Google Shape;2413;p103"/>
            <p:cNvSpPr/>
            <p:nvPr/>
          </p:nvSpPr>
          <p:spPr>
            <a:xfrm>
              <a:off x="6642998" y="4433892"/>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0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420" name="Google Shape;2420;p104"/>
          <p:cNvGrpSpPr/>
          <p:nvPr/>
        </p:nvGrpSpPr>
        <p:grpSpPr>
          <a:xfrm>
            <a:off x="559817" y="1902381"/>
            <a:ext cx="8783192" cy="200055"/>
            <a:chOff x="559817" y="2136914"/>
            <a:chExt cx="8783192" cy="200055"/>
          </a:xfrm>
        </p:grpSpPr>
        <p:sp>
          <p:nvSpPr>
            <p:cNvPr id="2421" name="Google Shape;2421;p10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22" name="Google Shape;2422;p10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Gây tác động tới một nhánh mới</a:t>
              </a:r>
              <a:endParaRPr sz="1300">
                <a:solidFill>
                  <a:srgbClr val="262626"/>
                </a:solidFill>
                <a:latin typeface="Arial"/>
                <a:ea typeface="Arial"/>
                <a:cs typeface="Arial"/>
                <a:sym typeface="Arial"/>
              </a:endParaRPr>
            </a:p>
          </p:txBody>
        </p:sp>
      </p:grpSp>
      <p:grpSp>
        <p:nvGrpSpPr>
          <p:cNvPr id="2423" name="Google Shape;2423;p104"/>
          <p:cNvGrpSpPr/>
          <p:nvPr/>
        </p:nvGrpSpPr>
        <p:grpSpPr>
          <a:xfrm>
            <a:off x="451588" y="450001"/>
            <a:ext cx="9018000" cy="276999"/>
            <a:chOff x="450000" y="450000"/>
            <a:chExt cx="9018000" cy="276999"/>
          </a:xfrm>
        </p:grpSpPr>
        <p:sp>
          <p:nvSpPr>
            <p:cNvPr id="2424" name="Google Shape;2424;p10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425" name="Google Shape;2425;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426" name="Google Shape;2426;p104"/>
          <p:cNvSpPr/>
          <p:nvPr/>
        </p:nvSpPr>
        <p:spPr>
          <a:xfrm>
            <a:off x="702939" y="2216055"/>
            <a:ext cx="8640070"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chạy đủ các thử nghiệm xem xét các vấn đề có thể xảy ra trong việc tạo file practice.py không, ta hợp nhất kết quả vào nhánh chính.</a:t>
            </a:r>
            <a:endParaRPr sz="1300">
              <a:solidFill>
                <a:srgbClr val="262626"/>
              </a:solidFill>
              <a:latin typeface="Arial"/>
              <a:ea typeface="Arial"/>
              <a:cs typeface="Arial"/>
              <a:sym typeface="Arial"/>
            </a:endParaRPr>
          </a:p>
        </p:txBody>
      </p:sp>
      <p:sp>
        <p:nvSpPr>
          <p:cNvPr id="2427" name="Google Shape;2427;p104"/>
          <p:cNvSpPr/>
          <p:nvPr/>
        </p:nvSpPr>
        <p:spPr>
          <a:xfrm>
            <a:off x="702939" y="2726860"/>
            <a:ext cx="4261946"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Tới current branch để di chuyển từ nhánh main tới nhánh make practice.py → current branch</a:t>
            </a:r>
            <a:endParaRPr/>
          </a:p>
        </p:txBody>
      </p:sp>
      <p:sp>
        <p:nvSpPr>
          <p:cNvPr id="2428" name="Google Shape;2428;p104"/>
          <p:cNvSpPr/>
          <p:nvPr/>
        </p:nvSpPr>
        <p:spPr>
          <a:xfrm>
            <a:off x="5158933" y="2726860"/>
            <a:ext cx="4599021" cy="179714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429A0"/>
                </a:solidFill>
                <a:latin typeface="Arial"/>
                <a:ea typeface="Arial"/>
                <a:cs typeface="Arial"/>
                <a:sym typeface="Arial"/>
              </a:rPr>
              <a:t>Leave my changes on main</a:t>
            </a:r>
            <a:r>
              <a:rPr lang="en-US" sz="1300">
                <a:solidFill>
                  <a:srgbClr val="262626"/>
                </a:solidFill>
                <a:latin typeface="Arial"/>
                <a:ea typeface="Arial"/>
                <a:cs typeface="Arial"/>
                <a:sym typeface="Arial"/>
              </a:rPr>
              <a:t> có nghĩa là nội dung của nhánh chính sẽ không được ánh xạ trong nhánh practice.py. Mặt khác, </a:t>
            </a:r>
            <a:r>
              <a:rPr lang="en-US" sz="1300">
                <a:solidFill>
                  <a:srgbClr val="1429A0"/>
                </a:solidFill>
                <a:latin typeface="Arial"/>
                <a:ea typeface="Arial"/>
                <a:cs typeface="Arial"/>
                <a:sym typeface="Arial"/>
              </a:rPr>
              <a:t>Bring my changes to make practice.py</a:t>
            </a:r>
            <a:r>
              <a:rPr lang="en-US" sz="1300">
                <a:solidFill>
                  <a:srgbClr val="262626"/>
                </a:solidFill>
                <a:latin typeface="Arial"/>
                <a:ea typeface="Arial"/>
                <a:cs typeface="Arial"/>
                <a:sym typeface="Arial"/>
              </a:rPr>
              <a:t>. có nghĩa là nội dung của nhánh chính được ánh xạ trong nhánh make practice.py.</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a:t>
            </a:r>
            <a:r>
              <a:rPr lang="en-US" sz="1300">
                <a:solidFill>
                  <a:srgbClr val="1429A0"/>
                </a:solidFill>
                <a:latin typeface="Arial"/>
                <a:ea typeface="Arial"/>
                <a:cs typeface="Arial"/>
                <a:sym typeface="Arial"/>
              </a:rPr>
              <a:t>Leave my changes on the main</a:t>
            </a:r>
            <a:r>
              <a:rPr lang="en-US" sz="1300">
                <a:solidFill>
                  <a:srgbClr val="262626"/>
                </a:solidFill>
                <a:latin typeface="Arial"/>
                <a:ea typeface="Arial"/>
                <a:cs typeface="Arial"/>
                <a:sym typeface="Arial"/>
              </a:rPr>
              <a:t> và nhấp vào biểu tượng </a:t>
            </a:r>
            <a:r>
              <a:rPr lang="en-US" sz="1300">
                <a:solidFill>
                  <a:srgbClr val="1429A0"/>
                </a:solidFill>
                <a:latin typeface="Arial"/>
                <a:ea typeface="Arial"/>
                <a:cs typeface="Arial"/>
                <a:sym typeface="Arial"/>
              </a:rPr>
              <a:t>switch branch</a:t>
            </a:r>
            <a:r>
              <a:rPr lang="en-US" sz="1300">
                <a:solidFill>
                  <a:srgbClr val="262626"/>
                </a:solidFill>
                <a:latin typeface="Arial"/>
                <a:ea typeface="Arial"/>
                <a:cs typeface="Arial"/>
                <a:sym typeface="Arial"/>
              </a:rPr>
              <a:t>. vì chúng ta cần giữ nguyên nội dung của nhánh chính.</a:t>
            </a:r>
            <a:endParaRPr/>
          </a:p>
        </p:txBody>
      </p:sp>
      <p:pic>
        <p:nvPicPr>
          <p:cNvPr descr="텍스트, 스크린샷, 모니터이(가) 표시된 사진&#10;&#10;자동 생성된 설명" id="2429" name="Google Shape;2429;p104"/>
          <p:cNvPicPr preferRelativeResize="0"/>
          <p:nvPr/>
        </p:nvPicPr>
        <p:blipFill rotWithShape="1">
          <a:blip r:embed="rId3">
            <a:alphaModFix/>
          </a:blip>
          <a:srcRect b="0" l="0" r="0" t="0"/>
          <a:stretch/>
        </p:blipFill>
        <p:spPr>
          <a:xfrm>
            <a:off x="712182" y="3793086"/>
            <a:ext cx="4252703" cy="2401526"/>
          </a:xfrm>
          <a:prstGeom prst="rect">
            <a:avLst/>
          </a:prstGeom>
          <a:noFill/>
          <a:ln>
            <a:noFill/>
          </a:ln>
        </p:spPr>
      </p:pic>
      <p:sp>
        <p:nvSpPr>
          <p:cNvPr id="2430" name="Google Shape;2430;p104"/>
          <p:cNvSpPr/>
          <p:nvPr/>
        </p:nvSpPr>
        <p:spPr>
          <a:xfrm>
            <a:off x="1719123" y="4067579"/>
            <a:ext cx="699738"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31" name="Google Shape;2431;p104"/>
          <p:cNvSpPr/>
          <p:nvPr/>
        </p:nvSpPr>
        <p:spPr>
          <a:xfrm>
            <a:off x="1714500" y="4636769"/>
            <a:ext cx="1154430" cy="110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이(가) 표시된 사진&#10;&#10;자동 생성된 설명" id="2432" name="Google Shape;2432;p104"/>
          <p:cNvPicPr preferRelativeResize="0"/>
          <p:nvPr/>
        </p:nvPicPr>
        <p:blipFill rotWithShape="1">
          <a:blip r:embed="rId4">
            <a:alphaModFix/>
          </a:blip>
          <a:srcRect b="23260" l="36879" r="30754" t="36599"/>
          <a:stretch/>
        </p:blipFill>
        <p:spPr>
          <a:xfrm>
            <a:off x="5158933" y="4543831"/>
            <a:ext cx="2357069" cy="1650781"/>
          </a:xfrm>
          <a:prstGeom prst="rect">
            <a:avLst/>
          </a:prstGeom>
          <a:noFill/>
          <a:ln>
            <a:noFill/>
          </a:ln>
        </p:spPr>
      </p:pic>
      <p:sp>
        <p:nvSpPr>
          <p:cNvPr id="2433" name="Google Shape;2433;p104"/>
          <p:cNvSpPr/>
          <p:nvPr/>
        </p:nvSpPr>
        <p:spPr>
          <a:xfrm>
            <a:off x="5212080" y="4993639"/>
            <a:ext cx="2194560" cy="40677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34" name="Google Shape;2434;p104"/>
          <p:cNvSpPr/>
          <p:nvPr/>
        </p:nvSpPr>
        <p:spPr>
          <a:xfrm>
            <a:off x="6096000" y="5928360"/>
            <a:ext cx="635000" cy="14074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35" name="Google Shape;2435;p104"/>
          <p:cNvSpPr/>
          <p:nvPr/>
        </p:nvSpPr>
        <p:spPr>
          <a:xfrm>
            <a:off x="5815931" y="5679921"/>
            <a:ext cx="1285909"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Switch branch</a:t>
            </a:r>
            <a:endParaRPr b="1" sz="1300">
              <a:solidFill>
                <a:schemeClr val="lt1"/>
              </a:solidFill>
              <a:latin typeface="Arial"/>
              <a:ea typeface="Arial"/>
              <a:cs typeface="Arial"/>
              <a:sym typeface="Arial"/>
            </a:endParaRPr>
          </a:p>
        </p:txBody>
      </p:sp>
      <p:grpSp>
        <p:nvGrpSpPr>
          <p:cNvPr id="2436" name="Google Shape;2436;p104"/>
          <p:cNvGrpSpPr/>
          <p:nvPr/>
        </p:nvGrpSpPr>
        <p:grpSpPr>
          <a:xfrm>
            <a:off x="2473369" y="4059620"/>
            <a:ext cx="1511891" cy="199656"/>
            <a:chOff x="6656318" y="4223877"/>
            <a:chExt cx="1511891" cy="199656"/>
          </a:xfrm>
        </p:grpSpPr>
        <p:sp>
          <p:nvSpPr>
            <p:cNvPr id="2437" name="Google Shape;2437;p104"/>
            <p:cNvSpPr/>
            <p:nvPr/>
          </p:nvSpPr>
          <p:spPr>
            <a:xfrm>
              <a:off x="6868761" y="4223877"/>
              <a:ext cx="1299448"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Current branch</a:t>
              </a:r>
              <a:endParaRPr b="1" sz="1300">
                <a:solidFill>
                  <a:schemeClr val="lt1"/>
                </a:solidFill>
                <a:latin typeface="Arial"/>
                <a:ea typeface="Arial"/>
                <a:cs typeface="Arial"/>
                <a:sym typeface="Arial"/>
              </a:endParaRPr>
            </a:p>
          </p:txBody>
        </p:sp>
        <p:sp>
          <p:nvSpPr>
            <p:cNvPr id="2438" name="Google Shape;2438;p104"/>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439" name="Google Shape;2439;p104"/>
          <p:cNvGrpSpPr/>
          <p:nvPr/>
        </p:nvGrpSpPr>
        <p:grpSpPr>
          <a:xfrm>
            <a:off x="2915329" y="4580330"/>
            <a:ext cx="1628095" cy="199656"/>
            <a:chOff x="6656318" y="4223877"/>
            <a:chExt cx="1628095" cy="199656"/>
          </a:xfrm>
        </p:grpSpPr>
        <p:sp>
          <p:nvSpPr>
            <p:cNvPr id="2440" name="Google Shape;2440;p104"/>
            <p:cNvSpPr/>
            <p:nvPr/>
          </p:nvSpPr>
          <p:spPr>
            <a:xfrm>
              <a:off x="6868760" y="4223877"/>
              <a:ext cx="1415653"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Recent branches</a:t>
              </a:r>
              <a:endParaRPr b="1" sz="1300">
                <a:solidFill>
                  <a:schemeClr val="lt1"/>
                </a:solidFill>
                <a:latin typeface="Arial"/>
                <a:ea typeface="Arial"/>
                <a:cs typeface="Arial"/>
                <a:sym typeface="Arial"/>
              </a:endParaRPr>
            </a:p>
          </p:txBody>
        </p:sp>
        <p:sp>
          <p:nvSpPr>
            <p:cNvPr id="2441" name="Google Shape;2441;p104"/>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10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448" name="Google Shape;2448;p105"/>
          <p:cNvGrpSpPr/>
          <p:nvPr/>
        </p:nvGrpSpPr>
        <p:grpSpPr>
          <a:xfrm>
            <a:off x="559817" y="1902381"/>
            <a:ext cx="8783192" cy="200055"/>
            <a:chOff x="559817" y="2136914"/>
            <a:chExt cx="8783192" cy="200055"/>
          </a:xfrm>
        </p:grpSpPr>
        <p:sp>
          <p:nvSpPr>
            <p:cNvPr id="2449" name="Google Shape;2449;p10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50" name="Google Shape;2450;p10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Gây tác động tới một nhánh mới</a:t>
              </a:r>
              <a:endParaRPr sz="1300">
                <a:solidFill>
                  <a:srgbClr val="262626"/>
                </a:solidFill>
                <a:latin typeface="Arial"/>
                <a:ea typeface="Arial"/>
                <a:cs typeface="Arial"/>
                <a:sym typeface="Arial"/>
              </a:endParaRPr>
            </a:p>
          </p:txBody>
        </p:sp>
      </p:grpSp>
      <p:grpSp>
        <p:nvGrpSpPr>
          <p:cNvPr id="2451" name="Google Shape;2451;p105"/>
          <p:cNvGrpSpPr/>
          <p:nvPr/>
        </p:nvGrpSpPr>
        <p:grpSpPr>
          <a:xfrm>
            <a:off x="451588" y="450001"/>
            <a:ext cx="9018000" cy="276999"/>
            <a:chOff x="450000" y="450000"/>
            <a:chExt cx="9018000" cy="276999"/>
          </a:xfrm>
        </p:grpSpPr>
        <p:sp>
          <p:nvSpPr>
            <p:cNvPr id="2452" name="Google Shape;2452;p10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453" name="Google Shape;2453;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454" name="Google Shape;2454;p105"/>
          <p:cNvSpPr/>
          <p:nvPr/>
        </p:nvSpPr>
        <p:spPr>
          <a:xfrm>
            <a:off x="702939" y="2216055"/>
            <a:ext cx="391388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a:t>
            </a:r>
            <a:r>
              <a:rPr lang="en-US" sz="1300">
                <a:solidFill>
                  <a:srgbClr val="1429A0"/>
                </a:solidFill>
                <a:latin typeface="Arial"/>
                <a:ea typeface="Arial"/>
                <a:cs typeface="Arial"/>
                <a:sym typeface="Arial"/>
              </a:rPr>
              <a:t>Create Pull Request </a:t>
            </a:r>
            <a:r>
              <a:rPr lang="en-US" sz="1300">
                <a:solidFill>
                  <a:srgbClr val="262626"/>
                </a:solidFill>
                <a:latin typeface="Arial"/>
                <a:ea typeface="Arial"/>
                <a:cs typeface="Arial"/>
                <a:sym typeface="Arial"/>
              </a:rPr>
              <a:t>để hợp nhất các thay đổi vào nhánh chính.</a:t>
            </a:r>
            <a:endParaRPr sz="1300">
              <a:solidFill>
                <a:srgbClr val="262626"/>
              </a:solidFill>
              <a:latin typeface="Arial"/>
              <a:ea typeface="Arial"/>
              <a:cs typeface="Arial"/>
              <a:sym typeface="Arial"/>
            </a:endParaRPr>
          </a:p>
        </p:txBody>
      </p:sp>
      <p:sp>
        <p:nvSpPr>
          <p:cNvPr id="2455" name="Google Shape;2455;p105"/>
          <p:cNvSpPr/>
          <p:nvPr/>
        </p:nvSpPr>
        <p:spPr>
          <a:xfrm>
            <a:off x="5158932" y="2216055"/>
            <a:ext cx="4225291"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Di chuyển đến trang Open a pull request.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tin nhắn yêu cầu pull và nhấp vào nút </a:t>
            </a:r>
            <a:r>
              <a:rPr lang="en-US" sz="1300">
                <a:solidFill>
                  <a:srgbClr val="1429A0"/>
                </a:solidFill>
                <a:latin typeface="Arial"/>
                <a:ea typeface="Arial"/>
                <a:cs typeface="Arial"/>
                <a:sym typeface="Arial"/>
              </a:rPr>
              <a:t>Create pull request button</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pic>
        <p:nvPicPr>
          <p:cNvPr descr="텍스트, 스크린샷, 모니터, 화면이(가) 표시된 사진&#10;&#10;자동 생성된 설명" id="2456" name="Google Shape;2456;p105"/>
          <p:cNvPicPr preferRelativeResize="0"/>
          <p:nvPr/>
        </p:nvPicPr>
        <p:blipFill rotWithShape="1">
          <a:blip r:embed="rId3">
            <a:alphaModFix/>
          </a:blip>
          <a:srcRect b="0" l="0" r="0" t="0"/>
          <a:stretch/>
        </p:blipFill>
        <p:spPr>
          <a:xfrm>
            <a:off x="712182" y="3075245"/>
            <a:ext cx="4252703" cy="2401527"/>
          </a:xfrm>
          <a:prstGeom prst="rect">
            <a:avLst/>
          </a:prstGeom>
          <a:noFill/>
          <a:ln>
            <a:noFill/>
          </a:ln>
        </p:spPr>
      </p:pic>
      <p:pic>
        <p:nvPicPr>
          <p:cNvPr descr="텍스트, 스크린샷, 모니터, 화면이(가) 표시된 사진&#10;&#10;자동 생성된 설명" id="2457" name="Google Shape;2457;p105"/>
          <p:cNvPicPr preferRelativeResize="0"/>
          <p:nvPr/>
        </p:nvPicPr>
        <p:blipFill rotWithShape="1">
          <a:blip r:embed="rId4">
            <a:alphaModFix/>
          </a:blip>
          <a:srcRect b="0" l="0" r="0" t="0"/>
          <a:stretch/>
        </p:blipFill>
        <p:spPr>
          <a:xfrm>
            <a:off x="5158933" y="3075245"/>
            <a:ext cx="4252704" cy="2401527"/>
          </a:xfrm>
          <a:prstGeom prst="rect">
            <a:avLst/>
          </a:prstGeom>
          <a:noFill/>
          <a:ln>
            <a:noFill/>
          </a:ln>
        </p:spPr>
      </p:pic>
      <p:sp>
        <p:nvSpPr>
          <p:cNvPr id="2458" name="Google Shape;2458;p105"/>
          <p:cNvSpPr/>
          <p:nvPr/>
        </p:nvSpPr>
        <p:spPr>
          <a:xfrm>
            <a:off x="3756331" y="4074168"/>
            <a:ext cx="534300"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59" name="Google Shape;2459;p105"/>
          <p:cNvSpPr/>
          <p:nvPr/>
        </p:nvSpPr>
        <p:spPr>
          <a:xfrm>
            <a:off x="5653088" y="4115911"/>
            <a:ext cx="601548" cy="16984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60" name="Google Shape;2460;p105"/>
          <p:cNvSpPr/>
          <p:nvPr/>
        </p:nvSpPr>
        <p:spPr>
          <a:xfrm>
            <a:off x="5653088" y="4432271"/>
            <a:ext cx="601548" cy="16984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61" name="Google Shape;2461;p105"/>
          <p:cNvSpPr/>
          <p:nvPr/>
        </p:nvSpPr>
        <p:spPr>
          <a:xfrm>
            <a:off x="7665720" y="5183505"/>
            <a:ext cx="48006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62" name="Google Shape;2462;p105"/>
          <p:cNvSpPr/>
          <p:nvPr/>
        </p:nvSpPr>
        <p:spPr>
          <a:xfrm>
            <a:off x="3210287" y="4285752"/>
            <a:ext cx="1653177"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Create Pull Request</a:t>
            </a:r>
            <a:endParaRPr b="1" sz="1300">
              <a:solidFill>
                <a:schemeClr val="lt1"/>
              </a:solidFill>
              <a:latin typeface="Arial"/>
              <a:ea typeface="Arial"/>
              <a:cs typeface="Arial"/>
              <a:sym typeface="Arial"/>
            </a:endParaRPr>
          </a:p>
        </p:txBody>
      </p:sp>
      <p:sp>
        <p:nvSpPr>
          <p:cNvPr id="2463" name="Google Shape;2463;p105"/>
          <p:cNvSpPr/>
          <p:nvPr/>
        </p:nvSpPr>
        <p:spPr>
          <a:xfrm>
            <a:off x="7152367" y="4900181"/>
            <a:ext cx="1653177"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Create pull request</a:t>
            </a:r>
            <a:endParaRPr b="1" sz="1300">
              <a:solidFill>
                <a:schemeClr val="lt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10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470" name="Google Shape;2470;p106"/>
          <p:cNvGrpSpPr/>
          <p:nvPr/>
        </p:nvGrpSpPr>
        <p:grpSpPr>
          <a:xfrm>
            <a:off x="559817" y="1902381"/>
            <a:ext cx="8783192" cy="200055"/>
            <a:chOff x="559817" y="2136914"/>
            <a:chExt cx="8783192" cy="200055"/>
          </a:xfrm>
        </p:grpSpPr>
        <p:sp>
          <p:nvSpPr>
            <p:cNvPr id="2471" name="Google Shape;2471;p10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72" name="Google Shape;2472;p10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Gây tác động tới một nhánh mới</a:t>
              </a:r>
              <a:endParaRPr sz="1300">
                <a:solidFill>
                  <a:srgbClr val="262626"/>
                </a:solidFill>
                <a:latin typeface="Arial"/>
                <a:ea typeface="Arial"/>
                <a:cs typeface="Arial"/>
                <a:sym typeface="Arial"/>
              </a:endParaRPr>
            </a:p>
          </p:txBody>
        </p:sp>
      </p:grpSp>
      <p:grpSp>
        <p:nvGrpSpPr>
          <p:cNvPr id="2473" name="Google Shape;2473;p106"/>
          <p:cNvGrpSpPr/>
          <p:nvPr/>
        </p:nvGrpSpPr>
        <p:grpSpPr>
          <a:xfrm>
            <a:off x="451588" y="450001"/>
            <a:ext cx="9018000" cy="276999"/>
            <a:chOff x="450000" y="450000"/>
            <a:chExt cx="9018000" cy="276999"/>
          </a:xfrm>
        </p:grpSpPr>
        <p:sp>
          <p:nvSpPr>
            <p:cNvPr id="2474" name="Google Shape;2474;p10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475" name="Google Shape;2475;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476" name="Google Shape;2476;p106"/>
          <p:cNvSpPr/>
          <p:nvPr/>
        </p:nvSpPr>
        <p:spPr>
          <a:xfrm>
            <a:off x="702938" y="2216055"/>
            <a:ext cx="4287515" cy="119697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tin nhắn “This branch has no conflicts with the base branch”</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biểu tượng </a:t>
            </a:r>
            <a:r>
              <a:rPr lang="en-US" sz="1300">
                <a:solidFill>
                  <a:srgbClr val="1429A0"/>
                </a:solidFill>
                <a:latin typeface="Arial"/>
                <a:ea typeface="Arial"/>
                <a:cs typeface="Arial"/>
                <a:sym typeface="Arial"/>
              </a:rPr>
              <a:t>Merge pull request </a:t>
            </a:r>
            <a:r>
              <a:rPr lang="en-US" sz="1300">
                <a:solidFill>
                  <a:srgbClr val="262626"/>
                </a:solidFill>
                <a:latin typeface="Arial"/>
                <a:ea typeface="Arial"/>
                <a:cs typeface="Arial"/>
                <a:sym typeface="Arial"/>
              </a:rPr>
              <a:t>để hợp nhất nhánh make practice.py đã được nhận pull request vào main.</a:t>
            </a:r>
            <a:endParaRPr sz="1300">
              <a:solidFill>
                <a:srgbClr val="262626"/>
              </a:solidFill>
              <a:latin typeface="Arial"/>
              <a:ea typeface="Arial"/>
              <a:cs typeface="Arial"/>
              <a:sym typeface="Arial"/>
            </a:endParaRPr>
          </a:p>
        </p:txBody>
      </p:sp>
      <p:sp>
        <p:nvSpPr>
          <p:cNvPr id="2477" name="Google Shape;2477;p106"/>
          <p:cNvSpPr/>
          <p:nvPr/>
        </p:nvSpPr>
        <p:spPr>
          <a:xfrm>
            <a:off x="5158933" y="2216055"/>
            <a:ext cx="4184076"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commit message để xác nhận các nội dung đã hợp nhất và nhấn vào </a:t>
            </a:r>
            <a:r>
              <a:rPr lang="en-US" sz="1300">
                <a:solidFill>
                  <a:srgbClr val="1429A0"/>
                </a:solidFill>
                <a:latin typeface="Arial"/>
                <a:ea typeface="Arial"/>
                <a:cs typeface="Arial"/>
                <a:sym typeface="Arial"/>
              </a:rPr>
              <a:t>Confirm merge</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2478" name="Google Shape;2478;p106"/>
          <p:cNvGrpSpPr/>
          <p:nvPr/>
        </p:nvGrpSpPr>
        <p:grpSpPr>
          <a:xfrm>
            <a:off x="712182" y="3465641"/>
            <a:ext cx="8699458" cy="2401529"/>
            <a:chOff x="712182" y="3264041"/>
            <a:chExt cx="8699458" cy="2401529"/>
          </a:xfrm>
        </p:grpSpPr>
        <p:pic>
          <p:nvPicPr>
            <p:cNvPr descr="텍스트, 스크린샷, 모니터, 화면이(가) 표시된 사진&#10;&#10;자동 생성된 설명" id="2479" name="Google Shape;2479;p106"/>
            <p:cNvPicPr preferRelativeResize="0"/>
            <p:nvPr/>
          </p:nvPicPr>
          <p:blipFill rotWithShape="1">
            <a:blip r:embed="rId3">
              <a:alphaModFix/>
            </a:blip>
            <a:srcRect b="0" l="0" r="0" t="0"/>
            <a:stretch/>
          </p:blipFill>
          <p:spPr>
            <a:xfrm>
              <a:off x="712182" y="3264042"/>
              <a:ext cx="4252705" cy="2401528"/>
            </a:xfrm>
            <a:prstGeom prst="rect">
              <a:avLst/>
            </a:prstGeom>
            <a:noFill/>
            <a:ln>
              <a:noFill/>
            </a:ln>
          </p:spPr>
        </p:pic>
        <p:pic>
          <p:nvPicPr>
            <p:cNvPr descr="텍스트, 모니터, 스크린샷, 화면이(가) 표시된 사진&#10;&#10;자동 생성된 설명" id="2480" name="Google Shape;2480;p106"/>
            <p:cNvPicPr preferRelativeResize="0"/>
            <p:nvPr/>
          </p:nvPicPr>
          <p:blipFill rotWithShape="1">
            <a:blip r:embed="rId4">
              <a:alphaModFix/>
            </a:blip>
            <a:srcRect b="0" l="0" r="0" t="0"/>
            <a:stretch/>
          </p:blipFill>
          <p:spPr>
            <a:xfrm>
              <a:off x="5158933" y="3264041"/>
              <a:ext cx="4252707" cy="2401529"/>
            </a:xfrm>
            <a:prstGeom prst="rect">
              <a:avLst/>
            </a:prstGeom>
            <a:noFill/>
            <a:ln>
              <a:noFill/>
            </a:ln>
          </p:spPr>
        </p:pic>
      </p:grpSp>
      <p:sp>
        <p:nvSpPr>
          <p:cNvPr id="2481" name="Google Shape;2481;p106"/>
          <p:cNvSpPr/>
          <p:nvPr/>
        </p:nvSpPr>
        <p:spPr>
          <a:xfrm>
            <a:off x="1219863" y="5313755"/>
            <a:ext cx="1403321"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82" name="Google Shape;2482;p106"/>
          <p:cNvSpPr/>
          <p:nvPr/>
        </p:nvSpPr>
        <p:spPr>
          <a:xfrm>
            <a:off x="5626100" y="4904739"/>
            <a:ext cx="1711960" cy="11112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83" name="Google Shape;2483;p106"/>
          <p:cNvSpPr/>
          <p:nvPr/>
        </p:nvSpPr>
        <p:spPr>
          <a:xfrm>
            <a:off x="5738330" y="5101258"/>
            <a:ext cx="1134910" cy="9787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84" name="Google Shape;2484;p106"/>
          <p:cNvSpPr/>
          <p:nvPr/>
        </p:nvSpPr>
        <p:spPr>
          <a:xfrm>
            <a:off x="5741402" y="5500401"/>
            <a:ext cx="405398" cy="9787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85" name="Google Shape;2485;p106"/>
          <p:cNvSpPr/>
          <p:nvPr/>
        </p:nvSpPr>
        <p:spPr>
          <a:xfrm>
            <a:off x="1217295" y="5050156"/>
            <a:ext cx="1992629" cy="22065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86" name="Google Shape;2486;p106"/>
          <p:cNvSpPr/>
          <p:nvPr/>
        </p:nvSpPr>
        <p:spPr>
          <a:xfrm>
            <a:off x="2600805" y="4702059"/>
            <a:ext cx="2281035" cy="401972"/>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Continuous integration has not been set up</a:t>
            </a:r>
            <a:endParaRPr b="1" sz="1300">
              <a:solidFill>
                <a:schemeClr val="lt1"/>
              </a:solidFill>
              <a:latin typeface="Arial"/>
              <a:ea typeface="Arial"/>
              <a:cs typeface="Arial"/>
              <a:sym typeface="Arial"/>
            </a:endParaRPr>
          </a:p>
        </p:txBody>
      </p:sp>
      <p:sp>
        <p:nvSpPr>
          <p:cNvPr id="2487" name="Google Shape;2487;p106"/>
          <p:cNvSpPr/>
          <p:nvPr/>
        </p:nvSpPr>
        <p:spPr>
          <a:xfrm>
            <a:off x="6219190" y="5430888"/>
            <a:ext cx="1308100"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Confirm merge</a:t>
            </a:r>
            <a:endParaRPr b="1" sz="1300">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10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494" name="Google Shape;2494;p107"/>
          <p:cNvGrpSpPr/>
          <p:nvPr/>
        </p:nvGrpSpPr>
        <p:grpSpPr>
          <a:xfrm>
            <a:off x="559817" y="1902381"/>
            <a:ext cx="8783192" cy="200055"/>
            <a:chOff x="559817" y="2136914"/>
            <a:chExt cx="8783192" cy="200055"/>
          </a:xfrm>
        </p:grpSpPr>
        <p:sp>
          <p:nvSpPr>
            <p:cNvPr id="2495" name="Google Shape;2495;p10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96" name="Google Shape;2496;p10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Gây tác động tới một nhánh mới</a:t>
              </a:r>
              <a:endParaRPr sz="1300">
                <a:solidFill>
                  <a:srgbClr val="262626"/>
                </a:solidFill>
                <a:latin typeface="Arial"/>
                <a:ea typeface="Arial"/>
                <a:cs typeface="Arial"/>
                <a:sym typeface="Arial"/>
              </a:endParaRPr>
            </a:p>
          </p:txBody>
        </p:sp>
      </p:grpSp>
      <p:grpSp>
        <p:nvGrpSpPr>
          <p:cNvPr id="2497" name="Google Shape;2497;p107"/>
          <p:cNvGrpSpPr/>
          <p:nvPr/>
        </p:nvGrpSpPr>
        <p:grpSpPr>
          <a:xfrm>
            <a:off x="451588" y="450001"/>
            <a:ext cx="9018000" cy="276999"/>
            <a:chOff x="450000" y="450000"/>
            <a:chExt cx="9018000" cy="276999"/>
          </a:xfrm>
        </p:grpSpPr>
        <p:sp>
          <p:nvSpPr>
            <p:cNvPr id="2498" name="Google Shape;2498;p10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499" name="Google Shape;2499;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500" name="Google Shape;2500;p107"/>
          <p:cNvSpPr/>
          <p:nvPr/>
        </p:nvSpPr>
        <p:spPr>
          <a:xfrm>
            <a:off x="702939" y="2216055"/>
            <a:ext cx="4093179"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tin nhắn “Pull request successfully merged and closed”.</a:t>
            </a:r>
            <a:endParaRPr sz="1300">
              <a:solidFill>
                <a:srgbClr val="262626"/>
              </a:solidFill>
              <a:latin typeface="Arial"/>
              <a:ea typeface="Arial"/>
              <a:cs typeface="Arial"/>
              <a:sym typeface="Arial"/>
            </a:endParaRPr>
          </a:p>
        </p:txBody>
      </p:sp>
      <p:sp>
        <p:nvSpPr>
          <p:cNvPr id="2501" name="Google Shape;2501;p107"/>
          <p:cNvSpPr/>
          <p:nvPr/>
        </p:nvSpPr>
        <p:spPr>
          <a:xfrm>
            <a:off x="5158932" y="2216055"/>
            <a:ext cx="4551125"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biểu tượng </a:t>
            </a:r>
            <a:r>
              <a:rPr lang="en-US" sz="1300">
                <a:solidFill>
                  <a:srgbClr val="1429A0"/>
                </a:solidFill>
                <a:latin typeface="Arial"/>
                <a:ea typeface="Arial"/>
                <a:cs typeface="Arial"/>
                <a:sym typeface="Arial"/>
              </a:rPr>
              <a:t>Delete branch </a:t>
            </a:r>
            <a:r>
              <a:rPr lang="en-US" sz="1300">
                <a:solidFill>
                  <a:srgbClr val="262626"/>
                </a:solidFill>
                <a:latin typeface="Arial"/>
                <a:ea typeface="Arial"/>
                <a:cs typeface="Arial"/>
                <a:sym typeface="Arial"/>
              </a:rPr>
              <a:t>ở bên phải để xóa nhánh make practice.py đã hoàn thiện.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phần trên cùng bên trái để xem trạng thái đã thay đổi thành Merged chưa.</a:t>
            </a:r>
            <a:endParaRPr sz="1300">
              <a:solidFill>
                <a:srgbClr val="262626"/>
              </a:solidFill>
              <a:latin typeface="Arial"/>
              <a:ea typeface="Arial"/>
              <a:cs typeface="Arial"/>
              <a:sym typeface="Arial"/>
            </a:endParaRPr>
          </a:p>
        </p:txBody>
      </p:sp>
      <p:grpSp>
        <p:nvGrpSpPr>
          <p:cNvPr id="2502" name="Google Shape;2502;p107"/>
          <p:cNvGrpSpPr/>
          <p:nvPr/>
        </p:nvGrpSpPr>
        <p:grpSpPr>
          <a:xfrm>
            <a:off x="702939" y="3301212"/>
            <a:ext cx="8690291" cy="2401529"/>
            <a:chOff x="702939" y="3301212"/>
            <a:chExt cx="8690291" cy="2401529"/>
          </a:xfrm>
        </p:grpSpPr>
        <p:grpSp>
          <p:nvGrpSpPr>
            <p:cNvPr id="2503" name="Google Shape;2503;p107"/>
            <p:cNvGrpSpPr/>
            <p:nvPr/>
          </p:nvGrpSpPr>
          <p:grpSpPr>
            <a:xfrm>
              <a:off x="702939" y="3301212"/>
              <a:ext cx="8690291" cy="2401529"/>
              <a:chOff x="702939" y="3075245"/>
              <a:chExt cx="8690291" cy="2401529"/>
            </a:xfrm>
          </p:grpSpPr>
          <p:pic>
            <p:nvPicPr>
              <p:cNvPr descr="텍스트, 모니터, 스크린샷, 검은색이(가) 표시된 사진&#10;&#10;자동 생성된 설명" id="2504" name="Google Shape;2504;p107"/>
              <p:cNvPicPr preferRelativeResize="0"/>
              <p:nvPr/>
            </p:nvPicPr>
            <p:blipFill rotWithShape="1">
              <a:blip r:embed="rId3">
                <a:alphaModFix/>
              </a:blip>
              <a:srcRect b="0" l="0" r="0" t="0"/>
              <a:stretch/>
            </p:blipFill>
            <p:spPr>
              <a:xfrm>
                <a:off x="702939" y="3075245"/>
                <a:ext cx="4252707" cy="2401529"/>
              </a:xfrm>
              <a:prstGeom prst="rect">
                <a:avLst/>
              </a:prstGeom>
              <a:noFill/>
              <a:ln>
                <a:noFill/>
              </a:ln>
            </p:spPr>
          </p:pic>
          <p:pic>
            <p:nvPicPr>
              <p:cNvPr descr="텍스트, 모니터, 스크린샷, 검은색이(가) 표시된 사진&#10;&#10;자동 생성된 설명" id="2505" name="Google Shape;2505;p107"/>
              <p:cNvPicPr preferRelativeResize="0"/>
              <p:nvPr/>
            </p:nvPicPr>
            <p:blipFill rotWithShape="1">
              <a:blip r:embed="rId4">
                <a:alphaModFix/>
              </a:blip>
              <a:srcRect b="0" l="0" r="0" t="0"/>
              <a:stretch/>
            </p:blipFill>
            <p:spPr>
              <a:xfrm>
                <a:off x="5158933" y="3075245"/>
                <a:ext cx="4234297" cy="2391132"/>
              </a:xfrm>
              <a:prstGeom prst="rect">
                <a:avLst/>
              </a:prstGeom>
              <a:noFill/>
              <a:ln>
                <a:noFill/>
              </a:ln>
            </p:spPr>
          </p:pic>
          <p:sp>
            <p:nvSpPr>
              <p:cNvPr id="2506" name="Google Shape;2506;p107"/>
              <p:cNvSpPr/>
              <p:nvPr/>
            </p:nvSpPr>
            <p:spPr>
              <a:xfrm>
                <a:off x="1221971" y="4764965"/>
                <a:ext cx="1697738" cy="2276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07" name="Google Shape;2507;p107"/>
              <p:cNvSpPr/>
              <p:nvPr/>
            </p:nvSpPr>
            <p:spPr>
              <a:xfrm>
                <a:off x="7823481" y="4754567"/>
                <a:ext cx="464791" cy="1883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08" name="Google Shape;2508;p107"/>
              <p:cNvSpPr/>
              <p:nvPr/>
            </p:nvSpPr>
            <p:spPr>
              <a:xfrm>
                <a:off x="5499591" y="3600866"/>
                <a:ext cx="262363" cy="14149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9" name="Google Shape;2509;p107"/>
            <p:cNvSpPr/>
            <p:nvPr/>
          </p:nvSpPr>
          <p:spPr>
            <a:xfrm>
              <a:off x="5814060" y="3795466"/>
              <a:ext cx="756920"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Merged</a:t>
              </a:r>
              <a:endParaRPr b="1" sz="1300">
                <a:solidFill>
                  <a:schemeClr val="lt1"/>
                </a:solidFill>
                <a:latin typeface="Arial"/>
                <a:ea typeface="Arial"/>
                <a:cs typeface="Arial"/>
                <a:sym typeface="Arial"/>
              </a:endParaRPr>
            </a:p>
          </p:txBody>
        </p:sp>
        <p:sp>
          <p:nvSpPr>
            <p:cNvPr id="2510" name="Google Shape;2510;p107"/>
            <p:cNvSpPr/>
            <p:nvPr/>
          </p:nvSpPr>
          <p:spPr>
            <a:xfrm>
              <a:off x="7416165" y="4702031"/>
              <a:ext cx="1234086"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Delete branch</a:t>
              </a:r>
              <a:endParaRPr b="1" sz="1300">
                <a:solidFill>
                  <a:schemeClr val="lt1"/>
                </a:solidFill>
                <a:latin typeface="Arial"/>
                <a:ea typeface="Arial"/>
                <a:cs typeface="Arial"/>
                <a:sym typeface="Arial"/>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10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517" name="Google Shape;2517;p108"/>
          <p:cNvGrpSpPr/>
          <p:nvPr/>
        </p:nvGrpSpPr>
        <p:grpSpPr>
          <a:xfrm>
            <a:off x="559817" y="1902381"/>
            <a:ext cx="8783192" cy="200055"/>
            <a:chOff x="559817" y="2136914"/>
            <a:chExt cx="8783192" cy="200055"/>
          </a:xfrm>
        </p:grpSpPr>
        <p:sp>
          <p:nvSpPr>
            <p:cNvPr id="2518" name="Google Shape;2518;p10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519" name="Google Shape;2519;p10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Gây tác động tới một nhánh mới</a:t>
              </a:r>
              <a:endParaRPr sz="1300">
                <a:solidFill>
                  <a:srgbClr val="262626"/>
                </a:solidFill>
                <a:latin typeface="Arial"/>
                <a:ea typeface="Arial"/>
                <a:cs typeface="Arial"/>
                <a:sym typeface="Arial"/>
              </a:endParaRPr>
            </a:p>
          </p:txBody>
        </p:sp>
      </p:grpSp>
      <p:grpSp>
        <p:nvGrpSpPr>
          <p:cNvPr id="2520" name="Google Shape;2520;p108"/>
          <p:cNvGrpSpPr/>
          <p:nvPr/>
        </p:nvGrpSpPr>
        <p:grpSpPr>
          <a:xfrm>
            <a:off x="451588" y="450001"/>
            <a:ext cx="9018000" cy="276999"/>
            <a:chOff x="450000" y="450000"/>
            <a:chExt cx="9018000" cy="276999"/>
          </a:xfrm>
        </p:grpSpPr>
        <p:sp>
          <p:nvSpPr>
            <p:cNvPr id="2521" name="Google Shape;2521;p10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522" name="Google Shape;2522;p1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523" name="Google Shape;2523;p108"/>
          <p:cNvSpPr/>
          <p:nvPr/>
        </p:nvSpPr>
        <p:spPr>
          <a:xfrm>
            <a:off x="702939" y="2216055"/>
            <a:ext cx="4093179"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Quay trở lại Kho lưu trữ GitHub và kiểm tra xem practice.py có tồn tại hay không, mặc dù nó hiện đang nằm trong nhánh main.</a:t>
            </a:r>
            <a:endParaRPr/>
          </a:p>
        </p:txBody>
      </p:sp>
      <p:sp>
        <p:nvSpPr>
          <p:cNvPr id="2524" name="Google Shape;2524;p108"/>
          <p:cNvSpPr/>
          <p:nvPr/>
        </p:nvSpPr>
        <p:spPr>
          <a:xfrm>
            <a:off x="5158933" y="2216055"/>
            <a:ext cx="4184076"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Quay lại GitHub Desktop và kiểm tra nhánh chính. Bạn có thể thấy menu được gọi là View your stashed changes đang hoạt động. Nhấp vào biểu tượng </a:t>
            </a:r>
            <a:r>
              <a:rPr lang="en-US" sz="1300">
                <a:solidFill>
                  <a:srgbClr val="1429A0"/>
                </a:solidFill>
                <a:latin typeface="Arial"/>
                <a:ea typeface="Arial"/>
                <a:cs typeface="Arial"/>
                <a:sym typeface="Arial"/>
              </a:rPr>
              <a:t>View stash</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pic>
        <p:nvPicPr>
          <p:cNvPr descr="텍스트, 도로, 스크린샷, 모니터이(가) 표시된 사진&#10;&#10;자동 생성된 설명" id="2525" name="Google Shape;2525;p108"/>
          <p:cNvPicPr preferRelativeResize="0"/>
          <p:nvPr/>
        </p:nvPicPr>
        <p:blipFill rotWithShape="1">
          <a:blip r:embed="rId3">
            <a:alphaModFix/>
          </a:blip>
          <a:srcRect b="0" l="0" r="0" t="0"/>
          <a:stretch/>
        </p:blipFill>
        <p:spPr>
          <a:xfrm>
            <a:off x="712182" y="3201623"/>
            <a:ext cx="4234297" cy="2391133"/>
          </a:xfrm>
          <a:prstGeom prst="rect">
            <a:avLst/>
          </a:prstGeom>
          <a:noFill/>
          <a:ln>
            <a:noFill/>
          </a:ln>
        </p:spPr>
      </p:pic>
      <p:pic>
        <p:nvPicPr>
          <p:cNvPr descr="텍스트, 스크린샷, 모니터, 화면이(가) 표시된 사진&#10;&#10;자동 생성된 설명" id="2526" name="Google Shape;2526;p108"/>
          <p:cNvPicPr preferRelativeResize="0"/>
          <p:nvPr/>
        </p:nvPicPr>
        <p:blipFill rotWithShape="1">
          <a:blip r:embed="rId4">
            <a:alphaModFix/>
          </a:blip>
          <a:srcRect b="0" l="0" r="0" t="0"/>
          <a:stretch/>
        </p:blipFill>
        <p:spPr>
          <a:xfrm>
            <a:off x="5158933" y="3201623"/>
            <a:ext cx="4234297" cy="2391133"/>
          </a:xfrm>
          <a:prstGeom prst="rect">
            <a:avLst/>
          </a:prstGeom>
          <a:noFill/>
          <a:ln>
            <a:noFill/>
          </a:ln>
        </p:spPr>
      </p:pic>
      <p:sp>
        <p:nvSpPr>
          <p:cNvPr id="2527" name="Google Shape;2527;p108"/>
          <p:cNvSpPr/>
          <p:nvPr/>
        </p:nvSpPr>
        <p:spPr>
          <a:xfrm>
            <a:off x="1044490" y="4721345"/>
            <a:ext cx="1569435" cy="27082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28" name="Google Shape;2528;p108"/>
          <p:cNvSpPr/>
          <p:nvPr/>
        </p:nvSpPr>
        <p:spPr>
          <a:xfrm>
            <a:off x="6811290" y="4092232"/>
            <a:ext cx="1969183" cy="30466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29" name="Google Shape;2529;p108"/>
          <p:cNvSpPr/>
          <p:nvPr/>
        </p:nvSpPr>
        <p:spPr>
          <a:xfrm>
            <a:off x="8394084" y="4189834"/>
            <a:ext cx="258007" cy="1145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30" name="Google Shape;2530;p108"/>
          <p:cNvSpPr/>
          <p:nvPr/>
        </p:nvSpPr>
        <p:spPr>
          <a:xfrm>
            <a:off x="7929128" y="3834240"/>
            <a:ext cx="1039612"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View stash</a:t>
            </a:r>
            <a:endParaRPr b="1" sz="1300">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0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537" name="Google Shape;2537;p109"/>
          <p:cNvGrpSpPr/>
          <p:nvPr/>
        </p:nvGrpSpPr>
        <p:grpSpPr>
          <a:xfrm>
            <a:off x="559817" y="1902381"/>
            <a:ext cx="8783192" cy="200055"/>
            <a:chOff x="559817" y="2136914"/>
            <a:chExt cx="8783192" cy="200055"/>
          </a:xfrm>
        </p:grpSpPr>
        <p:sp>
          <p:nvSpPr>
            <p:cNvPr id="2538" name="Google Shape;2538;p10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539" name="Google Shape;2539;p10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Gây tác động tới một nhánh mới</a:t>
              </a:r>
              <a:endParaRPr sz="1300">
                <a:solidFill>
                  <a:srgbClr val="262626"/>
                </a:solidFill>
                <a:latin typeface="Arial"/>
                <a:ea typeface="Arial"/>
                <a:cs typeface="Arial"/>
                <a:sym typeface="Arial"/>
              </a:endParaRPr>
            </a:p>
          </p:txBody>
        </p:sp>
      </p:grpSp>
      <p:grpSp>
        <p:nvGrpSpPr>
          <p:cNvPr id="2540" name="Google Shape;2540;p109"/>
          <p:cNvGrpSpPr/>
          <p:nvPr/>
        </p:nvGrpSpPr>
        <p:grpSpPr>
          <a:xfrm>
            <a:off x="451588" y="450001"/>
            <a:ext cx="9018000" cy="276999"/>
            <a:chOff x="450000" y="450000"/>
            <a:chExt cx="9018000" cy="276999"/>
          </a:xfrm>
        </p:grpSpPr>
        <p:sp>
          <p:nvSpPr>
            <p:cNvPr id="2541" name="Google Shape;2541;p10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542" name="Google Shape;2542;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543" name="Google Shape;2543;p109"/>
          <p:cNvSpPr/>
          <p:nvPr/>
        </p:nvSpPr>
        <p:spPr>
          <a:xfrm>
            <a:off x="702939" y="2216055"/>
            <a:ext cx="4093179" cy="114568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có thể tạm thời lưu các thay đổi mà không cần xác nhận chúng với một nhánh bằng cách lưu các thay đổi. Trong trường hợp này, chúng ta không cần phải lưu vùng nhớ stash. Và để loại bỏ chúng, nhấp vào biểu tượng </a:t>
            </a:r>
            <a:r>
              <a:rPr lang="en-US" sz="1300">
                <a:solidFill>
                  <a:srgbClr val="1429A0"/>
                </a:solidFill>
                <a:latin typeface="Arial"/>
                <a:ea typeface="Arial"/>
                <a:cs typeface="Arial"/>
                <a:sym typeface="Arial"/>
              </a:rPr>
              <a:t>Discard</a:t>
            </a:r>
            <a:r>
              <a:rPr lang="en-US" sz="1300">
                <a:solidFill>
                  <a:srgbClr val="262626"/>
                </a:solidFill>
                <a:latin typeface="Arial"/>
                <a:ea typeface="Arial"/>
                <a:cs typeface="Arial"/>
                <a:sym typeface="Arial"/>
              </a:rPr>
              <a:t>.</a:t>
            </a:r>
            <a:endParaRPr/>
          </a:p>
        </p:txBody>
      </p:sp>
      <p:sp>
        <p:nvSpPr>
          <p:cNvPr id="2544" name="Google Shape;2544;p109"/>
          <p:cNvSpPr/>
          <p:nvPr/>
        </p:nvSpPr>
        <p:spPr>
          <a:xfrm>
            <a:off x="5158933" y="2216055"/>
            <a:ext cx="4184076"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Xóa nhánh make-practice.py vì bạn vẫn có thể thấy nó trên GitHub Desktop.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Current branch → Bấm chuột phải make practice.py → Delete</a:t>
            </a:r>
            <a:endParaRPr/>
          </a:p>
        </p:txBody>
      </p:sp>
      <p:pic>
        <p:nvPicPr>
          <p:cNvPr descr="텍스트, 스크린샷, 모니터, 검은색이(가) 표시된 사진&#10;&#10;자동 생성된 설명" id="2545" name="Google Shape;2545;p109"/>
          <p:cNvPicPr preferRelativeResize="0"/>
          <p:nvPr/>
        </p:nvPicPr>
        <p:blipFill rotWithShape="1">
          <a:blip r:embed="rId3">
            <a:alphaModFix/>
          </a:blip>
          <a:srcRect b="0" l="0" r="0" t="0"/>
          <a:stretch/>
        </p:blipFill>
        <p:spPr>
          <a:xfrm>
            <a:off x="712182" y="3475354"/>
            <a:ext cx="4234298" cy="2391133"/>
          </a:xfrm>
          <a:prstGeom prst="rect">
            <a:avLst/>
          </a:prstGeom>
          <a:noFill/>
          <a:ln>
            <a:noFill/>
          </a:ln>
        </p:spPr>
      </p:pic>
      <p:pic>
        <p:nvPicPr>
          <p:cNvPr descr="텍스트, 스크린샷, 모니터, 화면이(가) 표시된 사진&#10;&#10;자동 생성된 설명" id="2546" name="Google Shape;2546;p109"/>
          <p:cNvPicPr preferRelativeResize="0"/>
          <p:nvPr/>
        </p:nvPicPr>
        <p:blipFill rotWithShape="1">
          <a:blip r:embed="rId4">
            <a:alphaModFix/>
          </a:blip>
          <a:srcRect b="0" l="0" r="0" t="0"/>
          <a:stretch/>
        </p:blipFill>
        <p:spPr>
          <a:xfrm>
            <a:off x="5158933" y="3475354"/>
            <a:ext cx="4234297" cy="2391133"/>
          </a:xfrm>
          <a:prstGeom prst="rect">
            <a:avLst/>
          </a:prstGeom>
          <a:noFill/>
          <a:ln>
            <a:noFill/>
          </a:ln>
        </p:spPr>
      </p:pic>
      <p:sp>
        <p:nvSpPr>
          <p:cNvPr id="2547" name="Google Shape;2547;p109"/>
          <p:cNvSpPr/>
          <p:nvPr/>
        </p:nvSpPr>
        <p:spPr>
          <a:xfrm>
            <a:off x="2733675" y="4945380"/>
            <a:ext cx="377190" cy="9715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48" name="Google Shape;2548;p109"/>
          <p:cNvSpPr/>
          <p:nvPr/>
        </p:nvSpPr>
        <p:spPr>
          <a:xfrm>
            <a:off x="6162982" y="3766388"/>
            <a:ext cx="729526" cy="14031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49" name="Google Shape;2549;p109"/>
          <p:cNvSpPr/>
          <p:nvPr/>
        </p:nvSpPr>
        <p:spPr>
          <a:xfrm>
            <a:off x="6560821" y="4546600"/>
            <a:ext cx="358140" cy="8644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50" name="Google Shape;2550;p109"/>
          <p:cNvSpPr/>
          <p:nvPr/>
        </p:nvSpPr>
        <p:spPr>
          <a:xfrm>
            <a:off x="2495913" y="5115631"/>
            <a:ext cx="919752"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Discard</a:t>
            </a:r>
            <a:endParaRPr b="1" sz="1300">
              <a:solidFill>
                <a:schemeClr val="lt1"/>
              </a:solidFill>
              <a:latin typeface="Arial"/>
              <a:ea typeface="Arial"/>
              <a:cs typeface="Arial"/>
              <a:sym typeface="Arial"/>
            </a:endParaRPr>
          </a:p>
        </p:txBody>
      </p:sp>
      <p:sp>
        <p:nvSpPr>
          <p:cNvPr id="2551" name="Google Shape;2551;p109"/>
          <p:cNvSpPr/>
          <p:nvPr/>
        </p:nvSpPr>
        <p:spPr>
          <a:xfrm>
            <a:off x="6372254" y="4682067"/>
            <a:ext cx="735274"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Delete</a:t>
            </a:r>
            <a:endParaRPr b="1" sz="13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1"/>
          <p:cNvSpPr/>
          <p:nvPr/>
        </p:nvSpPr>
        <p:spPr>
          <a:xfrm>
            <a:off x="4597520" y="1795097"/>
            <a:ext cx="4748664" cy="365405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thống Quản lý phiên bản phân tán (DVCS - Distributed Version Control Systems), chẳng hạn như Git, Mercurial, hoặc Bazaar, là các hệ thống Quản lý phiên bản với một hoặc nhiều máy chủ chính chứa các file mã nguồn.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DVCS, các file mã nguồn được ánh xạ trên máy tính của các nhân sự dự án khác với CVCS. Điều này có nghĩa là mỗi mã nguồn có phiên bản riêng, bao gồm toàn bộ lịch sử làm việc cục bộ.</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Ngay cả khi máy chủ dừng hoạt động, bộ nhớ lưu trữ của nhân sự dự án có thể được sao chép trở lại máy chủ và lịch sử của các file mã nguồn có thể được khôi phục. Thực hiện việc này rất đơn giản vì mọi bản sao của file mã nguồn gốc thực chất là bản sao lưu đầy đủ của tất cả dữ liệu từ dự án.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DVCS cho phép nhân sự từ các địa điểm địa lý khác nhau cộng tác đồng thời trong cùng một dự án. Đây là một lợi thế không thể có trong một hệ thống tập trung.</a:t>
            </a:r>
            <a:endParaRPr/>
          </a:p>
        </p:txBody>
      </p:sp>
      <p:grpSp>
        <p:nvGrpSpPr>
          <p:cNvPr id="346" name="Google Shape;346;p11"/>
          <p:cNvGrpSpPr/>
          <p:nvPr/>
        </p:nvGrpSpPr>
        <p:grpSpPr>
          <a:xfrm>
            <a:off x="451588" y="450001"/>
            <a:ext cx="9018000" cy="276999"/>
            <a:chOff x="450000" y="450000"/>
            <a:chExt cx="9018000" cy="276999"/>
          </a:xfrm>
        </p:grpSpPr>
        <p:sp>
          <p:nvSpPr>
            <p:cNvPr id="347" name="Google Shape;347;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Phân loại Quản lý phiên bản</a:t>
              </a:r>
              <a:endParaRPr b="1" sz="1800">
                <a:solidFill>
                  <a:schemeClr val="lt1"/>
                </a:solidFill>
                <a:latin typeface="Arial"/>
                <a:ea typeface="Arial"/>
                <a:cs typeface="Arial"/>
                <a:sym typeface="Arial"/>
              </a:endParaRPr>
            </a:p>
          </p:txBody>
        </p:sp>
        <p:sp>
          <p:nvSpPr>
            <p:cNvPr id="348" name="Google Shape;348;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349" name="Google Shape;349;p11"/>
          <p:cNvGrpSpPr/>
          <p:nvPr/>
        </p:nvGrpSpPr>
        <p:grpSpPr>
          <a:xfrm>
            <a:off x="559817" y="1849333"/>
            <a:ext cx="3823863" cy="4287739"/>
            <a:chOff x="595809" y="1888629"/>
            <a:chExt cx="3823863" cy="4287739"/>
          </a:xfrm>
        </p:grpSpPr>
        <p:grpSp>
          <p:nvGrpSpPr>
            <p:cNvPr id="350" name="Google Shape;350;p11"/>
            <p:cNvGrpSpPr/>
            <p:nvPr/>
          </p:nvGrpSpPr>
          <p:grpSpPr>
            <a:xfrm>
              <a:off x="1702309" y="1888629"/>
              <a:ext cx="1610861" cy="1757680"/>
              <a:chOff x="1841678" y="1635760"/>
              <a:chExt cx="1610861" cy="1757680"/>
            </a:xfrm>
          </p:grpSpPr>
          <p:sp>
            <p:nvSpPr>
              <p:cNvPr id="351" name="Google Shape;351;p11"/>
              <p:cNvSpPr/>
              <p:nvPr/>
            </p:nvSpPr>
            <p:spPr>
              <a:xfrm>
                <a:off x="1841678" y="1635760"/>
                <a:ext cx="1610861" cy="1757680"/>
              </a:xfrm>
              <a:prstGeom prst="rect">
                <a:avLst/>
              </a:prstGeom>
              <a:solidFill>
                <a:srgbClr val="E7E7E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52" name="Google Shape;352;p11"/>
              <p:cNvSpPr/>
              <p:nvPr/>
            </p:nvSpPr>
            <p:spPr>
              <a:xfrm>
                <a:off x="1959112" y="2001520"/>
                <a:ext cx="1375900" cy="129497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nvGrpSpPr>
              <p:cNvPr id="353" name="Google Shape;353;p11"/>
              <p:cNvGrpSpPr/>
              <p:nvPr/>
            </p:nvGrpSpPr>
            <p:grpSpPr>
              <a:xfrm>
                <a:off x="2191392" y="2321674"/>
                <a:ext cx="890808" cy="897633"/>
                <a:chOff x="2191392" y="2260714"/>
                <a:chExt cx="890808" cy="897633"/>
              </a:xfrm>
            </p:grpSpPr>
            <p:sp>
              <p:nvSpPr>
                <p:cNvPr id="354" name="Google Shape;354;p11"/>
                <p:cNvSpPr/>
                <p:nvPr/>
              </p:nvSpPr>
              <p:spPr>
                <a:xfrm>
                  <a:off x="2191392" y="2260714"/>
                  <a:ext cx="890808" cy="212998"/>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3</a:t>
                  </a:r>
                  <a:endParaRPr/>
                </a:p>
              </p:txBody>
            </p:sp>
            <p:sp>
              <p:nvSpPr>
                <p:cNvPr id="355" name="Google Shape;355;p11"/>
                <p:cNvSpPr/>
                <p:nvPr/>
              </p:nvSpPr>
              <p:spPr>
                <a:xfrm>
                  <a:off x="2191392" y="2610639"/>
                  <a:ext cx="890808" cy="212998"/>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2</a:t>
                  </a:r>
                  <a:endParaRPr/>
                </a:p>
              </p:txBody>
            </p:sp>
            <p:sp>
              <p:nvSpPr>
                <p:cNvPr id="356" name="Google Shape;356;p11"/>
                <p:cNvSpPr/>
                <p:nvPr/>
              </p:nvSpPr>
              <p:spPr>
                <a:xfrm>
                  <a:off x="2191392" y="2945349"/>
                  <a:ext cx="890808" cy="212998"/>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1</a:t>
                  </a:r>
                  <a:endParaRPr/>
                </a:p>
              </p:txBody>
            </p:sp>
            <p:cxnSp>
              <p:nvCxnSpPr>
                <p:cNvPr id="357" name="Google Shape;357;p11"/>
                <p:cNvCxnSpPr>
                  <a:stCxn id="354" idx="2"/>
                  <a:endCxn id="355" idx="0"/>
                </p:cNvCxnSpPr>
                <p:nvPr/>
              </p:nvCxnSpPr>
              <p:spPr>
                <a:xfrm>
                  <a:off x="2636796" y="2473712"/>
                  <a:ext cx="0" cy="136800"/>
                </a:xfrm>
                <a:prstGeom prst="straightConnector1">
                  <a:avLst/>
                </a:prstGeom>
                <a:noFill/>
                <a:ln cap="flat" cmpd="sng" w="12700">
                  <a:solidFill>
                    <a:schemeClr val="dk1"/>
                  </a:solidFill>
                  <a:prstDash val="solid"/>
                  <a:miter lim="800000"/>
                  <a:headEnd len="sm" w="sm" type="none"/>
                  <a:tailEnd len="sm" w="sm" type="none"/>
                </a:ln>
              </p:spPr>
            </p:cxnSp>
            <p:cxnSp>
              <p:nvCxnSpPr>
                <p:cNvPr id="358" name="Google Shape;358;p11"/>
                <p:cNvCxnSpPr>
                  <a:stCxn id="355" idx="2"/>
                  <a:endCxn id="356" idx="0"/>
                </p:cNvCxnSpPr>
                <p:nvPr/>
              </p:nvCxnSpPr>
              <p:spPr>
                <a:xfrm>
                  <a:off x="2636796" y="2823637"/>
                  <a:ext cx="0" cy="121800"/>
                </a:xfrm>
                <a:prstGeom prst="straightConnector1">
                  <a:avLst/>
                </a:prstGeom>
                <a:noFill/>
                <a:ln cap="flat" cmpd="sng" w="12700">
                  <a:solidFill>
                    <a:schemeClr val="dk1"/>
                  </a:solidFill>
                  <a:prstDash val="solid"/>
                  <a:miter lim="800000"/>
                  <a:headEnd len="sm" w="sm" type="none"/>
                  <a:tailEnd len="sm" w="sm" type="none"/>
                </a:ln>
              </p:spPr>
            </p:cxnSp>
          </p:grpSp>
          <p:sp>
            <p:nvSpPr>
              <p:cNvPr id="359" name="Google Shape;359;p11"/>
              <p:cNvSpPr txBox="1"/>
              <p:nvPr/>
            </p:nvSpPr>
            <p:spPr>
              <a:xfrm>
                <a:off x="1928727" y="2042926"/>
                <a:ext cx="139612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CSDL phiên bản</a:t>
                </a:r>
                <a:endParaRPr sz="1200">
                  <a:solidFill>
                    <a:schemeClr val="dk1"/>
                  </a:solidFill>
                  <a:latin typeface="Arial"/>
                  <a:ea typeface="Arial"/>
                  <a:cs typeface="Arial"/>
                  <a:sym typeface="Arial"/>
                </a:endParaRPr>
              </a:p>
            </p:txBody>
          </p:sp>
          <p:sp>
            <p:nvSpPr>
              <p:cNvPr id="360" name="Google Shape;360;p11"/>
              <p:cNvSpPr txBox="1"/>
              <p:nvPr/>
            </p:nvSpPr>
            <p:spPr>
              <a:xfrm>
                <a:off x="2224418" y="1716985"/>
                <a:ext cx="79701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Máy chủ</a:t>
                </a:r>
                <a:endParaRPr b="1" sz="1300">
                  <a:solidFill>
                    <a:schemeClr val="dk1"/>
                  </a:solidFill>
                  <a:latin typeface="Arial"/>
                  <a:ea typeface="Arial"/>
                  <a:cs typeface="Arial"/>
                  <a:sym typeface="Arial"/>
                </a:endParaRPr>
              </a:p>
            </p:txBody>
          </p:sp>
        </p:grpSp>
        <p:cxnSp>
          <p:nvCxnSpPr>
            <p:cNvPr id="361" name="Google Shape;361;p11"/>
            <p:cNvCxnSpPr>
              <a:stCxn id="351" idx="2"/>
              <a:endCxn id="362" idx="0"/>
            </p:cNvCxnSpPr>
            <p:nvPr/>
          </p:nvCxnSpPr>
          <p:spPr>
            <a:xfrm>
              <a:off x="2507739" y="3646309"/>
              <a:ext cx="1030800" cy="413400"/>
            </a:xfrm>
            <a:prstGeom prst="straightConnector1">
              <a:avLst/>
            </a:prstGeom>
            <a:noFill/>
            <a:ln cap="flat" cmpd="sng" w="19050">
              <a:solidFill>
                <a:schemeClr val="dk1"/>
              </a:solidFill>
              <a:prstDash val="solid"/>
              <a:miter lim="800000"/>
              <a:headEnd len="med" w="med" type="triangle"/>
              <a:tailEnd len="med" w="med" type="triangle"/>
            </a:ln>
          </p:spPr>
        </p:cxnSp>
        <p:cxnSp>
          <p:nvCxnSpPr>
            <p:cNvPr id="363" name="Google Shape;363;p11"/>
            <p:cNvCxnSpPr>
              <a:stCxn id="351" idx="2"/>
              <a:endCxn id="364" idx="0"/>
            </p:cNvCxnSpPr>
            <p:nvPr/>
          </p:nvCxnSpPr>
          <p:spPr>
            <a:xfrm flipH="1">
              <a:off x="1326940" y="3646309"/>
              <a:ext cx="1180800" cy="404400"/>
            </a:xfrm>
            <a:prstGeom prst="straightConnector1">
              <a:avLst/>
            </a:prstGeom>
            <a:noFill/>
            <a:ln cap="flat" cmpd="sng" w="19050">
              <a:solidFill>
                <a:schemeClr val="dk1"/>
              </a:solidFill>
              <a:prstDash val="solid"/>
              <a:miter lim="800000"/>
              <a:headEnd len="med" w="med" type="triangle"/>
              <a:tailEnd len="med" w="med" type="triangle"/>
            </a:ln>
          </p:spPr>
        </p:cxnSp>
        <p:grpSp>
          <p:nvGrpSpPr>
            <p:cNvPr id="365" name="Google Shape;365;p11"/>
            <p:cNvGrpSpPr/>
            <p:nvPr/>
          </p:nvGrpSpPr>
          <p:grpSpPr>
            <a:xfrm>
              <a:off x="595809" y="4041329"/>
              <a:ext cx="3823863" cy="2135039"/>
              <a:chOff x="595809" y="3767009"/>
              <a:chExt cx="3823863" cy="2135039"/>
            </a:xfrm>
          </p:grpSpPr>
          <p:cxnSp>
            <p:nvCxnSpPr>
              <p:cNvPr id="366" name="Google Shape;366;p11"/>
              <p:cNvCxnSpPr>
                <a:endCxn id="367" idx="1"/>
              </p:cNvCxnSpPr>
              <p:nvPr/>
            </p:nvCxnSpPr>
            <p:spPr>
              <a:xfrm>
                <a:off x="2206711" y="4829853"/>
                <a:ext cx="602100" cy="9300"/>
              </a:xfrm>
              <a:prstGeom prst="straightConnector1">
                <a:avLst/>
              </a:prstGeom>
              <a:noFill/>
              <a:ln cap="flat" cmpd="sng" w="19050">
                <a:solidFill>
                  <a:schemeClr val="dk1"/>
                </a:solidFill>
                <a:prstDash val="solid"/>
                <a:miter lim="800000"/>
                <a:headEnd len="med" w="med" type="triangle"/>
                <a:tailEnd len="med" w="med" type="triangle"/>
              </a:ln>
            </p:spPr>
          </p:cxnSp>
          <p:grpSp>
            <p:nvGrpSpPr>
              <p:cNvPr id="368" name="Google Shape;368;p11"/>
              <p:cNvGrpSpPr/>
              <p:nvPr/>
            </p:nvGrpSpPr>
            <p:grpSpPr>
              <a:xfrm>
                <a:off x="595809" y="3767009"/>
                <a:ext cx="1610861" cy="2125791"/>
                <a:chOff x="595809" y="3767009"/>
                <a:chExt cx="1610861" cy="2125791"/>
              </a:xfrm>
            </p:grpSpPr>
            <p:sp>
              <p:nvSpPr>
                <p:cNvPr id="369" name="Google Shape;369;p11"/>
                <p:cNvSpPr/>
                <p:nvPr/>
              </p:nvSpPr>
              <p:spPr>
                <a:xfrm>
                  <a:off x="595809" y="3767009"/>
                  <a:ext cx="1610861" cy="2125791"/>
                </a:xfrm>
                <a:prstGeom prst="rect">
                  <a:avLst/>
                </a:prstGeom>
                <a:solidFill>
                  <a:srgbClr val="E7E7E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64" name="Google Shape;364;p11"/>
                <p:cNvSpPr txBox="1"/>
                <p:nvPr/>
              </p:nvSpPr>
              <p:spPr>
                <a:xfrm>
                  <a:off x="840339" y="3776257"/>
                  <a:ext cx="973343"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Máy tính A</a:t>
                  </a:r>
                  <a:endParaRPr/>
                </a:p>
              </p:txBody>
            </p:sp>
            <p:sp>
              <p:nvSpPr>
                <p:cNvPr id="370" name="Google Shape;370;p11"/>
                <p:cNvSpPr/>
                <p:nvPr/>
              </p:nvSpPr>
              <p:spPr>
                <a:xfrm>
                  <a:off x="931269" y="4033663"/>
                  <a:ext cx="890808" cy="212998"/>
                </a:xfrm>
                <a:prstGeom prst="roundRect">
                  <a:avLst>
                    <a:gd fmla="val 50000" name="adj"/>
                  </a:avLst>
                </a:prstGeom>
                <a:solidFill>
                  <a:srgbClr val="193EB0"/>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File</a:t>
                  </a:r>
                  <a:endParaRPr/>
                </a:p>
              </p:txBody>
            </p:sp>
            <p:cxnSp>
              <p:nvCxnSpPr>
                <p:cNvPr id="371" name="Google Shape;371;p11"/>
                <p:cNvCxnSpPr>
                  <a:endCxn id="370" idx="2"/>
                </p:cNvCxnSpPr>
                <p:nvPr/>
              </p:nvCxnSpPr>
              <p:spPr>
                <a:xfrm rot="10800000">
                  <a:off x="1376673" y="4246661"/>
                  <a:ext cx="0" cy="290100"/>
                </a:xfrm>
                <a:prstGeom prst="straightConnector1">
                  <a:avLst/>
                </a:prstGeom>
                <a:noFill/>
                <a:ln cap="flat" cmpd="sng" w="19050">
                  <a:solidFill>
                    <a:schemeClr val="dk1"/>
                  </a:solidFill>
                  <a:prstDash val="solid"/>
                  <a:miter lim="800000"/>
                  <a:headEnd len="sm" w="sm" type="none"/>
                  <a:tailEnd len="med" w="med" type="stealth"/>
                </a:ln>
              </p:spPr>
            </p:cxnSp>
            <p:sp>
              <p:nvSpPr>
                <p:cNvPr id="372" name="Google Shape;372;p11"/>
                <p:cNvSpPr/>
                <p:nvPr/>
              </p:nvSpPr>
              <p:spPr>
                <a:xfrm>
                  <a:off x="709149" y="4433960"/>
                  <a:ext cx="1375900" cy="1367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nvGrpSpPr>
                <p:cNvPr id="373" name="Google Shape;373;p11"/>
                <p:cNvGrpSpPr/>
                <p:nvPr/>
              </p:nvGrpSpPr>
              <p:grpSpPr>
                <a:xfrm>
                  <a:off x="931269" y="4805238"/>
                  <a:ext cx="890808" cy="897633"/>
                  <a:chOff x="931269" y="4683295"/>
                  <a:chExt cx="890808" cy="897633"/>
                </a:xfrm>
              </p:grpSpPr>
              <p:sp>
                <p:nvSpPr>
                  <p:cNvPr id="374" name="Google Shape;374;p11"/>
                  <p:cNvSpPr/>
                  <p:nvPr/>
                </p:nvSpPr>
                <p:spPr>
                  <a:xfrm>
                    <a:off x="931269" y="4683295"/>
                    <a:ext cx="890808" cy="212998"/>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3</a:t>
                    </a:r>
                    <a:endParaRPr/>
                  </a:p>
                </p:txBody>
              </p:sp>
              <p:sp>
                <p:nvSpPr>
                  <p:cNvPr id="375" name="Google Shape;375;p11"/>
                  <p:cNvSpPr/>
                  <p:nvPr/>
                </p:nvSpPr>
                <p:spPr>
                  <a:xfrm>
                    <a:off x="931269" y="5033220"/>
                    <a:ext cx="890808" cy="212998"/>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2</a:t>
                    </a:r>
                    <a:endParaRPr/>
                  </a:p>
                </p:txBody>
              </p:sp>
              <p:sp>
                <p:nvSpPr>
                  <p:cNvPr id="376" name="Google Shape;376;p11"/>
                  <p:cNvSpPr/>
                  <p:nvPr/>
                </p:nvSpPr>
                <p:spPr>
                  <a:xfrm>
                    <a:off x="931269" y="5367930"/>
                    <a:ext cx="890808" cy="212998"/>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1</a:t>
                    </a:r>
                    <a:endParaRPr/>
                  </a:p>
                </p:txBody>
              </p:sp>
              <p:cxnSp>
                <p:nvCxnSpPr>
                  <p:cNvPr id="377" name="Google Shape;377;p11"/>
                  <p:cNvCxnSpPr>
                    <a:stCxn id="374" idx="2"/>
                    <a:endCxn id="375" idx="0"/>
                  </p:cNvCxnSpPr>
                  <p:nvPr/>
                </p:nvCxnSpPr>
                <p:spPr>
                  <a:xfrm>
                    <a:off x="1376673" y="4896293"/>
                    <a:ext cx="0" cy="136800"/>
                  </a:xfrm>
                  <a:prstGeom prst="straightConnector1">
                    <a:avLst/>
                  </a:prstGeom>
                  <a:noFill/>
                  <a:ln cap="flat" cmpd="sng" w="12700">
                    <a:solidFill>
                      <a:schemeClr val="dk1"/>
                    </a:solidFill>
                    <a:prstDash val="solid"/>
                    <a:miter lim="800000"/>
                    <a:headEnd len="sm" w="sm" type="none"/>
                    <a:tailEnd len="sm" w="sm" type="none"/>
                  </a:ln>
                </p:spPr>
              </p:cxnSp>
              <p:cxnSp>
                <p:nvCxnSpPr>
                  <p:cNvPr id="378" name="Google Shape;378;p11"/>
                  <p:cNvCxnSpPr>
                    <a:stCxn id="375" idx="2"/>
                    <a:endCxn id="376" idx="0"/>
                  </p:cNvCxnSpPr>
                  <p:nvPr/>
                </p:nvCxnSpPr>
                <p:spPr>
                  <a:xfrm>
                    <a:off x="1376673" y="5246218"/>
                    <a:ext cx="0" cy="121800"/>
                  </a:xfrm>
                  <a:prstGeom prst="straightConnector1">
                    <a:avLst/>
                  </a:prstGeom>
                  <a:noFill/>
                  <a:ln cap="flat" cmpd="sng" w="12700">
                    <a:solidFill>
                      <a:schemeClr val="dk1"/>
                    </a:solidFill>
                    <a:prstDash val="solid"/>
                    <a:miter lim="800000"/>
                    <a:headEnd len="sm" w="sm" type="none"/>
                    <a:tailEnd len="sm" w="sm" type="none"/>
                  </a:ln>
                </p:spPr>
              </p:cxnSp>
            </p:grpSp>
            <p:sp>
              <p:nvSpPr>
                <p:cNvPr id="379" name="Google Shape;379;p11"/>
                <p:cNvSpPr txBox="1"/>
                <p:nvPr/>
              </p:nvSpPr>
              <p:spPr>
                <a:xfrm>
                  <a:off x="671013" y="4474601"/>
                  <a:ext cx="133402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CSDL phiên bản</a:t>
                  </a:r>
                  <a:endParaRPr sz="1300">
                    <a:solidFill>
                      <a:schemeClr val="dk1"/>
                    </a:solidFill>
                    <a:latin typeface="Arial"/>
                    <a:ea typeface="Arial"/>
                    <a:cs typeface="Arial"/>
                    <a:sym typeface="Arial"/>
                  </a:endParaRPr>
                </a:p>
              </p:txBody>
            </p:sp>
          </p:grpSp>
          <p:grpSp>
            <p:nvGrpSpPr>
              <p:cNvPr id="380" name="Google Shape;380;p11"/>
              <p:cNvGrpSpPr/>
              <p:nvPr/>
            </p:nvGrpSpPr>
            <p:grpSpPr>
              <a:xfrm>
                <a:off x="2808811" y="3776257"/>
                <a:ext cx="1610861" cy="2125791"/>
                <a:chOff x="595809" y="3767009"/>
                <a:chExt cx="1610861" cy="2125791"/>
              </a:xfrm>
            </p:grpSpPr>
            <p:sp>
              <p:nvSpPr>
                <p:cNvPr id="367" name="Google Shape;367;p11"/>
                <p:cNvSpPr/>
                <p:nvPr/>
              </p:nvSpPr>
              <p:spPr>
                <a:xfrm>
                  <a:off x="595809" y="3767009"/>
                  <a:ext cx="1610861" cy="2125791"/>
                </a:xfrm>
                <a:prstGeom prst="rect">
                  <a:avLst/>
                </a:prstGeom>
                <a:solidFill>
                  <a:srgbClr val="E7E7E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62" name="Google Shape;362;p11"/>
                <p:cNvSpPr txBox="1"/>
                <p:nvPr/>
              </p:nvSpPr>
              <p:spPr>
                <a:xfrm>
                  <a:off x="840339" y="3776257"/>
                  <a:ext cx="970137"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Máy tính B</a:t>
                  </a:r>
                  <a:endParaRPr/>
                </a:p>
              </p:txBody>
            </p:sp>
            <p:sp>
              <p:nvSpPr>
                <p:cNvPr id="381" name="Google Shape;381;p11"/>
                <p:cNvSpPr/>
                <p:nvPr/>
              </p:nvSpPr>
              <p:spPr>
                <a:xfrm>
                  <a:off x="931269" y="4033663"/>
                  <a:ext cx="890808" cy="212998"/>
                </a:xfrm>
                <a:prstGeom prst="roundRect">
                  <a:avLst>
                    <a:gd fmla="val 50000" name="adj"/>
                  </a:avLst>
                </a:prstGeom>
                <a:solidFill>
                  <a:srgbClr val="193EB0"/>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File</a:t>
                  </a:r>
                  <a:endParaRPr/>
                </a:p>
              </p:txBody>
            </p:sp>
            <p:cxnSp>
              <p:nvCxnSpPr>
                <p:cNvPr id="382" name="Google Shape;382;p11"/>
                <p:cNvCxnSpPr>
                  <a:endCxn id="381" idx="2"/>
                </p:cNvCxnSpPr>
                <p:nvPr/>
              </p:nvCxnSpPr>
              <p:spPr>
                <a:xfrm rot="10800000">
                  <a:off x="1376673" y="4246661"/>
                  <a:ext cx="0" cy="290100"/>
                </a:xfrm>
                <a:prstGeom prst="straightConnector1">
                  <a:avLst/>
                </a:prstGeom>
                <a:noFill/>
                <a:ln cap="flat" cmpd="sng" w="19050">
                  <a:solidFill>
                    <a:schemeClr val="dk1"/>
                  </a:solidFill>
                  <a:prstDash val="solid"/>
                  <a:miter lim="800000"/>
                  <a:headEnd len="sm" w="sm" type="none"/>
                  <a:tailEnd len="med" w="med" type="stealth"/>
                </a:ln>
              </p:spPr>
            </p:cxnSp>
            <p:sp>
              <p:nvSpPr>
                <p:cNvPr id="383" name="Google Shape;383;p11"/>
                <p:cNvSpPr/>
                <p:nvPr/>
              </p:nvSpPr>
              <p:spPr>
                <a:xfrm>
                  <a:off x="709149" y="4433960"/>
                  <a:ext cx="1375900" cy="1367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nvGrpSpPr>
                <p:cNvPr id="384" name="Google Shape;384;p11"/>
                <p:cNvGrpSpPr/>
                <p:nvPr/>
              </p:nvGrpSpPr>
              <p:grpSpPr>
                <a:xfrm>
                  <a:off x="931269" y="4805238"/>
                  <a:ext cx="890808" cy="897633"/>
                  <a:chOff x="931269" y="4683295"/>
                  <a:chExt cx="890808" cy="897633"/>
                </a:xfrm>
              </p:grpSpPr>
              <p:sp>
                <p:nvSpPr>
                  <p:cNvPr id="385" name="Google Shape;385;p11"/>
                  <p:cNvSpPr/>
                  <p:nvPr/>
                </p:nvSpPr>
                <p:spPr>
                  <a:xfrm>
                    <a:off x="931269" y="4683295"/>
                    <a:ext cx="890808" cy="212998"/>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3</a:t>
                    </a:r>
                    <a:endParaRPr/>
                  </a:p>
                </p:txBody>
              </p:sp>
              <p:sp>
                <p:nvSpPr>
                  <p:cNvPr id="386" name="Google Shape;386;p11"/>
                  <p:cNvSpPr/>
                  <p:nvPr/>
                </p:nvSpPr>
                <p:spPr>
                  <a:xfrm>
                    <a:off x="931269" y="5033220"/>
                    <a:ext cx="890808" cy="212998"/>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2</a:t>
                    </a:r>
                    <a:endParaRPr/>
                  </a:p>
                </p:txBody>
              </p:sp>
              <p:sp>
                <p:nvSpPr>
                  <p:cNvPr id="387" name="Google Shape;387;p11"/>
                  <p:cNvSpPr/>
                  <p:nvPr/>
                </p:nvSpPr>
                <p:spPr>
                  <a:xfrm>
                    <a:off x="931269" y="5367930"/>
                    <a:ext cx="890808" cy="212998"/>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1</a:t>
                    </a:r>
                    <a:endParaRPr/>
                  </a:p>
                </p:txBody>
              </p:sp>
              <p:cxnSp>
                <p:nvCxnSpPr>
                  <p:cNvPr id="388" name="Google Shape;388;p11"/>
                  <p:cNvCxnSpPr>
                    <a:stCxn id="385" idx="2"/>
                    <a:endCxn id="386" idx="0"/>
                  </p:cNvCxnSpPr>
                  <p:nvPr/>
                </p:nvCxnSpPr>
                <p:spPr>
                  <a:xfrm>
                    <a:off x="1376673" y="4896293"/>
                    <a:ext cx="0" cy="136800"/>
                  </a:xfrm>
                  <a:prstGeom prst="straightConnector1">
                    <a:avLst/>
                  </a:prstGeom>
                  <a:noFill/>
                  <a:ln cap="flat" cmpd="sng" w="12700">
                    <a:solidFill>
                      <a:schemeClr val="dk1"/>
                    </a:solidFill>
                    <a:prstDash val="solid"/>
                    <a:miter lim="800000"/>
                    <a:headEnd len="sm" w="sm" type="none"/>
                    <a:tailEnd len="sm" w="sm" type="none"/>
                  </a:ln>
                </p:spPr>
              </p:cxnSp>
              <p:cxnSp>
                <p:nvCxnSpPr>
                  <p:cNvPr id="389" name="Google Shape;389;p11"/>
                  <p:cNvCxnSpPr>
                    <a:stCxn id="386" idx="2"/>
                    <a:endCxn id="387" idx="0"/>
                  </p:cNvCxnSpPr>
                  <p:nvPr/>
                </p:nvCxnSpPr>
                <p:spPr>
                  <a:xfrm>
                    <a:off x="1376673" y="5246218"/>
                    <a:ext cx="0" cy="121800"/>
                  </a:xfrm>
                  <a:prstGeom prst="straightConnector1">
                    <a:avLst/>
                  </a:prstGeom>
                  <a:noFill/>
                  <a:ln cap="flat" cmpd="sng" w="12700">
                    <a:solidFill>
                      <a:schemeClr val="dk1"/>
                    </a:solidFill>
                    <a:prstDash val="solid"/>
                    <a:miter lim="800000"/>
                    <a:headEnd len="sm" w="sm" type="none"/>
                    <a:tailEnd len="sm" w="sm" type="none"/>
                  </a:ln>
                </p:spPr>
              </p:cxnSp>
            </p:grpSp>
            <p:sp>
              <p:nvSpPr>
                <p:cNvPr id="390" name="Google Shape;390;p11"/>
                <p:cNvSpPr txBox="1"/>
                <p:nvPr/>
              </p:nvSpPr>
              <p:spPr>
                <a:xfrm>
                  <a:off x="671013" y="4474601"/>
                  <a:ext cx="133402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CSDL phiên bản</a:t>
                  </a:r>
                  <a:endParaRPr sz="1300">
                    <a:solidFill>
                      <a:schemeClr val="dk1"/>
                    </a:solidFill>
                    <a:latin typeface="Arial"/>
                    <a:ea typeface="Arial"/>
                    <a:cs typeface="Arial"/>
                    <a:sym typeface="Arial"/>
                  </a:endParaRPr>
                </a:p>
              </p:txBody>
            </p:sp>
          </p:grpSp>
        </p:grpSp>
      </p:grpSp>
      <p:grpSp>
        <p:nvGrpSpPr>
          <p:cNvPr id="391" name="Google Shape;391;p11"/>
          <p:cNvGrpSpPr/>
          <p:nvPr/>
        </p:nvGrpSpPr>
        <p:grpSpPr>
          <a:xfrm>
            <a:off x="559817" y="1393693"/>
            <a:ext cx="3520644" cy="215444"/>
            <a:chOff x="559817" y="2136914"/>
            <a:chExt cx="3520644" cy="215444"/>
          </a:xfrm>
        </p:grpSpPr>
        <p:sp>
          <p:nvSpPr>
            <p:cNvPr id="392" name="Google Shape;392;p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93" name="Google Shape;393;p11"/>
            <p:cNvSpPr/>
            <p:nvPr/>
          </p:nvSpPr>
          <p:spPr>
            <a:xfrm>
              <a:off x="712183" y="2136914"/>
              <a:ext cx="336827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hệ thống Quản lý phiên bản phân tán</a:t>
              </a:r>
              <a:endParaRPr sz="1400">
                <a:solidFill>
                  <a:srgbClr val="262626"/>
                </a:solidFill>
                <a:latin typeface="Arial"/>
                <a:ea typeface="Arial"/>
                <a:cs typeface="Arial"/>
                <a:sym typeface="Arial"/>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11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558" name="Google Shape;2558;p110"/>
          <p:cNvGrpSpPr/>
          <p:nvPr/>
        </p:nvGrpSpPr>
        <p:grpSpPr>
          <a:xfrm>
            <a:off x="559817" y="1902381"/>
            <a:ext cx="8783192" cy="200055"/>
            <a:chOff x="559817" y="2136914"/>
            <a:chExt cx="8783192" cy="200055"/>
          </a:xfrm>
        </p:grpSpPr>
        <p:sp>
          <p:nvSpPr>
            <p:cNvPr id="2559" name="Google Shape;2559;p11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560" name="Google Shape;2560;p11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Gây tác động tới một nhánh mới</a:t>
              </a:r>
              <a:endParaRPr sz="1300">
                <a:solidFill>
                  <a:srgbClr val="262626"/>
                </a:solidFill>
                <a:latin typeface="Arial"/>
                <a:ea typeface="Arial"/>
                <a:cs typeface="Arial"/>
                <a:sym typeface="Arial"/>
              </a:endParaRPr>
            </a:p>
          </p:txBody>
        </p:sp>
      </p:grpSp>
      <p:grpSp>
        <p:nvGrpSpPr>
          <p:cNvPr id="2561" name="Google Shape;2561;p110"/>
          <p:cNvGrpSpPr/>
          <p:nvPr/>
        </p:nvGrpSpPr>
        <p:grpSpPr>
          <a:xfrm>
            <a:off x="451588" y="450001"/>
            <a:ext cx="9018000" cy="276999"/>
            <a:chOff x="450000" y="450000"/>
            <a:chExt cx="9018000" cy="276999"/>
          </a:xfrm>
        </p:grpSpPr>
        <p:sp>
          <p:nvSpPr>
            <p:cNvPr id="2562" name="Google Shape;2562;p1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563" name="Google Shape;2563;p1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564" name="Google Shape;2564;p110"/>
          <p:cNvSpPr/>
          <p:nvPr/>
        </p:nvSpPr>
        <p:spPr>
          <a:xfrm>
            <a:off x="702939" y="2216055"/>
            <a:ext cx="4093179"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Xóa nhánh make practice.py và quay lại nhánh chính. Cuối cùng, kiểm tra Kho lưu trữ cục bộ.</a:t>
            </a:r>
            <a:endParaRPr sz="1300">
              <a:solidFill>
                <a:srgbClr val="262626"/>
              </a:solidFill>
              <a:latin typeface="Arial"/>
              <a:ea typeface="Arial"/>
              <a:cs typeface="Arial"/>
              <a:sym typeface="Arial"/>
            </a:endParaRPr>
          </a:p>
        </p:txBody>
      </p:sp>
      <p:sp>
        <p:nvSpPr>
          <p:cNvPr id="2565" name="Google Shape;2565;p110"/>
          <p:cNvSpPr/>
          <p:nvPr/>
        </p:nvSpPr>
        <p:spPr>
          <a:xfrm>
            <a:off x="5158933" y="2216055"/>
            <a:ext cx="4184076"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bạn di chuyển đến Local Path nơi example1 được lưu, bạn có thể thấy rằng practice.py và README.md tồn tại.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Bạn cũng có thể kiểm tra nội dung của practice.py.</a:t>
            </a:r>
            <a:endParaRPr sz="1300">
              <a:solidFill>
                <a:srgbClr val="262626"/>
              </a:solidFill>
              <a:latin typeface="Arial"/>
              <a:ea typeface="Arial"/>
              <a:cs typeface="Arial"/>
              <a:sym typeface="Arial"/>
            </a:endParaRPr>
          </a:p>
        </p:txBody>
      </p:sp>
      <p:pic>
        <p:nvPicPr>
          <p:cNvPr descr="텍스트이(가) 표시된 사진&#10;&#10;자동 생성된 설명" id="2566" name="Google Shape;2566;p110"/>
          <p:cNvPicPr preferRelativeResize="0"/>
          <p:nvPr/>
        </p:nvPicPr>
        <p:blipFill rotWithShape="1">
          <a:blip r:embed="rId3">
            <a:alphaModFix/>
          </a:blip>
          <a:srcRect b="0" l="0" r="0" t="0"/>
          <a:stretch/>
        </p:blipFill>
        <p:spPr>
          <a:xfrm>
            <a:off x="712182" y="3275299"/>
            <a:ext cx="4179238" cy="2360041"/>
          </a:xfrm>
          <a:prstGeom prst="rect">
            <a:avLst/>
          </a:prstGeom>
          <a:noFill/>
          <a:ln>
            <a:noFill/>
          </a:ln>
        </p:spPr>
      </p:pic>
      <p:sp>
        <p:nvSpPr>
          <p:cNvPr id="2567" name="Google Shape;2567;p110"/>
          <p:cNvSpPr/>
          <p:nvPr/>
        </p:nvSpPr>
        <p:spPr>
          <a:xfrm>
            <a:off x="1702806" y="3570389"/>
            <a:ext cx="476127" cy="13920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68" name="Google Shape;2568;p110"/>
          <p:cNvGrpSpPr/>
          <p:nvPr/>
        </p:nvGrpSpPr>
        <p:grpSpPr>
          <a:xfrm>
            <a:off x="5158933" y="3275299"/>
            <a:ext cx="3427199" cy="276999"/>
            <a:chOff x="878006" y="2630841"/>
            <a:chExt cx="3427199" cy="276999"/>
          </a:xfrm>
        </p:grpSpPr>
        <p:sp>
          <p:nvSpPr>
            <p:cNvPr id="2569" name="Google Shape;2569;p110"/>
            <p:cNvSpPr txBox="1"/>
            <p:nvPr/>
          </p:nvSpPr>
          <p:spPr>
            <a:xfrm>
              <a:off x="962129" y="2630841"/>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2570" name="Google Shape;2570;p110"/>
            <p:cNvSpPr/>
            <p:nvPr/>
          </p:nvSpPr>
          <p:spPr>
            <a:xfrm>
              <a:off x="878006" y="2630843"/>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2571" name="Google Shape;2571;p110"/>
          <p:cNvGrpSpPr/>
          <p:nvPr/>
        </p:nvGrpSpPr>
        <p:grpSpPr>
          <a:xfrm>
            <a:off x="5158933" y="3655460"/>
            <a:ext cx="3427199" cy="276999"/>
            <a:chOff x="878006" y="2630841"/>
            <a:chExt cx="3427199" cy="276999"/>
          </a:xfrm>
        </p:grpSpPr>
        <p:sp>
          <p:nvSpPr>
            <p:cNvPr id="2572" name="Google Shape;2572;p110"/>
            <p:cNvSpPr txBox="1"/>
            <p:nvPr/>
          </p:nvSpPr>
          <p:spPr>
            <a:xfrm>
              <a:off x="962129" y="2630841"/>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cat practice.py</a:t>
              </a:r>
              <a:endParaRPr/>
            </a:p>
          </p:txBody>
        </p:sp>
        <p:sp>
          <p:nvSpPr>
            <p:cNvPr id="2573" name="Google Shape;2573;p110"/>
            <p:cNvSpPr/>
            <p:nvPr/>
          </p:nvSpPr>
          <p:spPr>
            <a:xfrm>
              <a:off x="878006" y="2630843"/>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2574" name="Google Shape;2574;p110"/>
          <p:cNvGrpSpPr/>
          <p:nvPr/>
        </p:nvGrpSpPr>
        <p:grpSpPr>
          <a:xfrm>
            <a:off x="5158933" y="4080382"/>
            <a:ext cx="4413126" cy="811554"/>
            <a:chOff x="5158933" y="4209982"/>
            <a:chExt cx="4413126" cy="811554"/>
          </a:xfrm>
        </p:grpSpPr>
        <p:pic>
          <p:nvPicPr>
            <p:cNvPr descr="텍스트이(가) 표시된 사진&#10;&#10;자동 생성된 설명" id="2575" name="Google Shape;2575;p110"/>
            <p:cNvPicPr preferRelativeResize="0"/>
            <p:nvPr/>
          </p:nvPicPr>
          <p:blipFill rotWithShape="1">
            <a:blip r:embed="rId4">
              <a:alphaModFix/>
            </a:blip>
            <a:srcRect b="0" l="0" r="0" t="0"/>
            <a:stretch/>
          </p:blipFill>
          <p:spPr>
            <a:xfrm>
              <a:off x="5158933" y="4209982"/>
              <a:ext cx="4413126" cy="811554"/>
            </a:xfrm>
            <a:prstGeom prst="rect">
              <a:avLst/>
            </a:prstGeom>
            <a:noFill/>
            <a:ln>
              <a:noFill/>
            </a:ln>
          </p:spPr>
        </p:pic>
        <p:sp>
          <p:nvSpPr>
            <p:cNvPr id="2576" name="Google Shape;2576;p110"/>
            <p:cNvSpPr/>
            <p:nvPr/>
          </p:nvSpPr>
          <p:spPr>
            <a:xfrm>
              <a:off x="7824538" y="4433643"/>
              <a:ext cx="163145" cy="1474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77" name="Google Shape;2577;p110"/>
            <p:cNvSpPr/>
            <p:nvPr/>
          </p:nvSpPr>
          <p:spPr>
            <a:xfrm>
              <a:off x="7825858" y="4604831"/>
              <a:ext cx="749653" cy="1474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11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584" name="Google Shape;2584;p111"/>
          <p:cNvGrpSpPr/>
          <p:nvPr/>
        </p:nvGrpSpPr>
        <p:grpSpPr>
          <a:xfrm>
            <a:off x="559817" y="1902381"/>
            <a:ext cx="8783192" cy="200055"/>
            <a:chOff x="559817" y="2136914"/>
            <a:chExt cx="8783192" cy="200055"/>
          </a:xfrm>
        </p:grpSpPr>
        <p:sp>
          <p:nvSpPr>
            <p:cNvPr id="2585" name="Google Shape;2585;p11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586" name="Google Shape;2586;p11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Lưu đồ của quy trình sử dụng Nhánh</a:t>
              </a:r>
              <a:endParaRPr sz="1300">
                <a:solidFill>
                  <a:srgbClr val="262626"/>
                </a:solidFill>
                <a:latin typeface="Arial"/>
                <a:ea typeface="Arial"/>
                <a:cs typeface="Arial"/>
                <a:sym typeface="Arial"/>
              </a:endParaRPr>
            </a:p>
          </p:txBody>
        </p:sp>
      </p:grpSp>
      <p:grpSp>
        <p:nvGrpSpPr>
          <p:cNvPr id="2587" name="Google Shape;2587;p111"/>
          <p:cNvGrpSpPr/>
          <p:nvPr/>
        </p:nvGrpSpPr>
        <p:grpSpPr>
          <a:xfrm>
            <a:off x="451588" y="450001"/>
            <a:ext cx="9018000" cy="276999"/>
            <a:chOff x="450000" y="450000"/>
            <a:chExt cx="9018000" cy="276999"/>
          </a:xfrm>
        </p:grpSpPr>
        <p:sp>
          <p:nvSpPr>
            <p:cNvPr id="2588" name="Google Shape;2588;p1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589" name="Google Shape;2589;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2590" name="Google Shape;2590;p111"/>
          <p:cNvGrpSpPr/>
          <p:nvPr/>
        </p:nvGrpSpPr>
        <p:grpSpPr>
          <a:xfrm>
            <a:off x="750014" y="2526339"/>
            <a:ext cx="8127413" cy="3299243"/>
            <a:chOff x="996731" y="3121140"/>
            <a:chExt cx="8127413" cy="3299243"/>
          </a:xfrm>
        </p:grpSpPr>
        <p:grpSp>
          <p:nvGrpSpPr>
            <p:cNvPr id="2591" name="Google Shape;2591;p111"/>
            <p:cNvGrpSpPr/>
            <p:nvPr/>
          </p:nvGrpSpPr>
          <p:grpSpPr>
            <a:xfrm>
              <a:off x="996731" y="4099140"/>
              <a:ext cx="1426244" cy="1424543"/>
              <a:chOff x="996731" y="4099140"/>
              <a:chExt cx="1426244" cy="1424543"/>
            </a:xfrm>
          </p:grpSpPr>
          <p:sp>
            <p:nvSpPr>
              <p:cNvPr id="2592" name="Google Shape;2592;p111"/>
              <p:cNvSpPr/>
              <p:nvPr/>
            </p:nvSpPr>
            <p:spPr>
              <a:xfrm>
                <a:off x="996731" y="4099140"/>
                <a:ext cx="1426244"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GitHub  (example1)</a:t>
                </a:r>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2593" name="Google Shape;2593;p111"/>
              <p:cNvSpPr/>
              <p:nvPr/>
            </p:nvSpPr>
            <p:spPr>
              <a:xfrm>
                <a:off x="1115991" y="4648046"/>
                <a:ext cx="1173327" cy="731674"/>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b="1" sz="1200">
                  <a:solidFill>
                    <a:schemeClr val="dk1"/>
                  </a:solidFill>
                  <a:latin typeface="Arial"/>
                  <a:ea typeface="Arial"/>
                  <a:cs typeface="Arial"/>
                  <a:sym typeface="Arial"/>
                </a:endParaRPr>
              </a:p>
            </p:txBody>
          </p:sp>
        </p:grpSp>
        <p:sp>
          <p:nvSpPr>
            <p:cNvPr id="2594" name="Google Shape;2594;p111"/>
            <p:cNvSpPr/>
            <p:nvPr/>
          </p:nvSpPr>
          <p:spPr>
            <a:xfrm>
              <a:off x="3368040" y="4105564"/>
              <a:ext cx="1760220"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(nhánh main)</a:t>
              </a:r>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p:txBody>
        </p:sp>
        <p:sp>
          <p:nvSpPr>
            <p:cNvPr id="2595" name="Google Shape;2595;p111"/>
            <p:cNvSpPr/>
            <p:nvPr/>
          </p:nvSpPr>
          <p:spPr>
            <a:xfrm>
              <a:off x="3480068" y="4603371"/>
              <a:ext cx="1549132" cy="456309"/>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a:p>
            <a:p>
              <a:pPr indent="0" lvl="0" marL="0" marR="0" rtl="0" algn="ctr">
                <a:spcBef>
                  <a:spcPts val="0"/>
                </a:spcBef>
                <a:spcAft>
                  <a:spcPts val="0"/>
                </a:spcAft>
                <a:buNone/>
              </a:pPr>
              <a:r>
                <a:rPr b="1" lang="en-US" sz="1200">
                  <a:solidFill>
                    <a:srgbClr val="FF0000"/>
                  </a:solidFill>
                  <a:latin typeface="Arial"/>
                  <a:ea typeface="Arial"/>
                  <a:cs typeface="Arial"/>
                  <a:sym typeface="Arial"/>
                </a:rPr>
                <a:t>practice.py</a:t>
              </a:r>
              <a:endParaRPr b="1" sz="1200">
                <a:solidFill>
                  <a:srgbClr val="FF0000"/>
                </a:solidFill>
                <a:latin typeface="Arial"/>
                <a:ea typeface="Arial"/>
                <a:cs typeface="Arial"/>
                <a:sym typeface="Arial"/>
              </a:endParaRPr>
            </a:p>
          </p:txBody>
        </p:sp>
        <p:cxnSp>
          <p:nvCxnSpPr>
            <p:cNvPr id="2596" name="Google Shape;2596;p111"/>
            <p:cNvCxnSpPr/>
            <p:nvPr/>
          </p:nvCxnSpPr>
          <p:spPr>
            <a:xfrm>
              <a:off x="2422975" y="4877667"/>
              <a:ext cx="945065" cy="0"/>
            </a:xfrm>
            <a:prstGeom prst="straightConnector1">
              <a:avLst/>
            </a:prstGeom>
            <a:noFill/>
            <a:ln cap="flat" cmpd="sng" w="9525">
              <a:solidFill>
                <a:srgbClr val="1429A0"/>
              </a:solidFill>
              <a:prstDash val="solid"/>
              <a:miter lim="800000"/>
              <a:headEnd len="sm" w="sm" type="none"/>
              <a:tailEnd len="med" w="med" type="triangle"/>
            </a:ln>
          </p:spPr>
        </p:cxnSp>
        <p:sp>
          <p:nvSpPr>
            <p:cNvPr id="2597" name="Google Shape;2597;p111"/>
            <p:cNvSpPr/>
            <p:nvPr/>
          </p:nvSpPr>
          <p:spPr>
            <a:xfrm>
              <a:off x="6301598" y="4098797"/>
              <a:ext cx="2822546" cy="1424543"/>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(nhánh make practice.py)</a:t>
              </a:r>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2598" name="Google Shape;2598;p111"/>
            <p:cNvSpPr/>
            <p:nvPr/>
          </p:nvSpPr>
          <p:spPr>
            <a:xfrm>
              <a:off x="6400800" y="4611843"/>
              <a:ext cx="2644139" cy="8288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practice.py </a:t>
              </a:r>
              <a:endParaRPr/>
            </a:p>
            <a:p>
              <a:pPr indent="0" lvl="0" marL="0" marR="0" rtl="0" algn="ctr">
                <a:spcBef>
                  <a:spcPts val="0"/>
                </a:spcBef>
                <a:spcAft>
                  <a:spcPts val="0"/>
                </a:spcAft>
                <a:buNone/>
              </a:pPr>
              <a:r>
                <a:rPr b="1" lang="en-US" sz="1200">
                  <a:solidFill>
                    <a:srgbClr val="FF0000"/>
                  </a:solidFill>
                  <a:latin typeface="Arial"/>
                  <a:ea typeface="Arial"/>
                  <a:cs typeface="Arial"/>
                  <a:sym typeface="Arial"/>
                </a:rPr>
                <a:t>(được tạo và đẩy vào ‘make practice.py branch’)</a:t>
              </a:r>
              <a:endParaRPr/>
            </a:p>
          </p:txBody>
        </p:sp>
        <p:cxnSp>
          <p:nvCxnSpPr>
            <p:cNvPr id="2599" name="Google Shape;2599;p111"/>
            <p:cNvCxnSpPr>
              <a:stCxn id="2597" idx="2"/>
              <a:endCxn id="2594" idx="2"/>
            </p:cNvCxnSpPr>
            <p:nvPr/>
          </p:nvCxnSpPr>
          <p:spPr>
            <a:xfrm rot="5400000">
              <a:off x="5977071" y="3794440"/>
              <a:ext cx="6900" cy="3464700"/>
            </a:xfrm>
            <a:prstGeom prst="bentConnector3">
              <a:avLst>
                <a:gd fmla="val 12267889" name="adj1"/>
              </a:avLst>
            </a:prstGeom>
            <a:noFill/>
            <a:ln cap="flat" cmpd="sng" w="9525">
              <a:solidFill>
                <a:srgbClr val="1429A0"/>
              </a:solidFill>
              <a:prstDash val="solid"/>
              <a:miter lim="800000"/>
              <a:headEnd len="sm" w="sm" type="none"/>
              <a:tailEnd len="med" w="med" type="triangle"/>
            </a:ln>
          </p:spPr>
        </p:cxnSp>
        <p:sp>
          <p:nvSpPr>
            <p:cNvPr id="2600" name="Google Shape;2600;p111"/>
            <p:cNvSpPr/>
            <p:nvPr/>
          </p:nvSpPr>
          <p:spPr>
            <a:xfrm>
              <a:off x="2573886" y="4571132"/>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cxnSp>
          <p:nvCxnSpPr>
            <p:cNvPr id="2601" name="Google Shape;2601;p111"/>
            <p:cNvCxnSpPr>
              <a:stCxn id="2594" idx="0"/>
              <a:endCxn id="2597" idx="0"/>
            </p:cNvCxnSpPr>
            <p:nvPr/>
          </p:nvCxnSpPr>
          <p:spPr>
            <a:xfrm rot="-5400000">
              <a:off x="5977050" y="2369764"/>
              <a:ext cx="6900" cy="3464700"/>
            </a:xfrm>
            <a:prstGeom prst="bentConnector3">
              <a:avLst>
                <a:gd fmla="val -5311571" name="adj1"/>
              </a:avLst>
            </a:prstGeom>
            <a:noFill/>
            <a:ln cap="flat" cmpd="sng" w="9525">
              <a:solidFill>
                <a:srgbClr val="1429A0"/>
              </a:solidFill>
              <a:prstDash val="solid"/>
              <a:miter lim="800000"/>
              <a:headEnd len="sm" w="sm" type="none"/>
              <a:tailEnd len="med" w="med" type="triangle"/>
            </a:ln>
          </p:spPr>
        </p:cxnSp>
        <p:cxnSp>
          <p:nvCxnSpPr>
            <p:cNvPr id="2602" name="Google Shape;2602;p111"/>
            <p:cNvCxnSpPr/>
            <p:nvPr/>
          </p:nvCxnSpPr>
          <p:spPr>
            <a:xfrm rot="5400000">
              <a:off x="5824067" y="2228120"/>
              <a:ext cx="5085" cy="3772522"/>
            </a:xfrm>
            <a:prstGeom prst="bentConnector3">
              <a:avLst>
                <a:gd fmla="val -1408417" name="adj1"/>
              </a:avLst>
            </a:prstGeom>
            <a:noFill/>
            <a:ln cap="flat" cmpd="sng" w="9525">
              <a:solidFill>
                <a:srgbClr val="1429A0"/>
              </a:solidFill>
              <a:prstDash val="solid"/>
              <a:miter lim="800000"/>
              <a:headEnd len="sm" w="sm" type="none"/>
              <a:tailEnd len="med" w="med" type="triangle"/>
            </a:ln>
          </p:spPr>
        </p:cxnSp>
        <p:sp>
          <p:nvSpPr>
            <p:cNvPr id="2603" name="Google Shape;2603;p111"/>
            <p:cNvSpPr/>
            <p:nvPr/>
          </p:nvSpPr>
          <p:spPr>
            <a:xfrm>
              <a:off x="3493722" y="5097781"/>
              <a:ext cx="1538914" cy="360954"/>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practice.py được thêm vào trong nhánh main</a:t>
              </a:r>
              <a:endParaRPr b="1" sz="1000">
                <a:solidFill>
                  <a:schemeClr val="lt1"/>
                </a:solidFill>
                <a:latin typeface="Arial"/>
                <a:ea typeface="Arial"/>
                <a:cs typeface="Arial"/>
                <a:sym typeface="Arial"/>
              </a:endParaRPr>
            </a:p>
          </p:txBody>
        </p:sp>
        <p:sp>
          <p:nvSpPr>
            <p:cNvPr id="2604" name="Google Shape;2604;p111"/>
            <p:cNvSpPr/>
            <p:nvPr/>
          </p:nvSpPr>
          <p:spPr>
            <a:xfrm>
              <a:off x="2770798" y="4570720"/>
              <a:ext cx="55495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clone</a:t>
              </a:r>
              <a:endParaRPr b="1" sz="1200">
                <a:solidFill>
                  <a:srgbClr val="1429A0"/>
                </a:solidFill>
                <a:latin typeface="Arial"/>
                <a:ea typeface="Arial"/>
                <a:cs typeface="Arial"/>
                <a:sym typeface="Arial"/>
              </a:endParaRPr>
            </a:p>
          </p:txBody>
        </p:sp>
        <p:grpSp>
          <p:nvGrpSpPr>
            <p:cNvPr id="2605" name="Google Shape;2605;p111"/>
            <p:cNvGrpSpPr/>
            <p:nvPr/>
          </p:nvGrpSpPr>
          <p:grpSpPr>
            <a:xfrm>
              <a:off x="2992385" y="5589386"/>
              <a:ext cx="1607095" cy="830997"/>
              <a:chOff x="2992385" y="5589386"/>
              <a:chExt cx="1607095" cy="830997"/>
            </a:xfrm>
          </p:grpSpPr>
          <p:sp>
            <p:nvSpPr>
              <p:cNvPr id="2606" name="Google Shape;2606;p111"/>
              <p:cNvSpPr/>
              <p:nvPr/>
            </p:nvSpPr>
            <p:spPr>
              <a:xfrm>
                <a:off x="3210863" y="5589386"/>
                <a:ext cx="138861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Chỉ có file README.md</a:t>
                </a:r>
                <a:br>
                  <a:rPr b="1" lang="en-US" sz="1200">
                    <a:solidFill>
                      <a:srgbClr val="1429A0"/>
                    </a:solidFill>
                    <a:latin typeface="Arial"/>
                    <a:ea typeface="Arial"/>
                    <a:cs typeface="Arial"/>
                    <a:sym typeface="Arial"/>
                  </a:rPr>
                </a:br>
                <a:r>
                  <a:rPr b="1" lang="en-US" sz="1200">
                    <a:solidFill>
                      <a:srgbClr val="1429A0"/>
                    </a:solidFill>
                    <a:latin typeface="Arial"/>
                    <a:ea typeface="Arial"/>
                    <a:cs typeface="Arial"/>
                    <a:sym typeface="Arial"/>
                  </a:rPr>
                  <a:t>(không có practice.py)</a:t>
                </a:r>
                <a:endParaRPr b="1" sz="1200">
                  <a:solidFill>
                    <a:srgbClr val="1429A0"/>
                  </a:solidFill>
                  <a:latin typeface="Arial"/>
                  <a:ea typeface="Arial"/>
                  <a:cs typeface="Arial"/>
                  <a:sym typeface="Arial"/>
                </a:endParaRPr>
              </a:p>
            </p:txBody>
          </p:sp>
          <p:sp>
            <p:nvSpPr>
              <p:cNvPr id="2607" name="Google Shape;2607;p111"/>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5</a:t>
                </a:r>
                <a:endParaRPr b="1" sz="1200">
                  <a:solidFill>
                    <a:schemeClr val="lt1"/>
                  </a:solidFill>
                  <a:latin typeface="Arial"/>
                  <a:ea typeface="Arial"/>
                  <a:cs typeface="Arial"/>
                  <a:sym typeface="Arial"/>
                </a:endParaRPr>
              </a:p>
            </p:txBody>
          </p:sp>
        </p:grpSp>
        <p:sp>
          <p:nvSpPr>
            <p:cNvPr id="2608" name="Google Shape;2608;p111"/>
            <p:cNvSpPr/>
            <p:nvPr/>
          </p:nvSpPr>
          <p:spPr>
            <a:xfrm>
              <a:off x="3217308" y="5111146"/>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8</a:t>
              </a:r>
              <a:endParaRPr b="1" sz="1200">
                <a:solidFill>
                  <a:schemeClr val="lt1"/>
                </a:solidFill>
                <a:latin typeface="Arial"/>
                <a:ea typeface="Arial"/>
                <a:cs typeface="Arial"/>
                <a:sym typeface="Arial"/>
              </a:endParaRPr>
            </a:p>
          </p:txBody>
        </p:sp>
        <p:cxnSp>
          <p:nvCxnSpPr>
            <p:cNvPr id="2609" name="Google Shape;2609;p111"/>
            <p:cNvCxnSpPr/>
            <p:nvPr/>
          </p:nvCxnSpPr>
          <p:spPr>
            <a:xfrm>
              <a:off x="5128260" y="4875177"/>
              <a:ext cx="1173338" cy="0"/>
            </a:xfrm>
            <a:prstGeom prst="straightConnector1">
              <a:avLst/>
            </a:prstGeom>
            <a:noFill/>
            <a:ln cap="flat" cmpd="sng" w="9525">
              <a:solidFill>
                <a:srgbClr val="1429A0"/>
              </a:solidFill>
              <a:prstDash val="solid"/>
              <a:miter lim="800000"/>
              <a:headEnd len="sm" w="sm" type="none"/>
              <a:tailEnd len="med" w="med" type="triangle"/>
            </a:ln>
          </p:spPr>
        </p:cxnSp>
        <p:grpSp>
          <p:nvGrpSpPr>
            <p:cNvPr id="2610" name="Google Shape;2610;p111"/>
            <p:cNvGrpSpPr/>
            <p:nvPr/>
          </p:nvGrpSpPr>
          <p:grpSpPr>
            <a:xfrm>
              <a:off x="5167816" y="4389480"/>
              <a:ext cx="1190929" cy="461665"/>
              <a:chOff x="1946881" y="5731111"/>
              <a:chExt cx="1190929" cy="461665"/>
            </a:xfrm>
          </p:grpSpPr>
          <p:sp>
            <p:nvSpPr>
              <p:cNvPr id="2611" name="Google Shape;2611;p111"/>
              <p:cNvSpPr/>
              <p:nvPr/>
            </p:nvSpPr>
            <p:spPr>
              <a:xfrm>
                <a:off x="1946881" y="5807723"/>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sp>
            <p:nvSpPr>
              <p:cNvPr id="2612" name="Google Shape;2612;p111"/>
              <p:cNvSpPr/>
              <p:nvPr/>
            </p:nvSpPr>
            <p:spPr>
              <a:xfrm>
                <a:off x="2156841" y="5731111"/>
                <a:ext cx="9809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Tạo nhánh mới</a:t>
                </a:r>
                <a:endParaRPr b="1" sz="1200">
                  <a:solidFill>
                    <a:srgbClr val="1429A0"/>
                  </a:solidFill>
                  <a:latin typeface="Arial"/>
                  <a:ea typeface="Arial"/>
                  <a:cs typeface="Arial"/>
                  <a:sym typeface="Arial"/>
                </a:endParaRPr>
              </a:p>
            </p:txBody>
          </p:sp>
        </p:grpSp>
        <p:grpSp>
          <p:nvGrpSpPr>
            <p:cNvPr id="2613" name="Google Shape;2613;p111"/>
            <p:cNvGrpSpPr/>
            <p:nvPr/>
          </p:nvGrpSpPr>
          <p:grpSpPr>
            <a:xfrm>
              <a:off x="5067498" y="5834764"/>
              <a:ext cx="1826023" cy="276999"/>
              <a:chOff x="2992385" y="5612246"/>
              <a:chExt cx="1826023" cy="276999"/>
            </a:xfrm>
          </p:grpSpPr>
          <p:sp>
            <p:nvSpPr>
              <p:cNvPr id="2614" name="Google Shape;2614;p111"/>
              <p:cNvSpPr/>
              <p:nvPr/>
            </p:nvSpPr>
            <p:spPr>
              <a:xfrm>
                <a:off x="3210863" y="5612246"/>
                <a:ext cx="160754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Tới nhánh main</a:t>
                </a:r>
                <a:endParaRPr b="1" sz="1200">
                  <a:solidFill>
                    <a:srgbClr val="1429A0"/>
                  </a:solidFill>
                  <a:latin typeface="Arial"/>
                  <a:ea typeface="Arial"/>
                  <a:cs typeface="Arial"/>
                  <a:sym typeface="Arial"/>
                </a:endParaRPr>
              </a:p>
            </p:txBody>
          </p:sp>
          <p:sp>
            <p:nvSpPr>
              <p:cNvPr id="2615" name="Google Shape;2615;p111"/>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4</a:t>
                </a:r>
                <a:endParaRPr b="1" sz="1200">
                  <a:solidFill>
                    <a:schemeClr val="lt1"/>
                  </a:solidFill>
                  <a:latin typeface="Arial"/>
                  <a:ea typeface="Arial"/>
                  <a:cs typeface="Arial"/>
                  <a:sym typeface="Arial"/>
                </a:endParaRPr>
              </a:p>
            </p:txBody>
          </p:sp>
        </p:grpSp>
        <p:sp>
          <p:nvSpPr>
            <p:cNvPr id="2616" name="Google Shape;2616;p111"/>
            <p:cNvSpPr/>
            <p:nvPr/>
          </p:nvSpPr>
          <p:spPr>
            <a:xfrm>
              <a:off x="4735570" y="3121140"/>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7</a:t>
              </a:r>
              <a:endParaRPr b="1" sz="1200">
                <a:solidFill>
                  <a:schemeClr val="lt1"/>
                </a:solidFill>
                <a:latin typeface="Arial"/>
                <a:ea typeface="Arial"/>
                <a:cs typeface="Arial"/>
                <a:sym typeface="Arial"/>
              </a:endParaRPr>
            </a:p>
          </p:txBody>
        </p:sp>
        <p:sp>
          <p:nvSpPr>
            <p:cNvPr id="2617" name="Google Shape;2617;p111"/>
            <p:cNvSpPr/>
            <p:nvPr/>
          </p:nvSpPr>
          <p:spPr>
            <a:xfrm>
              <a:off x="6993529" y="4648046"/>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sp>
          <p:nvSpPr>
            <p:cNvPr id="2618" name="Google Shape;2618;p111"/>
            <p:cNvSpPr/>
            <p:nvPr/>
          </p:nvSpPr>
          <p:spPr>
            <a:xfrm>
              <a:off x="4604086" y="3553699"/>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6</a:t>
              </a:r>
              <a:endParaRPr b="1" sz="1200">
                <a:solidFill>
                  <a:schemeClr val="lt1"/>
                </a:solidFill>
                <a:latin typeface="Arial"/>
                <a:ea typeface="Arial"/>
                <a:cs typeface="Arial"/>
                <a:sym typeface="Arial"/>
              </a:endParaRPr>
            </a:p>
          </p:txBody>
        </p:sp>
      </p:grpSp>
      <p:sp>
        <p:nvSpPr>
          <p:cNvPr id="2619" name="Google Shape;2619;p111"/>
          <p:cNvSpPr/>
          <p:nvPr/>
        </p:nvSpPr>
        <p:spPr>
          <a:xfrm>
            <a:off x="4725147" y="2538577"/>
            <a:ext cx="245131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Yêu cầu lệnh Pull tới nhánh chính</a:t>
            </a:r>
            <a:endParaRPr b="1" sz="1200">
              <a:solidFill>
                <a:srgbClr val="1429A0"/>
              </a:solidFill>
              <a:latin typeface="Arial"/>
              <a:ea typeface="Arial"/>
              <a:cs typeface="Arial"/>
              <a:sym typeface="Arial"/>
            </a:endParaRPr>
          </a:p>
        </p:txBody>
      </p:sp>
      <p:sp>
        <p:nvSpPr>
          <p:cNvPr id="2620" name="Google Shape;2620;p111"/>
          <p:cNvSpPr/>
          <p:nvPr/>
        </p:nvSpPr>
        <p:spPr>
          <a:xfrm>
            <a:off x="4585520" y="2971136"/>
            <a:ext cx="256672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Di chuyển để tạo nhánh practice.py</a:t>
            </a:r>
            <a:endParaRPr b="1" sz="1200">
              <a:solidFill>
                <a:srgbClr val="1429A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112"/>
          <p:cNvSpPr/>
          <p:nvPr/>
        </p:nvSpPr>
        <p:spPr>
          <a:xfrm>
            <a:off x="913659" y="3133793"/>
            <a:ext cx="83418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1D1C1D"/>
                </a:solidFill>
                <a:latin typeface="Arial"/>
                <a:ea typeface="Arial"/>
                <a:cs typeface="Arial"/>
                <a:sym typeface="Arial"/>
              </a:rPr>
              <a:t>Cộng tác bằng GitHub</a:t>
            </a:r>
            <a:endParaRPr b="1" sz="3200">
              <a:solidFill>
                <a:srgbClr val="000000"/>
              </a:solidFill>
              <a:latin typeface="Arial"/>
              <a:ea typeface="Arial"/>
              <a:cs typeface="Arial"/>
              <a:sym typeface="Arial"/>
            </a:endParaRPr>
          </a:p>
        </p:txBody>
      </p:sp>
      <p:sp>
        <p:nvSpPr>
          <p:cNvPr id="2627" name="Google Shape;2627;p112"/>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 </a:t>
            </a:r>
            <a:endParaRPr b="1" sz="5398">
              <a:solidFill>
                <a:srgbClr val="7F7F7F"/>
              </a:solidFill>
              <a:latin typeface="Arial"/>
              <a:ea typeface="Arial"/>
              <a:cs typeface="Arial"/>
              <a:sym typeface="Arial"/>
            </a:endParaRPr>
          </a:p>
        </p:txBody>
      </p:sp>
      <p:grpSp>
        <p:nvGrpSpPr>
          <p:cNvPr id="2628" name="Google Shape;2628;p112"/>
          <p:cNvGrpSpPr/>
          <p:nvPr/>
        </p:nvGrpSpPr>
        <p:grpSpPr>
          <a:xfrm>
            <a:off x="1052896" y="3923539"/>
            <a:ext cx="5700472" cy="278064"/>
            <a:chOff x="1051307" y="3923538"/>
            <a:chExt cx="5700472" cy="278064"/>
          </a:xfrm>
        </p:grpSpPr>
        <p:sp>
          <p:nvSpPr>
            <p:cNvPr id="2629" name="Google Shape;2629;p112"/>
            <p:cNvSpPr/>
            <p:nvPr/>
          </p:nvSpPr>
          <p:spPr>
            <a:xfrm>
              <a:off x="1234128" y="3924731"/>
              <a:ext cx="551765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5.1. Bài thực hành đơn giản</a:t>
              </a:r>
              <a:endParaRPr sz="1799">
                <a:solidFill>
                  <a:srgbClr val="3F3F3F"/>
                </a:solidFill>
                <a:latin typeface="Arial"/>
                <a:ea typeface="Arial"/>
                <a:cs typeface="Arial"/>
                <a:sym typeface="Arial"/>
              </a:endParaRPr>
            </a:p>
          </p:txBody>
        </p:sp>
        <p:sp>
          <p:nvSpPr>
            <p:cNvPr id="2630" name="Google Shape;2630;p112"/>
            <p:cNvSpPr/>
            <p:nvPr/>
          </p:nvSpPr>
          <p:spPr>
            <a:xfrm>
              <a:off x="1051307" y="3923538"/>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11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quan Bài thực hành</a:t>
            </a:r>
            <a:endParaRPr b="1" sz="2400">
              <a:solidFill>
                <a:srgbClr val="0C0C0C"/>
              </a:solidFill>
              <a:latin typeface="Arial"/>
              <a:ea typeface="Arial"/>
              <a:cs typeface="Arial"/>
              <a:sym typeface="Arial"/>
            </a:endParaRPr>
          </a:p>
        </p:txBody>
      </p:sp>
      <p:grpSp>
        <p:nvGrpSpPr>
          <p:cNvPr id="2637" name="Google Shape;2637;p113"/>
          <p:cNvGrpSpPr/>
          <p:nvPr/>
        </p:nvGrpSpPr>
        <p:grpSpPr>
          <a:xfrm>
            <a:off x="559817" y="1902381"/>
            <a:ext cx="8783192" cy="200055"/>
            <a:chOff x="559817" y="2136914"/>
            <a:chExt cx="8783192" cy="200055"/>
          </a:xfrm>
        </p:grpSpPr>
        <p:sp>
          <p:nvSpPr>
            <p:cNvPr id="2638" name="Google Shape;2638;p1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39" name="Google Shape;2639;p11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Tổng quan Bài thực hành</a:t>
              </a:r>
              <a:endParaRPr sz="1300">
                <a:solidFill>
                  <a:srgbClr val="262626"/>
                </a:solidFill>
                <a:latin typeface="Arial"/>
                <a:ea typeface="Arial"/>
                <a:cs typeface="Arial"/>
                <a:sym typeface="Arial"/>
              </a:endParaRPr>
            </a:p>
          </p:txBody>
        </p:sp>
      </p:grpSp>
      <p:grpSp>
        <p:nvGrpSpPr>
          <p:cNvPr id="2640" name="Google Shape;2640;p113"/>
          <p:cNvGrpSpPr/>
          <p:nvPr/>
        </p:nvGrpSpPr>
        <p:grpSpPr>
          <a:xfrm>
            <a:off x="451588" y="450001"/>
            <a:ext cx="9018000" cy="276999"/>
            <a:chOff x="450000" y="450000"/>
            <a:chExt cx="9018000" cy="276999"/>
          </a:xfrm>
        </p:grpSpPr>
        <p:sp>
          <p:nvSpPr>
            <p:cNvPr id="2641" name="Google Shape;2641;p1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642" name="Google Shape;2642;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643" name="Google Shape;2643;p113"/>
          <p:cNvSpPr/>
          <p:nvPr/>
        </p:nvSpPr>
        <p:spPr>
          <a:xfrm>
            <a:off x="3756660" y="2310971"/>
            <a:ext cx="5712928" cy="189973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Cùng thực hiện một Mini-Project về Python theo nhóm gồm Daniel (Project Manager - Quản lý dự án) và Peter (Developer - Lập trình viên).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Daniel quản lý Kho lưu trữ trên GitHub và tổng thể dự án. Peter tạo ra một chương trình giải toán đơn giản với vai trò lập trình viên.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Daniel sử dụng Window10, Peter sử dụng Linux (Ubuntu) và cả hai cùng sử dụng GitHub Desktop.</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cùng tìm hiểu cách thao tác Quản lý phiên bản và quản lý dự án khi làm việc cùng nhau trong một dự án.</a:t>
            </a:r>
            <a:endParaRPr sz="1300">
              <a:solidFill>
                <a:srgbClr val="262626"/>
              </a:solidFill>
              <a:latin typeface="Arial"/>
              <a:ea typeface="Arial"/>
              <a:cs typeface="Arial"/>
              <a:sym typeface="Arial"/>
            </a:endParaRPr>
          </a:p>
        </p:txBody>
      </p:sp>
      <p:grpSp>
        <p:nvGrpSpPr>
          <p:cNvPr id="2644" name="Google Shape;2644;p113"/>
          <p:cNvGrpSpPr/>
          <p:nvPr/>
        </p:nvGrpSpPr>
        <p:grpSpPr>
          <a:xfrm>
            <a:off x="559817" y="2270760"/>
            <a:ext cx="3044443" cy="2385060"/>
            <a:chOff x="559817" y="2270760"/>
            <a:chExt cx="3044443" cy="2385060"/>
          </a:xfrm>
        </p:grpSpPr>
        <p:pic>
          <p:nvPicPr>
            <p:cNvPr id="2645" name="Google Shape;2645;p113"/>
            <p:cNvPicPr preferRelativeResize="0"/>
            <p:nvPr/>
          </p:nvPicPr>
          <p:blipFill rotWithShape="1">
            <a:blip r:embed="rId3">
              <a:alphaModFix/>
            </a:blip>
            <a:srcRect b="0" l="0" r="0" t="0"/>
            <a:stretch/>
          </p:blipFill>
          <p:spPr>
            <a:xfrm>
              <a:off x="645795" y="2356691"/>
              <a:ext cx="2905125" cy="2228429"/>
            </a:xfrm>
            <a:prstGeom prst="rect">
              <a:avLst/>
            </a:prstGeom>
            <a:noFill/>
            <a:ln>
              <a:noFill/>
            </a:ln>
          </p:spPr>
        </p:pic>
        <p:sp>
          <p:nvSpPr>
            <p:cNvPr id="2646" name="Google Shape;2646;p113"/>
            <p:cNvSpPr/>
            <p:nvPr/>
          </p:nvSpPr>
          <p:spPr>
            <a:xfrm>
              <a:off x="559817" y="2270760"/>
              <a:ext cx="3044443" cy="238506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11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Lưu đồ thực hiện Mini-Project</a:t>
            </a:r>
            <a:endParaRPr/>
          </a:p>
        </p:txBody>
      </p:sp>
      <p:grpSp>
        <p:nvGrpSpPr>
          <p:cNvPr id="2653" name="Google Shape;2653;p114"/>
          <p:cNvGrpSpPr/>
          <p:nvPr/>
        </p:nvGrpSpPr>
        <p:grpSpPr>
          <a:xfrm>
            <a:off x="559817" y="1902381"/>
            <a:ext cx="8783192" cy="200055"/>
            <a:chOff x="559817" y="2136914"/>
            <a:chExt cx="8783192" cy="200055"/>
          </a:xfrm>
        </p:grpSpPr>
        <p:sp>
          <p:nvSpPr>
            <p:cNvPr id="2654" name="Google Shape;2654;p1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55" name="Google Shape;2655;p11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Minh hoạ lưu đồ mô tả quá trình cộng tác</a:t>
              </a:r>
              <a:endParaRPr sz="1300">
                <a:solidFill>
                  <a:srgbClr val="262626"/>
                </a:solidFill>
                <a:latin typeface="Arial"/>
                <a:ea typeface="Arial"/>
                <a:cs typeface="Arial"/>
                <a:sym typeface="Arial"/>
              </a:endParaRPr>
            </a:p>
          </p:txBody>
        </p:sp>
      </p:grpSp>
      <p:grpSp>
        <p:nvGrpSpPr>
          <p:cNvPr id="2656" name="Google Shape;2656;p114"/>
          <p:cNvGrpSpPr/>
          <p:nvPr/>
        </p:nvGrpSpPr>
        <p:grpSpPr>
          <a:xfrm>
            <a:off x="451588" y="450001"/>
            <a:ext cx="9018000" cy="276999"/>
            <a:chOff x="450000" y="450000"/>
            <a:chExt cx="9018000" cy="276999"/>
          </a:xfrm>
        </p:grpSpPr>
        <p:sp>
          <p:nvSpPr>
            <p:cNvPr id="2657" name="Google Shape;2657;p1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658" name="Google Shape;2658;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2659" name="Google Shape;2659;p114"/>
          <p:cNvGrpSpPr/>
          <p:nvPr/>
        </p:nvGrpSpPr>
        <p:grpSpPr>
          <a:xfrm>
            <a:off x="1539377" y="2762446"/>
            <a:ext cx="6829404" cy="2541961"/>
            <a:chOff x="1559918" y="3227266"/>
            <a:chExt cx="6829404" cy="2541961"/>
          </a:xfrm>
        </p:grpSpPr>
        <p:grpSp>
          <p:nvGrpSpPr>
            <p:cNvPr id="2660" name="Google Shape;2660;p114"/>
            <p:cNvGrpSpPr/>
            <p:nvPr/>
          </p:nvGrpSpPr>
          <p:grpSpPr>
            <a:xfrm>
              <a:off x="3577093" y="3227266"/>
              <a:ext cx="3593102" cy="276999"/>
              <a:chOff x="1946881" y="5800917"/>
              <a:chExt cx="3593102" cy="276999"/>
            </a:xfrm>
          </p:grpSpPr>
          <p:sp>
            <p:nvSpPr>
              <p:cNvPr id="2661" name="Google Shape;2661;p114"/>
              <p:cNvSpPr/>
              <p:nvPr/>
            </p:nvSpPr>
            <p:spPr>
              <a:xfrm>
                <a:off x="1946881" y="5807723"/>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5</a:t>
                </a:r>
                <a:endParaRPr b="1" sz="1200">
                  <a:solidFill>
                    <a:schemeClr val="lt1"/>
                  </a:solidFill>
                  <a:latin typeface="Arial"/>
                  <a:ea typeface="Arial"/>
                  <a:cs typeface="Arial"/>
                  <a:sym typeface="Arial"/>
                </a:endParaRPr>
              </a:p>
            </p:txBody>
          </p:sp>
          <p:sp>
            <p:nvSpPr>
              <p:cNvPr id="2662" name="Google Shape;2662;p114"/>
              <p:cNvSpPr/>
              <p:nvPr/>
            </p:nvSpPr>
            <p:spPr>
              <a:xfrm>
                <a:off x="2156841" y="5800917"/>
                <a:ext cx="3383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Bây giờ, Peter có thể đẩy đến GitHub của Daniel</a:t>
                </a:r>
                <a:endParaRPr b="1" sz="1200">
                  <a:solidFill>
                    <a:srgbClr val="1429A0"/>
                  </a:solidFill>
                  <a:latin typeface="Arial"/>
                  <a:ea typeface="Arial"/>
                  <a:cs typeface="Arial"/>
                  <a:sym typeface="Arial"/>
                </a:endParaRPr>
              </a:p>
            </p:txBody>
          </p:sp>
        </p:grpSp>
        <p:grpSp>
          <p:nvGrpSpPr>
            <p:cNvPr id="2663" name="Google Shape;2663;p114"/>
            <p:cNvGrpSpPr/>
            <p:nvPr/>
          </p:nvGrpSpPr>
          <p:grpSpPr>
            <a:xfrm>
              <a:off x="1559918" y="3787191"/>
              <a:ext cx="6829404" cy="1982036"/>
              <a:chOff x="1559918" y="3787191"/>
              <a:chExt cx="6829404" cy="1982036"/>
            </a:xfrm>
          </p:grpSpPr>
          <p:grpSp>
            <p:nvGrpSpPr>
              <p:cNvPr id="2664" name="Google Shape;2664;p114"/>
              <p:cNvGrpSpPr/>
              <p:nvPr/>
            </p:nvGrpSpPr>
            <p:grpSpPr>
              <a:xfrm>
                <a:off x="1559918" y="3793958"/>
                <a:ext cx="2047269" cy="1424543"/>
                <a:chOff x="2727960" y="3793958"/>
                <a:chExt cx="2047269" cy="1424543"/>
              </a:xfrm>
            </p:grpSpPr>
            <p:sp>
              <p:nvSpPr>
                <p:cNvPr id="2665" name="Google Shape;2665;p114"/>
                <p:cNvSpPr/>
                <p:nvPr/>
              </p:nvSpPr>
              <p:spPr>
                <a:xfrm>
                  <a:off x="2727960" y="3793958"/>
                  <a:ext cx="2047269"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GitHub của Daniel  (mini_project)</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p:txBody>
            </p:sp>
            <p:sp>
              <p:nvSpPr>
                <p:cNvPr id="2666" name="Google Shape;2666;p114"/>
                <p:cNvSpPr/>
                <p:nvPr/>
              </p:nvSpPr>
              <p:spPr>
                <a:xfrm>
                  <a:off x="2894707" y="4402546"/>
                  <a:ext cx="1749083" cy="673188"/>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main.py</a:t>
                  </a:r>
                  <a:endParaRPr b="1" sz="1200">
                    <a:solidFill>
                      <a:schemeClr val="dk1"/>
                    </a:solidFill>
                    <a:latin typeface="Arial"/>
                    <a:ea typeface="Arial"/>
                    <a:cs typeface="Arial"/>
                    <a:sym typeface="Arial"/>
                  </a:endParaRPr>
                </a:p>
              </p:txBody>
            </p:sp>
          </p:grpSp>
          <p:grpSp>
            <p:nvGrpSpPr>
              <p:cNvPr id="2667" name="Google Shape;2667;p114"/>
              <p:cNvGrpSpPr/>
              <p:nvPr/>
            </p:nvGrpSpPr>
            <p:grpSpPr>
              <a:xfrm>
                <a:off x="5951067" y="3787191"/>
                <a:ext cx="2438255" cy="1424543"/>
                <a:chOff x="5951067" y="3787191"/>
                <a:chExt cx="2822546" cy="1424543"/>
              </a:xfrm>
            </p:grpSpPr>
            <p:sp>
              <p:nvSpPr>
                <p:cNvPr id="2668" name="Google Shape;2668;p114"/>
                <p:cNvSpPr/>
                <p:nvPr/>
              </p:nvSpPr>
              <p:spPr>
                <a:xfrm>
                  <a:off x="5951067" y="3787191"/>
                  <a:ext cx="2822546" cy="1424543"/>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 của Peter</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2669" name="Google Shape;2669;p114"/>
                <p:cNvSpPr/>
                <p:nvPr/>
              </p:nvSpPr>
              <p:spPr>
                <a:xfrm>
                  <a:off x="6050269" y="4300237"/>
                  <a:ext cx="2644139" cy="8288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dk1"/>
                      </a:solidFill>
                      <a:latin typeface="Arial"/>
                      <a:ea typeface="Arial"/>
                      <a:cs typeface="Arial"/>
                      <a:sym typeface="Arial"/>
                    </a:rPr>
                    <a:t>main.py</a:t>
                  </a:r>
                  <a:r>
                    <a:rPr b="1" lang="en-US" sz="1200">
                      <a:solidFill>
                        <a:srgbClr val="FF0000"/>
                      </a:solidFill>
                      <a:latin typeface="Arial"/>
                      <a:ea typeface="Arial"/>
                      <a:cs typeface="Arial"/>
                      <a:sym typeface="Arial"/>
                    </a:rPr>
                    <a:t> (đã chỉnh sửa)</a:t>
                  </a:r>
                  <a:endParaRPr b="1" sz="1200">
                    <a:solidFill>
                      <a:schemeClr val="dk1"/>
                    </a:solidFill>
                    <a:latin typeface="Arial"/>
                    <a:ea typeface="Arial"/>
                    <a:cs typeface="Arial"/>
                    <a:sym typeface="Arial"/>
                  </a:endParaRPr>
                </a:p>
              </p:txBody>
            </p:sp>
          </p:grpSp>
          <p:cxnSp>
            <p:nvCxnSpPr>
              <p:cNvPr id="2670" name="Google Shape;2670;p114"/>
              <p:cNvCxnSpPr>
                <a:stCxn id="2668" idx="2"/>
                <a:endCxn id="2665" idx="2"/>
              </p:cNvCxnSpPr>
              <p:nvPr/>
            </p:nvCxnSpPr>
            <p:spPr>
              <a:xfrm rot="5400000">
                <a:off x="4873395" y="2921834"/>
                <a:ext cx="6900" cy="4586700"/>
              </a:xfrm>
              <a:prstGeom prst="bentConnector3">
                <a:avLst>
                  <a:gd fmla="val 3478159" name="adj1"/>
                </a:avLst>
              </a:prstGeom>
              <a:noFill/>
              <a:ln cap="flat" cmpd="sng" w="9525">
                <a:solidFill>
                  <a:srgbClr val="1429A0"/>
                </a:solidFill>
                <a:prstDash val="solid"/>
                <a:miter lim="800000"/>
                <a:headEnd len="sm" w="sm" type="none"/>
                <a:tailEnd len="med" w="med" type="triangle"/>
              </a:ln>
            </p:spPr>
          </p:cxnSp>
          <p:grpSp>
            <p:nvGrpSpPr>
              <p:cNvPr id="2671" name="Google Shape;2671;p114"/>
              <p:cNvGrpSpPr/>
              <p:nvPr/>
            </p:nvGrpSpPr>
            <p:grpSpPr>
              <a:xfrm>
                <a:off x="4387154" y="4180814"/>
                <a:ext cx="751871" cy="276999"/>
                <a:chOff x="552753" y="5514178"/>
                <a:chExt cx="751871" cy="276999"/>
              </a:xfrm>
            </p:grpSpPr>
            <p:sp>
              <p:nvSpPr>
                <p:cNvPr id="2672" name="Google Shape;2672;p114"/>
                <p:cNvSpPr/>
                <p:nvPr/>
              </p:nvSpPr>
              <p:spPr>
                <a:xfrm>
                  <a:off x="552753" y="5514590"/>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2673" name="Google Shape;2673;p114"/>
                <p:cNvSpPr/>
                <p:nvPr/>
              </p:nvSpPr>
              <p:spPr>
                <a:xfrm>
                  <a:off x="749665" y="5514178"/>
                  <a:ext cx="55495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clone</a:t>
                  </a:r>
                  <a:endParaRPr b="1" sz="1200">
                    <a:solidFill>
                      <a:srgbClr val="1429A0"/>
                    </a:solidFill>
                    <a:latin typeface="Arial"/>
                    <a:ea typeface="Arial"/>
                    <a:cs typeface="Arial"/>
                    <a:sym typeface="Arial"/>
                  </a:endParaRPr>
                </a:p>
              </p:txBody>
            </p:sp>
          </p:grpSp>
          <p:cxnSp>
            <p:nvCxnSpPr>
              <p:cNvPr id="2674" name="Google Shape;2674;p114"/>
              <p:cNvCxnSpPr/>
              <p:nvPr/>
            </p:nvCxnSpPr>
            <p:spPr>
              <a:xfrm>
                <a:off x="3607187" y="4494991"/>
                <a:ext cx="2343880" cy="0"/>
              </a:xfrm>
              <a:prstGeom prst="straightConnector1">
                <a:avLst/>
              </a:prstGeom>
              <a:noFill/>
              <a:ln cap="flat" cmpd="sng" w="9525">
                <a:solidFill>
                  <a:srgbClr val="1429A0"/>
                </a:solidFill>
                <a:prstDash val="solid"/>
                <a:miter lim="800000"/>
                <a:headEnd len="sm" w="sm" type="none"/>
                <a:tailEnd len="med" w="med" type="triangle"/>
              </a:ln>
            </p:spPr>
          </p:cxnSp>
          <p:grpSp>
            <p:nvGrpSpPr>
              <p:cNvPr id="2675" name="Google Shape;2675;p114"/>
              <p:cNvGrpSpPr/>
              <p:nvPr/>
            </p:nvGrpSpPr>
            <p:grpSpPr>
              <a:xfrm>
                <a:off x="3801661" y="5492228"/>
                <a:ext cx="2545799" cy="276999"/>
                <a:chOff x="2992385" y="5612246"/>
                <a:chExt cx="2545799" cy="276999"/>
              </a:xfrm>
            </p:grpSpPr>
            <p:sp>
              <p:nvSpPr>
                <p:cNvPr id="2676" name="Google Shape;2676;p114"/>
                <p:cNvSpPr/>
                <p:nvPr/>
              </p:nvSpPr>
              <p:spPr>
                <a:xfrm>
                  <a:off x="3210862" y="5612246"/>
                  <a:ext cx="232732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Peter thử đẩy sang không thể</a:t>
                  </a:r>
                  <a:endParaRPr b="1" sz="1200">
                    <a:solidFill>
                      <a:srgbClr val="1429A0"/>
                    </a:solidFill>
                    <a:latin typeface="Arial"/>
                    <a:ea typeface="Arial"/>
                    <a:cs typeface="Arial"/>
                    <a:sym typeface="Arial"/>
                  </a:endParaRPr>
                </a:p>
              </p:txBody>
            </p:sp>
            <p:sp>
              <p:nvSpPr>
                <p:cNvPr id="2677" name="Google Shape;2677;p114"/>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grpSp>
          <p:sp>
            <p:nvSpPr>
              <p:cNvPr id="2678" name="Google Shape;2678;p114"/>
              <p:cNvSpPr/>
              <p:nvPr/>
            </p:nvSpPr>
            <p:spPr>
              <a:xfrm>
                <a:off x="6330578" y="4597196"/>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cxnSp>
            <p:nvCxnSpPr>
              <p:cNvPr id="2679" name="Google Shape;2679;p114"/>
              <p:cNvCxnSpPr/>
              <p:nvPr/>
            </p:nvCxnSpPr>
            <p:spPr>
              <a:xfrm>
                <a:off x="3607187" y="5002807"/>
                <a:ext cx="2343880" cy="0"/>
              </a:xfrm>
              <a:prstGeom prst="straightConnector1">
                <a:avLst/>
              </a:prstGeom>
              <a:noFill/>
              <a:ln cap="flat" cmpd="sng" w="9525">
                <a:solidFill>
                  <a:srgbClr val="1429A0"/>
                </a:solidFill>
                <a:prstDash val="solid"/>
                <a:miter lim="800000"/>
                <a:headEnd len="sm" w="sm" type="none"/>
                <a:tailEnd len="med" w="med" type="triangle"/>
              </a:ln>
            </p:spPr>
          </p:cxnSp>
          <p:grpSp>
            <p:nvGrpSpPr>
              <p:cNvPr id="2680" name="Google Shape;2680;p114"/>
              <p:cNvGrpSpPr/>
              <p:nvPr/>
            </p:nvGrpSpPr>
            <p:grpSpPr>
              <a:xfrm>
                <a:off x="3857243" y="4552542"/>
                <a:ext cx="2220335" cy="461665"/>
                <a:chOff x="552753" y="5461329"/>
                <a:chExt cx="2220335" cy="461665"/>
              </a:xfrm>
            </p:grpSpPr>
            <p:sp>
              <p:nvSpPr>
                <p:cNvPr id="2681" name="Google Shape;2681;p114"/>
                <p:cNvSpPr/>
                <p:nvPr/>
              </p:nvSpPr>
              <p:spPr>
                <a:xfrm>
                  <a:off x="552753" y="5514590"/>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4</a:t>
                  </a:r>
                  <a:endParaRPr b="1" sz="1200">
                    <a:solidFill>
                      <a:schemeClr val="lt1"/>
                    </a:solidFill>
                    <a:latin typeface="Arial"/>
                    <a:ea typeface="Arial"/>
                    <a:cs typeface="Arial"/>
                    <a:sym typeface="Arial"/>
                  </a:endParaRPr>
                </a:p>
              </p:txBody>
            </p:sp>
            <p:sp>
              <p:nvSpPr>
                <p:cNvPr id="2682" name="Google Shape;2682;p114"/>
                <p:cNvSpPr/>
                <p:nvPr/>
              </p:nvSpPr>
              <p:spPr>
                <a:xfrm>
                  <a:off x="787871" y="5461329"/>
                  <a:ext cx="198521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Daniel cấp quyền truy cập cho Peter (Collaborator)</a:t>
                  </a:r>
                  <a:endParaRPr b="1" sz="1200">
                    <a:solidFill>
                      <a:srgbClr val="1429A0"/>
                    </a:solidFill>
                    <a:latin typeface="Arial"/>
                    <a:ea typeface="Arial"/>
                    <a:cs typeface="Arial"/>
                    <a:sym typeface="Arial"/>
                  </a:endParaRPr>
                </a:p>
              </p:txBody>
            </p:sp>
          </p:grpSp>
          <p:sp>
            <p:nvSpPr>
              <p:cNvPr id="2683" name="Google Shape;2683;p114"/>
              <p:cNvSpPr/>
              <p:nvPr/>
            </p:nvSpPr>
            <p:spPr>
              <a:xfrm>
                <a:off x="3139440" y="5229008"/>
                <a:ext cx="460184" cy="460184"/>
              </a:xfrm>
              <a:prstGeom prst="mathMultiply">
                <a:avLst>
                  <a:gd fmla="val 10273" name="adj1"/>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84" name="Google Shape;2684;p114"/>
              <p:cNvCxnSpPr>
                <a:stCxn id="2668" idx="0"/>
                <a:endCxn id="2665" idx="0"/>
              </p:cNvCxnSpPr>
              <p:nvPr/>
            </p:nvCxnSpPr>
            <p:spPr>
              <a:xfrm rot="5400000">
                <a:off x="4873395" y="1497291"/>
                <a:ext cx="6900" cy="4586700"/>
              </a:xfrm>
              <a:prstGeom prst="bentConnector3">
                <a:avLst>
                  <a:gd fmla="val -3378159" name="adj1"/>
                </a:avLst>
              </a:prstGeom>
              <a:noFill/>
              <a:ln cap="flat" cmpd="sng" w="9525">
                <a:solidFill>
                  <a:srgbClr val="1429A0"/>
                </a:solidFill>
                <a:prstDash val="solid"/>
                <a:miter lim="800000"/>
                <a:headEnd len="sm" w="sm" type="none"/>
                <a:tailEnd len="med" w="med" type="triangle"/>
              </a:ln>
            </p:spPr>
          </p:cxnSp>
        </p:gr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11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691" name="Google Shape;2691;p115"/>
          <p:cNvGrpSpPr/>
          <p:nvPr/>
        </p:nvGrpSpPr>
        <p:grpSpPr>
          <a:xfrm>
            <a:off x="559817" y="1902381"/>
            <a:ext cx="8783192" cy="200055"/>
            <a:chOff x="559817" y="2136914"/>
            <a:chExt cx="8783192" cy="200055"/>
          </a:xfrm>
        </p:grpSpPr>
        <p:sp>
          <p:nvSpPr>
            <p:cNvPr id="2692" name="Google Shape;2692;p11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93" name="Google Shape;2693;p11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dự án (Daniel)</a:t>
              </a:r>
              <a:endParaRPr sz="1300">
                <a:solidFill>
                  <a:srgbClr val="262626"/>
                </a:solidFill>
                <a:latin typeface="Arial"/>
                <a:ea typeface="Arial"/>
                <a:cs typeface="Arial"/>
                <a:sym typeface="Arial"/>
              </a:endParaRPr>
            </a:p>
          </p:txBody>
        </p:sp>
      </p:grpSp>
      <p:grpSp>
        <p:nvGrpSpPr>
          <p:cNvPr id="2694" name="Google Shape;2694;p115"/>
          <p:cNvGrpSpPr/>
          <p:nvPr/>
        </p:nvGrpSpPr>
        <p:grpSpPr>
          <a:xfrm>
            <a:off x="451588" y="450001"/>
            <a:ext cx="9018000" cy="276999"/>
            <a:chOff x="450000" y="450000"/>
            <a:chExt cx="9018000" cy="276999"/>
          </a:xfrm>
        </p:grpSpPr>
        <p:sp>
          <p:nvSpPr>
            <p:cNvPr id="2695" name="Google Shape;2695;p1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696" name="Google Shape;2696;p1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697" name="Google Shape;2697;p115"/>
          <p:cNvSpPr/>
          <p:nvPr/>
        </p:nvSpPr>
        <p:spPr>
          <a:xfrm>
            <a:off x="4754881" y="2223675"/>
            <a:ext cx="4701692"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Daniel tạo một kho lưu trữ để làm việc và quản lý các dự án trên GitHub.</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Tên của kho lưu trữ được đặt là mini_project rồi nhấp vào </a:t>
            </a:r>
            <a:r>
              <a:rPr lang="en-US" sz="1300">
                <a:solidFill>
                  <a:srgbClr val="1429A0"/>
                </a:solidFill>
                <a:latin typeface="Arial"/>
                <a:ea typeface="Arial"/>
                <a:cs typeface="Arial"/>
                <a:sym typeface="Arial"/>
              </a:rPr>
              <a:t>Create repository</a:t>
            </a:r>
            <a:r>
              <a:rPr lang="en-US" sz="1300">
                <a:solidFill>
                  <a:srgbClr val="262626"/>
                </a:solidFill>
                <a:latin typeface="Arial"/>
                <a:ea typeface="Arial"/>
                <a:cs typeface="Arial"/>
                <a:sym typeface="Arial"/>
              </a:rPr>
              <a:t> để khởi tạo.</a:t>
            </a:r>
            <a:endParaRPr/>
          </a:p>
        </p:txBody>
      </p:sp>
      <p:grpSp>
        <p:nvGrpSpPr>
          <p:cNvPr id="2698" name="Google Shape;2698;p115"/>
          <p:cNvGrpSpPr/>
          <p:nvPr/>
        </p:nvGrpSpPr>
        <p:grpSpPr>
          <a:xfrm>
            <a:off x="559817" y="2245144"/>
            <a:ext cx="4066425" cy="3835616"/>
            <a:chOff x="559817" y="2245144"/>
            <a:chExt cx="4066425" cy="3835616"/>
          </a:xfrm>
        </p:grpSpPr>
        <p:grpSp>
          <p:nvGrpSpPr>
            <p:cNvPr id="2699" name="Google Shape;2699;p115"/>
            <p:cNvGrpSpPr/>
            <p:nvPr/>
          </p:nvGrpSpPr>
          <p:grpSpPr>
            <a:xfrm>
              <a:off x="559817" y="2245144"/>
              <a:ext cx="4066425" cy="3835616"/>
              <a:chOff x="5631220" y="2260384"/>
              <a:chExt cx="3711789" cy="3501109"/>
            </a:xfrm>
          </p:grpSpPr>
          <p:pic>
            <p:nvPicPr>
              <p:cNvPr descr="텍스트이(가) 표시된 사진&#10;&#10;자동 생성된 설명" id="2700" name="Google Shape;2700;p115"/>
              <p:cNvPicPr preferRelativeResize="0"/>
              <p:nvPr/>
            </p:nvPicPr>
            <p:blipFill rotWithShape="1">
              <a:blip r:embed="rId3">
                <a:alphaModFix/>
              </a:blip>
              <a:srcRect b="0" l="0" r="0" t="0"/>
              <a:stretch/>
            </p:blipFill>
            <p:spPr>
              <a:xfrm>
                <a:off x="5631220" y="2260384"/>
                <a:ext cx="3711789" cy="3501109"/>
              </a:xfrm>
              <a:prstGeom prst="rect">
                <a:avLst/>
              </a:prstGeom>
              <a:noFill/>
              <a:ln>
                <a:noFill/>
              </a:ln>
            </p:spPr>
          </p:pic>
          <p:sp>
            <p:nvSpPr>
              <p:cNvPr id="2701" name="Google Shape;2701;p115"/>
              <p:cNvSpPr/>
              <p:nvPr/>
            </p:nvSpPr>
            <p:spPr>
              <a:xfrm>
                <a:off x="5850547" y="5547758"/>
                <a:ext cx="688591"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02" name="Google Shape;2702;p115"/>
              <p:cNvSpPr/>
              <p:nvPr/>
            </p:nvSpPr>
            <p:spPr>
              <a:xfrm>
                <a:off x="6918484" y="3061234"/>
                <a:ext cx="1282745"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03" name="Google Shape;2703;p115"/>
            <p:cNvSpPr/>
            <p:nvPr/>
          </p:nvSpPr>
          <p:spPr>
            <a:xfrm>
              <a:off x="1485446" y="5703896"/>
              <a:ext cx="1459683" cy="1778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Create repository</a:t>
              </a:r>
              <a:endParaRPr b="1" sz="1300">
                <a:solidFill>
                  <a:schemeClr val="lt1"/>
                </a:solidFill>
                <a:latin typeface="Arial"/>
                <a:ea typeface="Arial"/>
                <a:cs typeface="Arial"/>
                <a:sym typeface="Aria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11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710" name="Google Shape;2710;p116"/>
          <p:cNvGrpSpPr/>
          <p:nvPr/>
        </p:nvGrpSpPr>
        <p:grpSpPr>
          <a:xfrm>
            <a:off x="559817" y="1902381"/>
            <a:ext cx="8783192" cy="200055"/>
            <a:chOff x="559817" y="2136914"/>
            <a:chExt cx="8783192" cy="200055"/>
          </a:xfrm>
        </p:grpSpPr>
        <p:sp>
          <p:nvSpPr>
            <p:cNvPr id="2711" name="Google Shape;2711;p1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712" name="Google Shape;2712;p11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dự án (Daniel)</a:t>
              </a:r>
              <a:endParaRPr sz="1300">
                <a:solidFill>
                  <a:srgbClr val="262626"/>
                </a:solidFill>
                <a:latin typeface="Arial"/>
                <a:ea typeface="Arial"/>
                <a:cs typeface="Arial"/>
                <a:sym typeface="Arial"/>
              </a:endParaRPr>
            </a:p>
          </p:txBody>
        </p:sp>
      </p:grpSp>
      <p:grpSp>
        <p:nvGrpSpPr>
          <p:cNvPr id="2713" name="Google Shape;2713;p116"/>
          <p:cNvGrpSpPr/>
          <p:nvPr/>
        </p:nvGrpSpPr>
        <p:grpSpPr>
          <a:xfrm>
            <a:off x="451588" y="450001"/>
            <a:ext cx="9018000" cy="276999"/>
            <a:chOff x="450000" y="450000"/>
            <a:chExt cx="9018000" cy="276999"/>
          </a:xfrm>
        </p:grpSpPr>
        <p:sp>
          <p:nvSpPr>
            <p:cNvPr id="2714" name="Google Shape;2714;p1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715" name="Google Shape;2715;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716" name="Google Shape;2716;p116"/>
          <p:cNvSpPr/>
          <p:nvPr/>
        </p:nvSpPr>
        <p:spPr>
          <a:xfrm>
            <a:off x="702939" y="2216055"/>
            <a:ext cx="3913800" cy="7968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Daniel cần sao chép Kho lưu trữ GitHub của mình vào Kho lưu trữ cục bộ.</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File → Nhấp vào Clone repository</a:t>
            </a:r>
            <a:endParaRPr sz="1300">
              <a:solidFill>
                <a:srgbClr val="262626"/>
              </a:solidFill>
              <a:latin typeface="Arial"/>
              <a:ea typeface="Arial"/>
              <a:cs typeface="Arial"/>
              <a:sym typeface="Arial"/>
            </a:endParaRPr>
          </a:p>
        </p:txBody>
      </p:sp>
      <p:sp>
        <p:nvSpPr>
          <p:cNvPr id="2717" name="Google Shape;2717;p116"/>
          <p:cNvSpPr/>
          <p:nvPr/>
        </p:nvSpPr>
        <p:spPr>
          <a:xfrm>
            <a:off x="5052738" y="2139855"/>
            <a:ext cx="4184076"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mini_project Repository trên GitHub Repository.</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Đặt Local Path rồi nhấp vào nút Clone.</a:t>
            </a:r>
            <a:endParaRPr sz="1300">
              <a:solidFill>
                <a:srgbClr val="262626"/>
              </a:solidFill>
              <a:latin typeface="Arial"/>
              <a:ea typeface="Arial"/>
              <a:cs typeface="Arial"/>
              <a:sym typeface="Arial"/>
            </a:endParaRPr>
          </a:p>
        </p:txBody>
      </p:sp>
      <p:grpSp>
        <p:nvGrpSpPr>
          <p:cNvPr id="2718" name="Google Shape;2718;p116"/>
          <p:cNvGrpSpPr/>
          <p:nvPr/>
        </p:nvGrpSpPr>
        <p:grpSpPr>
          <a:xfrm>
            <a:off x="711991" y="2988003"/>
            <a:ext cx="8499041" cy="2902257"/>
            <a:chOff x="711991" y="2988003"/>
            <a:chExt cx="8499041" cy="2902257"/>
          </a:xfrm>
        </p:grpSpPr>
        <p:grpSp>
          <p:nvGrpSpPr>
            <p:cNvPr id="2719" name="Google Shape;2719;p116"/>
            <p:cNvGrpSpPr/>
            <p:nvPr/>
          </p:nvGrpSpPr>
          <p:grpSpPr>
            <a:xfrm>
              <a:off x="711991" y="2988003"/>
              <a:ext cx="8499041" cy="2902257"/>
              <a:chOff x="711991" y="2988003"/>
              <a:chExt cx="8499041" cy="2902257"/>
            </a:xfrm>
          </p:grpSpPr>
          <p:grpSp>
            <p:nvGrpSpPr>
              <p:cNvPr id="2720" name="Google Shape;2720;p116"/>
              <p:cNvGrpSpPr/>
              <p:nvPr/>
            </p:nvGrpSpPr>
            <p:grpSpPr>
              <a:xfrm>
                <a:off x="711991" y="3026770"/>
                <a:ext cx="4154126" cy="2863490"/>
                <a:chOff x="711996" y="3158552"/>
                <a:chExt cx="4038625" cy="2783874"/>
              </a:xfrm>
            </p:grpSpPr>
            <p:pic>
              <p:nvPicPr>
                <p:cNvPr descr="텍스트, 모니터, 스크린샷, 화면이(가) 표시된 사진&#10;&#10;자동 생성된 설명" id="2721" name="Google Shape;2721;p116"/>
                <p:cNvPicPr preferRelativeResize="0"/>
                <p:nvPr/>
              </p:nvPicPr>
              <p:blipFill rotWithShape="1">
                <a:blip r:embed="rId3">
                  <a:alphaModFix/>
                </a:blip>
                <a:srcRect b="13077" l="5719" r="56803" t="40996"/>
                <a:stretch/>
              </p:blipFill>
              <p:spPr>
                <a:xfrm>
                  <a:off x="711996" y="3158552"/>
                  <a:ext cx="4038625" cy="2783874"/>
                </a:xfrm>
                <a:prstGeom prst="rect">
                  <a:avLst/>
                </a:prstGeom>
                <a:noFill/>
                <a:ln>
                  <a:noFill/>
                </a:ln>
              </p:spPr>
            </p:pic>
            <p:sp>
              <p:nvSpPr>
                <p:cNvPr id="2722" name="Google Shape;2722;p116"/>
                <p:cNvSpPr/>
                <p:nvPr/>
              </p:nvSpPr>
              <p:spPr>
                <a:xfrm>
                  <a:off x="826821" y="3158552"/>
                  <a:ext cx="147835" cy="12003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23" name="Google Shape;2723;p116"/>
                <p:cNvSpPr/>
                <p:nvPr/>
              </p:nvSpPr>
              <p:spPr>
                <a:xfrm>
                  <a:off x="824818" y="3562569"/>
                  <a:ext cx="854091" cy="13272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24" name="Google Shape;2724;p116"/>
              <p:cNvGrpSpPr/>
              <p:nvPr/>
            </p:nvGrpSpPr>
            <p:grpSpPr>
              <a:xfrm>
                <a:off x="5052738" y="3026770"/>
                <a:ext cx="4158294" cy="2863490"/>
                <a:chOff x="5156297" y="3158552"/>
                <a:chExt cx="4042677" cy="2783874"/>
              </a:xfrm>
            </p:grpSpPr>
            <p:pic>
              <p:nvPicPr>
                <p:cNvPr id="2725" name="Google Shape;2725;p116"/>
                <p:cNvPicPr preferRelativeResize="0"/>
                <p:nvPr/>
              </p:nvPicPr>
              <p:blipFill rotWithShape="1">
                <a:blip r:embed="rId4">
                  <a:alphaModFix/>
                </a:blip>
                <a:srcRect b="13406" l="5459" r="57584" t="41352"/>
                <a:stretch/>
              </p:blipFill>
              <p:spPr>
                <a:xfrm>
                  <a:off x="5156297" y="3158552"/>
                  <a:ext cx="4042677" cy="2783874"/>
                </a:xfrm>
                <a:prstGeom prst="rect">
                  <a:avLst/>
                </a:prstGeom>
                <a:noFill/>
                <a:ln>
                  <a:noFill/>
                </a:ln>
              </p:spPr>
            </p:pic>
            <p:sp>
              <p:nvSpPr>
                <p:cNvPr id="2726" name="Google Shape;2726;p116"/>
                <p:cNvSpPr/>
                <p:nvPr/>
              </p:nvSpPr>
              <p:spPr>
                <a:xfrm>
                  <a:off x="6127956" y="4195637"/>
                  <a:ext cx="1208747" cy="13551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27" name="Google Shape;2727;p116"/>
                <p:cNvSpPr/>
                <p:nvPr/>
              </p:nvSpPr>
              <p:spPr>
                <a:xfrm>
                  <a:off x="6218288" y="5123827"/>
                  <a:ext cx="730118" cy="10564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28" name="Google Shape;2728;p116"/>
                <p:cNvSpPr/>
                <p:nvPr/>
              </p:nvSpPr>
              <p:spPr>
                <a:xfrm>
                  <a:off x="7122497" y="5401632"/>
                  <a:ext cx="514865" cy="10285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29" name="Google Shape;2729;p116"/>
              <p:cNvSpPr/>
              <p:nvPr/>
            </p:nvSpPr>
            <p:spPr>
              <a:xfrm>
                <a:off x="1967138" y="3406249"/>
                <a:ext cx="1427752"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Clone repository</a:t>
                </a:r>
                <a:endParaRPr b="1" sz="1300">
                  <a:solidFill>
                    <a:schemeClr val="lt1"/>
                  </a:solidFill>
                  <a:latin typeface="Arial"/>
                  <a:ea typeface="Arial"/>
                  <a:cs typeface="Arial"/>
                  <a:sym typeface="Arial"/>
                </a:endParaRPr>
              </a:p>
            </p:txBody>
          </p:sp>
          <p:sp>
            <p:nvSpPr>
              <p:cNvPr id="2730" name="Google Shape;2730;p116"/>
              <p:cNvSpPr/>
              <p:nvPr/>
            </p:nvSpPr>
            <p:spPr>
              <a:xfrm>
                <a:off x="7023328" y="5496429"/>
                <a:ext cx="675570"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Clone</a:t>
                </a:r>
                <a:endParaRPr b="1" sz="1300">
                  <a:solidFill>
                    <a:schemeClr val="lt1"/>
                  </a:solidFill>
                  <a:latin typeface="Arial"/>
                  <a:ea typeface="Arial"/>
                  <a:cs typeface="Arial"/>
                  <a:sym typeface="Arial"/>
                </a:endParaRPr>
              </a:p>
            </p:txBody>
          </p:sp>
          <p:sp>
            <p:nvSpPr>
              <p:cNvPr id="2731" name="Google Shape;2731;p116"/>
              <p:cNvSpPr/>
              <p:nvPr/>
            </p:nvSpPr>
            <p:spPr>
              <a:xfrm>
                <a:off x="1265855" y="2988003"/>
                <a:ext cx="453725"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File</a:t>
                </a:r>
                <a:endParaRPr b="1" sz="1300">
                  <a:solidFill>
                    <a:schemeClr val="lt1"/>
                  </a:solidFill>
                  <a:latin typeface="Arial"/>
                  <a:ea typeface="Arial"/>
                  <a:cs typeface="Arial"/>
                  <a:sym typeface="Arial"/>
                </a:endParaRPr>
              </a:p>
            </p:txBody>
          </p:sp>
        </p:grpSp>
        <p:sp>
          <p:nvSpPr>
            <p:cNvPr id="2732" name="Google Shape;2732;p116"/>
            <p:cNvSpPr/>
            <p:nvPr/>
          </p:nvSpPr>
          <p:spPr>
            <a:xfrm>
              <a:off x="1047699" y="2995170"/>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2733" name="Google Shape;2733;p116"/>
            <p:cNvSpPr/>
            <p:nvPr/>
          </p:nvSpPr>
          <p:spPr>
            <a:xfrm>
              <a:off x="1750071" y="3421716"/>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11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740" name="Google Shape;2740;p117"/>
          <p:cNvGrpSpPr/>
          <p:nvPr/>
        </p:nvGrpSpPr>
        <p:grpSpPr>
          <a:xfrm>
            <a:off x="559817" y="1902381"/>
            <a:ext cx="8783192" cy="200055"/>
            <a:chOff x="559817" y="2136914"/>
            <a:chExt cx="8783192" cy="200055"/>
          </a:xfrm>
        </p:grpSpPr>
        <p:sp>
          <p:nvSpPr>
            <p:cNvPr id="2741" name="Google Shape;2741;p1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742" name="Google Shape;2742;p11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file main.py (Daniel)</a:t>
              </a:r>
              <a:endParaRPr/>
            </a:p>
          </p:txBody>
        </p:sp>
      </p:grpSp>
      <p:grpSp>
        <p:nvGrpSpPr>
          <p:cNvPr id="2743" name="Google Shape;2743;p117"/>
          <p:cNvGrpSpPr/>
          <p:nvPr/>
        </p:nvGrpSpPr>
        <p:grpSpPr>
          <a:xfrm>
            <a:off x="451588" y="450001"/>
            <a:ext cx="9018000" cy="276999"/>
            <a:chOff x="450000" y="450000"/>
            <a:chExt cx="9018000" cy="276999"/>
          </a:xfrm>
        </p:grpSpPr>
        <p:sp>
          <p:nvSpPr>
            <p:cNvPr id="2744" name="Google Shape;2744;p1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745" name="Google Shape;2745;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746" name="Google Shape;2746;p117"/>
          <p:cNvSpPr/>
          <p:nvPr/>
        </p:nvSpPr>
        <p:spPr>
          <a:xfrm>
            <a:off x="702939" y="2139855"/>
            <a:ext cx="4434056"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Mở Pycharm để lập trình trong Kho lưu trữ cục bộ</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File → Open</a:t>
            </a:r>
            <a:endParaRPr sz="1300">
              <a:solidFill>
                <a:srgbClr val="262626"/>
              </a:solidFill>
              <a:latin typeface="Arial"/>
              <a:ea typeface="Arial"/>
              <a:cs typeface="Arial"/>
              <a:sym typeface="Arial"/>
            </a:endParaRPr>
          </a:p>
        </p:txBody>
      </p:sp>
      <p:sp>
        <p:nvSpPr>
          <p:cNvPr id="2747" name="Google Shape;2747;p117"/>
          <p:cNvSpPr/>
          <p:nvPr/>
        </p:nvSpPr>
        <p:spPr>
          <a:xfrm>
            <a:off x="5352798" y="2139855"/>
            <a:ext cx="3986851"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mini_project trong Local Path kết nối với Kho lưu trữ GitHub → OK</a:t>
            </a:r>
            <a:endParaRPr/>
          </a:p>
        </p:txBody>
      </p:sp>
      <p:grpSp>
        <p:nvGrpSpPr>
          <p:cNvPr id="2748" name="Google Shape;2748;p117"/>
          <p:cNvGrpSpPr/>
          <p:nvPr/>
        </p:nvGrpSpPr>
        <p:grpSpPr>
          <a:xfrm>
            <a:off x="721600" y="3014753"/>
            <a:ext cx="4447983" cy="2918989"/>
            <a:chOff x="721600" y="3045233"/>
            <a:chExt cx="4447983" cy="2918989"/>
          </a:xfrm>
        </p:grpSpPr>
        <p:pic>
          <p:nvPicPr>
            <p:cNvPr id="2749" name="Google Shape;2749;p117"/>
            <p:cNvPicPr preferRelativeResize="0"/>
            <p:nvPr/>
          </p:nvPicPr>
          <p:blipFill rotWithShape="1">
            <a:blip r:embed="rId3">
              <a:alphaModFix/>
            </a:blip>
            <a:srcRect b="13626" l="22117" r="26339" t="26238"/>
            <a:stretch/>
          </p:blipFill>
          <p:spPr>
            <a:xfrm>
              <a:off x="721600" y="3045233"/>
              <a:ext cx="4447983" cy="2918989"/>
            </a:xfrm>
            <a:prstGeom prst="rect">
              <a:avLst/>
            </a:prstGeom>
            <a:noFill/>
            <a:ln>
              <a:noFill/>
            </a:ln>
          </p:spPr>
        </p:pic>
        <p:sp>
          <p:nvSpPr>
            <p:cNvPr id="2750" name="Google Shape;2750;p117"/>
            <p:cNvSpPr/>
            <p:nvPr/>
          </p:nvSpPr>
          <p:spPr>
            <a:xfrm>
              <a:off x="815340" y="3046103"/>
              <a:ext cx="127000" cy="1218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51" name="Google Shape;2751;p117"/>
            <p:cNvSpPr/>
            <p:nvPr/>
          </p:nvSpPr>
          <p:spPr>
            <a:xfrm>
              <a:off x="837973" y="3425016"/>
              <a:ext cx="1024564" cy="9889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52" name="Google Shape;2752;p117"/>
          <p:cNvGrpSpPr/>
          <p:nvPr/>
        </p:nvGrpSpPr>
        <p:grpSpPr>
          <a:xfrm>
            <a:off x="5352798" y="3014753"/>
            <a:ext cx="2561022" cy="2919953"/>
            <a:chOff x="5374819" y="3045233"/>
            <a:chExt cx="2688462" cy="3065254"/>
          </a:xfrm>
        </p:grpSpPr>
        <p:pic>
          <p:nvPicPr>
            <p:cNvPr descr="텍스트, 스크린샷, 모니터, 검은색이(가) 표시된 사진&#10;&#10;자동 생성된 설명" id="2753" name="Google Shape;2753;p117"/>
            <p:cNvPicPr preferRelativeResize="0"/>
            <p:nvPr/>
          </p:nvPicPr>
          <p:blipFill rotWithShape="1">
            <a:blip r:embed="rId4">
              <a:alphaModFix/>
            </a:blip>
            <a:srcRect b="0" l="0" r="0" t="0"/>
            <a:stretch/>
          </p:blipFill>
          <p:spPr>
            <a:xfrm>
              <a:off x="5374819" y="3045233"/>
              <a:ext cx="2688462" cy="3065254"/>
            </a:xfrm>
            <a:prstGeom prst="rect">
              <a:avLst/>
            </a:prstGeom>
            <a:noFill/>
            <a:ln>
              <a:noFill/>
            </a:ln>
          </p:spPr>
        </p:pic>
        <p:sp>
          <p:nvSpPr>
            <p:cNvPr id="2754" name="Google Shape;2754;p117"/>
            <p:cNvSpPr/>
            <p:nvPr/>
          </p:nvSpPr>
          <p:spPr>
            <a:xfrm>
              <a:off x="5931626" y="4618837"/>
              <a:ext cx="589144" cy="12887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55" name="Google Shape;2755;p117"/>
            <p:cNvSpPr/>
            <p:nvPr/>
          </p:nvSpPr>
          <p:spPr>
            <a:xfrm>
              <a:off x="6966921" y="5877848"/>
              <a:ext cx="461953" cy="15398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56" name="Google Shape;2756;p117"/>
          <p:cNvGrpSpPr/>
          <p:nvPr/>
        </p:nvGrpSpPr>
        <p:grpSpPr>
          <a:xfrm>
            <a:off x="983175" y="2976730"/>
            <a:ext cx="734160" cy="199656"/>
            <a:chOff x="6656318" y="4223877"/>
            <a:chExt cx="734160" cy="199656"/>
          </a:xfrm>
        </p:grpSpPr>
        <p:sp>
          <p:nvSpPr>
            <p:cNvPr id="2757" name="Google Shape;2757;p117"/>
            <p:cNvSpPr/>
            <p:nvPr/>
          </p:nvSpPr>
          <p:spPr>
            <a:xfrm>
              <a:off x="6868762" y="4223877"/>
              <a:ext cx="521716"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File</a:t>
              </a:r>
              <a:endParaRPr b="1" sz="1300">
                <a:solidFill>
                  <a:schemeClr val="lt1"/>
                </a:solidFill>
                <a:latin typeface="Arial"/>
                <a:ea typeface="Arial"/>
                <a:cs typeface="Arial"/>
                <a:sym typeface="Arial"/>
              </a:endParaRPr>
            </a:p>
          </p:txBody>
        </p:sp>
        <p:sp>
          <p:nvSpPr>
            <p:cNvPr id="2758" name="Google Shape;2758;p117"/>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759" name="Google Shape;2759;p117"/>
          <p:cNvGrpSpPr/>
          <p:nvPr/>
        </p:nvGrpSpPr>
        <p:grpSpPr>
          <a:xfrm>
            <a:off x="1912815" y="3344156"/>
            <a:ext cx="827844" cy="199656"/>
            <a:chOff x="6656318" y="4223877"/>
            <a:chExt cx="827844" cy="199656"/>
          </a:xfrm>
        </p:grpSpPr>
        <p:sp>
          <p:nvSpPr>
            <p:cNvPr id="2760" name="Google Shape;2760;p117"/>
            <p:cNvSpPr/>
            <p:nvPr/>
          </p:nvSpPr>
          <p:spPr>
            <a:xfrm>
              <a:off x="6868761" y="4223877"/>
              <a:ext cx="615401"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Open</a:t>
              </a:r>
              <a:endParaRPr b="1" sz="1300">
                <a:solidFill>
                  <a:schemeClr val="lt1"/>
                </a:solidFill>
                <a:latin typeface="Arial"/>
                <a:ea typeface="Arial"/>
                <a:cs typeface="Arial"/>
                <a:sym typeface="Arial"/>
              </a:endParaRPr>
            </a:p>
          </p:txBody>
        </p:sp>
        <p:sp>
          <p:nvSpPr>
            <p:cNvPr id="2761" name="Google Shape;2761;p117"/>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grpSp>
        <p:nvGrpSpPr>
          <p:cNvPr id="2762" name="Google Shape;2762;p117"/>
          <p:cNvGrpSpPr/>
          <p:nvPr/>
        </p:nvGrpSpPr>
        <p:grpSpPr>
          <a:xfrm>
            <a:off x="6549900" y="4478367"/>
            <a:ext cx="1169160" cy="199656"/>
            <a:chOff x="6656318" y="4223877"/>
            <a:chExt cx="1169160" cy="199656"/>
          </a:xfrm>
        </p:grpSpPr>
        <p:sp>
          <p:nvSpPr>
            <p:cNvPr id="2763" name="Google Shape;2763;p117"/>
            <p:cNvSpPr/>
            <p:nvPr/>
          </p:nvSpPr>
          <p:spPr>
            <a:xfrm>
              <a:off x="6868762" y="4223877"/>
              <a:ext cx="956716"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Local path</a:t>
              </a:r>
              <a:endParaRPr b="1" sz="1300">
                <a:solidFill>
                  <a:schemeClr val="lt1"/>
                </a:solidFill>
                <a:latin typeface="Arial"/>
                <a:ea typeface="Arial"/>
                <a:cs typeface="Arial"/>
                <a:sym typeface="Arial"/>
              </a:endParaRPr>
            </a:p>
          </p:txBody>
        </p:sp>
        <p:sp>
          <p:nvSpPr>
            <p:cNvPr id="2764" name="Google Shape;2764;p117"/>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765" name="Google Shape;2765;p117"/>
          <p:cNvGrpSpPr/>
          <p:nvPr/>
        </p:nvGrpSpPr>
        <p:grpSpPr>
          <a:xfrm>
            <a:off x="6627624" y="5438513"/>
            <a:ext cx="681861" cy="199656"/>
            <a:chOff x="6656318" y="4223877"/>
            <a:chExt cx="681861" cy="199656"/>
          </a:xfrm>
        </p:grpSpPr>
        <p:sp>
          <p:nvSpPr>
            <p:cNvPr id="2766" name="Google Shape;2766;p117"/>
            <p:cNvSpPr/>
            <p:nvPr/>
          </p:nvSpPr>
          <p:spPr>
            <a:xfrm>
              <a:off x="6868762" y="4223877"/>
              <a:ext cx="469417"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OK</a:t>
              </a:r>
              <a:endParaRPr b="1" sz="1300">
                <a:solidFill>
                  <a:schemeClr val="lt1"/>
                </a:solidFill>
                <a:latin typeface="Arial"/>
                <a:ea typeface="Arial"/>
                <a:cs typeface="Arial"/>
                <a:sym typeface="Arial"/>
              </a:endParaRPr>
            </a:p>
          </p:txBody>
        </p:sp>
        <p:sp>
          <p:nvSpPr>
            <p:cNvPr id="2767" name="Google Shape;2767;p117"/>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p11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774" name="Google Shape;2774;p118"/>
          <p:cNvGrpSpPr/>
          <p:nvPr/>
        </p:nvGrpSpPr>
        <p:grpSpPr>
          <a:xfrm>
            <a:off x="559817" y="1902381"/>
            <a:ext cx="8783192" cy="200055"/>
            <a:chOff x="559817" y="2136914"/>
            <a:chExt cx="8783192" cy="200055"/>
          </a:xfrm>
        </p:grpSpPr>
        <p:sp>
          <p:nvSpPr>
            <p:cNvPr id="2775" name="Google Shape;2775;p11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776" name="Google Shape;2776;p11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file main.py (Daniel)</a:t>
              </a:r>
              <a:endParaRPr/>
            </a:p>
          </p:txBody>
        </p:sp>
      </p:grpSp>
      <p:grpSp>
        <p:nvGrpSpPr>
          <p:cNvPr id="2777" name="Google Shape;2777;p118"/>
          <p:cNvGrpSpPr/>
          <p:nvPr/>
        </p:nvGrpSpPr>
        <p:grpSpPr>
          <a:xfrm>
            <a:off x="451588" y="450001"/>
            <a:ext cx="9018000" cy="276999"/>
            <a:chOff x="450000" y="450000"/>
            <a:chExt cx="9018000" cy="276999"/>
          </a:xfrm>
        </p:grpSpPr>
        <p:sp>
          <p:nvSpPr>
            <p:cNvPr id="2778" name="Google Shape;2778;p1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779" name="Google Shape;2779;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780" name="Google Shape;2780;p118"/>
          <p:cNvSpPr/>
          <p:nvPr/>
        </p:nvSpPr>
        <p:spPr>
          <a:xfrm>
            <a:off x="702939" y="2139855"/>
            <a:ext cx="4471041"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chuột phải mini_project → New → Click Python File → Nhập main là tên để khởi tạo main.py.</a:t>
            </a:r>
            <a:endParaRPr sz="1300">
              <a:solidFill>
                <a:srgbClr val="262626"/>
              </a:solidFill>
              <a:latin typeface="Arial"/>
              <a:ea typeface="Arial"/>
              <a:cs typeface="Arial"/>
              <a:sym typeface="Arial"/>
            </a:endParaRPr>
          </a:p>
        </p:txBody>
      </p:sp>
      <p:sp>
        <p:nvSpPr>
          <p:cNvPr id="2781" name="Google Shape;2781;p118"/>
          <p:cNvSpPr/>
          <p:nvPr/>
        </p:nvSpPr>
        <p:spPr>
          <a:xfrm>
            <a:off x="5143077" y="2139855"/>
            <a:ext cx="3917713"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Daniel tạo file, chương trình sẽ hỏi liệu cậu ta có muốn Git theo dõi nó không. Nhấp vào </a:t>
            </a:r>
            <a:r>
              <a:rPr b="1" lang="en-US" sz="1300">
                <a:solidFill>
                  <a:srgbClr val="262626"/>
                </a:solidFill>
                <a:latin typeface="Arial"/>
                <a:ea typeface="Arial"/>
                <a:cs typeface="Arial"/>
                <a:sym typeface="Arial"/>
              </a:rPr>
              <a:t>Add.</a:t>
            </a:r>
            <a:endParaRPr sz="1300">
              <a:solidFill>
                <a:srgbClr val="262626"/>
              </a:solidFill>
              <a:latin typeface="Arial"/>
              <a:ea typeface="Arial"/>
              <a:cs typeface="Arial"/>
              <a:sym typeface="Arial"/>
            </a:endParaRPr>
          </a:p>
        </p:txBody>
      </p:sp>
      <p:grpSp>
        <p:nvGrpSpPr>
          <p:cNvPr id="2782" name="Google Shape;2782;p118"/>
          <p:cNvGrpSpPr/>
          <p:nvPr/>
        </p:nvGrpSpPr>
        <p:grpSpPr>
          <a:xfrm>
            <a:off x="702939" y="2756573"/>
            <a:ext cx="4250061" cy="2763174"/>
            <a:chOff x="702939" y="3030892"/>
            <a:chExt cx="4636829" cy="3014631"/>
          </a:xfrm>
        </p:grpSpPr>
        <p:pic>
          <p:nvPicPr>
            <p:cNvPr id="2783" name="Google Shape;2783;p118"/>
            <p:cNvPicPr preferRelativeResize="0"/>
            <p:nvPr/>
          </p:nvPicPr>
          <p:blipFill rotWithShape="1">
            <a:blip r:embed="rId3">
              <a:alphaModFix/>
            </a:blip>
            <a:srcRect b="13959" l="22055" r="26339" t="26393"/>
            <a:stretch/>
          </p:blipFill>
          <p:spPr>
            <a:xfrm>
              <a:off x="702939" y="3030892"/>
              <a:ext cx="4636829" cy="3014631"/>
            </a:xfrm>
            <a:prstGeom prst="rect">
              <a:avLst/>
            </a:prstGeom>
            <a:noFill/>
            <a:ln>
              <a:noFill/>
            </a:ln>
          </p:spPr>
        </p:pic>
        <p:sp>
          <p:nvSpPr>
            <p:cNvPr id="2784" name="Google Shape;2784;p118"/>
            <p:cNvSpPr/>
            <p:nvPr/>
          </p:nvSpPr>
          <p:spPr>
            <a:xfrm>
              <a:off x="900923" y="3394549"/>
              <a:ext cx="273810" cy="9839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85" name="Google Shape;2785;p118"/>
            <p:cNvSpPr/>
            <p:nvPr/>
          </p:nvSpPr>
          <p:spPr>
            <a:xfrm>
              <a:off x="1232122" y="3419948"/>
              <a:ext cx="851547" cy="9793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86" name="Google Shape;2786;p118"/>
            <p:cNvSpPr/>
            <p:nvPr/>
          </p:nvSpPr>
          <p:spPr>
            <a:xfrm>
              <a:off x="2091983" y="3812188"/>
              <a:ext cx="1094602" cy="9919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87" name="Google Shape;2787;p118"/>
          <p:cNvGrpSpPr/>
          <p:nvPr/>
        </p:nvGrpSpPr>
        <p:grpSpPr>
          <a:xfrm>
            <a:off x="5143077" y="2756572"/>
            <a:ext cx="3739413" cy="1573159"/>
            <a:chOff x="5143077" y="2756572"/>
            <a:chExt cx="3739413" cy="1573159"/>
          </a:xfrm>
        </p:grpSpPr>
        <p:pic>
          <p:nvPicPr>
            <p:cNvPr descr="텍스트이(가) 표시된 사진&#10;&#10;자동 생성된 설명" id="2788" name="Google Shape;2788;p118"/>
            <p:cNvPicPr preferRelativeResize="0"/>
            <p:nvPr/>
          </p:nvPicPr>
          <p:blipFill rotWithShape="1">
            <a:blip r:embed="rId4">
              <a:alphaModFix/>
            </a:blip>
            <a:srcRect b="0" l="0" r="0" t="0"/>
            <a:stretch/>
          </p:blipFill>
          <p:spPr>
            <a:xfrm>
              <a:off x="5143077" y="2756572"/>
              <a:ext cx="3739413" cy="1573159"/>
            </a:xfrm>
            <a:prstGeom prst="rect">
              <a:avLst/>
            </a:prstGeom>
            <a:noFill/>
            <a:ln>
              <a:noFill/>
            </a:ln>
          </p:spPr>
        </p:pic>
        <p:sp>
          <p:nvSpPr>
            <p:cNvPr id="2789" name="Google Shape;2789;p118"/>
            <p:cNvSpPr/>
            <p:nvPr/>
          </p:nvSpPr>
          <p:spPr>
            <a:xfrm>
              <a:off x="7020000" y="3927905"/>
              <a:ext cx="796952" cy="29129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90" name="Google Shape;2790;p118"/>
          <p:cNvGrpSpPr/>
          <p:nvPr/>
        </p:nvGrpSpPr>
        <p:grpSpPr>
          <a:xfrm>
            <a:off x="845210" y="2840127"/>
            <a:ext cx="1331570" cy="199656"/>
            <a:chOff x="6656318" y="4223877"/>
            <a:chExt cx="1331570" cy="199656"/>
          </a:xfrm>
        </p:grpSpPr>
        <p:sp>
          <p:nvSpPr>
            <p:cNvPr id="2791" name="Google Shape;2791;p118"/>
            <p:cNvSpPr/>
            <p:nvPr/>
          </p:nvSpPr>
          <p:spPr>
            <a:xfrm>
              <a:off x="6868761" y="4223877"/>
              <a:ext cx="1119127"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mini_project</a:t>
              </a:r>
              <a:endParaRPr b="1" sz="1300">
                <a:solidFill>
                  <a:schemeClr val="lt1"/>
                </a:solidFill>
                <a:latin typeface="Arial"/>
                <a:ea typeface="Arial"/>
                <a:cs typeface="Arial"/>
                <a:sym typeface="Arial"/>
              </a:endParaRPr>
            </a:p>
          </p:txBody>
        </p:sp>
        <p:sp>
          <p:nvSpPr>
            <p:cNvPr id="2792" name="Google Shape;2792;p118"/>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793" name="Google Shape;2793;p118"/>
          <p:cNvGrpSpPr/>
          <p:nvPr/>
        </p:nvGrpSpPr>
        <p:grpSpPr>
          <a:xfrm>
            <a:off x="2025156" y="3058230"/>
            <a:ext cx="743444" cy="199656"/>
            <a:chOff x="6656318" y="4223877"/>
            <a:chExt cx="743444" cy="199656"/>
          </a:xfrm>
        </p:grpSpPr>
        <p:sp>
          <p:nvSpPr>
            <p:cNvPr id="2794" name="Google Shape;2794;p118"/>
            <p:cNvSpPr/>
            <p:nvPr/>
          </p:nvSpPr>
          <p:spPr>
            <a:xfrm>
              <a:off x="6868761" y="4223877"/>
              <a:ext cx="531001"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New</a:t>
              </a:r>
              <a:endParaRPr b="1" sz="1300">
                <a:solidFill>
                  <a:schemeClr val="lt1"/>
                </a:solidFill>
                <a:latin typeface="Arial"/>
                <a:ea typeface="Arial"/>
                <a:cs typeface="Arial"/>
                <a:sym typeface="Arial"/>
              </a:endParaRPr>
            </a:p>
          </p:txBody>
        </p:sp>
        <p:sp>
          <p:nvSpPr>
            <p:cNvPr id="2795" name="Google Shape;2795;p118"/>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grpSp>
        <p:nvGrpSpPr>
          <p:cNvPr id="2796" name="Google Shape;2796;p118"/>
          <p:cNvGrpSpPr/>
          <p:nvPr/>
        </p:nvGrpSpPr>
        <p:grpSpPr>
          <a:xfrm>
            <a:off x="2837998" y="3414443"/>
            <a:ext cx="1215842" cy="199656"/>
            <a:chOff x="6656318" y="4223877"/>
            <a:chExt cx="1215842" cy="199656"/>
          </a:xfrm>
        </p:grpSpPr>
        <p:sp>
          <p:nvSpPr>
            <p:cNvPr id="2797" name="Google Shape;2797;p118"/>
            <p:cNvSpPr/>
            <p:nvPr/>
          </p:nvSpPr>
          <p:spPr>
            <a:xfrm>
              <a:off x="6868761" y="4223877"/>
              <a:ext cx="1003399"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Python File</a:t>
              </a:r>
              <a:endParaRPr b="1" sz="1300">
                <a:solidFill>
                  <a:schemeClr val="lt1"/>
                </a:solidFill>
                <a:latin typeface="Arial"/>
                <a:ea typeface="Arial"/>
                <a:cs typeface="Arial"/>
                <a:sym typeface="Arial"/>
              </a:endParaRPr>
            </a:p>
          </p:txBody>
        </p:sp>
        <p:sp>
          <p:nvSpPr>
            <p:cNvPr id="2798" name="Google Shape;2798;p118"/>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11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805" name="Google Shape;2805;p119"/>
          <p:cNvGrpSpPr/>
          <p:nvPr/>
        </p:nvGrpSpPr>
        <p:grpSpPr>
          <a:xfrm>
            <a:off x="559817" y="1902381"/>
            <a:ext cx="8783192" cy="200055"/>
            <a:chOff x="559817" y="2136914"/>
            <a:chExt cx="8783192" cy="200055"/>
          </a:xfrm>
        </p:grpSpPr>
        <p:sp>
          <p:nvSpPr>
            <p:cNvPr id="2806" name="Google Shape;2806;p1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807" name="Google Shape;2807;p11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file main.py (Daniel)</a:t>
              </a:r>
              <a:endParaRPr/>
            </a:p>
          </p:txBody>
        </p:sp>
      </p:grpSp>
      <p:grpSp>
        <p:nvGrpSpPr>
          <p:cNvPr id="2808" name="Google Shape;2808;p119"/>
          <p:cNvGrpSpPr/>
          <p:nvPr/>
        </p:nvGrpSpPr>
        <p:grpSpPr>
          <a:xfrm>
            <a:off x="451588" y="450001"/>
            <a:ext cx="9018000" cy="276999"/>
            <a:chOff x="450000" y="450000"/>
            <a:chExt cx="9018000" cy="276999"/>
          </a:xfrm>
        </p:grpSpPr>
        <p:sp>
          <p:nvSpPr>
            <p:cNvPr id="2809" name="Google Shape;2809;p1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810" name="Google Shape;2810;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811" name="Google Shape;2811;p119"/>
          <p:cNvSpPr/>
          <p:nvPr/>
        </p:nvSpPr>
        <p:spPr>
          <a:xfrm>
            <a:off x="702939" y="2140897"/>
            <a:ext cx="4456567"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mã để tạo một chương trình tính toán các tham số thực thi Python làm đầu vào. sys.argv[1] và sys.argv[2] lần lượt là các tham số thực thi Python.</a:t>
            </a:r>
            <a:endParaRPr/>
          </a:p>
        </p:txBody>
      </p:sp>
      <p:sp>
        <p:nvSpPr>
          <p:cNvPr id="2812" name="Google Shape;2812;p119"/>
          <p:cNvSpPr/>
          <p:nvPr/>
        </p:nvSpPr>
        <p:spPr>
          <a:xfrm>
            <a:off x="5050909" y="2144331"/>
            <a:ext cx="4291211" cy="119697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main.py đã tạo và kiểm tra GitHub Desktop. Daniel có thể thấy rằng các tệp hỗ trợ quản lý git, bao gồm cả main.py, mới được thêm vào và theo dõi.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tin nhắn xác nhận và nhấp vào nút </a:t>
            </a:r>
            <a:r>
              <a:rPr lang="en-US" sz="1300">
                <a:solidFill>
                  <a:srgbClr val="1429A0"/>
                </a:solidFill>
                <a:latin typeface="Arial"/>
                <a:ea typeface="Arial"/>
                <a:cs typeface="Arial"/>
                <a:sym typeface="Arial"/>
              </a:rPr>
              <a:t>Commit to main</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2813" name="Google Shape;2813;p119"/>
          <p:cNvGrpSpPr/>
          <p:nvPr/>
        </p:nvGrpSpPr>
        <p:grpSpPr>
          <a:xfrm>
            <a:off x="712183" y="3611229"/>
            <a:ext cx="4166702" cy="2701280"/>
            <a:chOff x="712182" y="3649442"/>
            <a:chExt cx="4485107" cy="2907703"/>
          </a:xfrm>
        </p:grpSpPr>
        <p:pic>
          <p:nvPicPr>
            <p:cNvPr descr="텍스트, 스크린샷, 모니터이(가) 표시된 사진&#10;&#10;자동 생성된 설명" id="2814" name="Google Shape;2814;p119"/>
            <p:cNvPicPr preferRelativeResize="0"/>
            <p:nvPr/>
          </p:nvPicPr>
          <p:blipFill rotWithShape="1">
            <a:blip r:embed="rId3">
              <a:alphaModFix/>
            </a:blip>
            <a:srcRect b="0" l="0" r="0" t="0"/>
            <a:stretch/>
          </p:blipFill>
          <p:spPr>
            <a:xfrm>
              <a:off x="712182" y="3649442"/>
              <a:ext cx="4485107" cy="2907703"/>
            </a:xfrm>
            <a:prstGeom prst="rect">
              <a:avLst/>
            </a:prstGeom>
            <a:noFill/>
            <a:ln>
              <a:noFill/>
            </a:ln>
          </p:spPr>
        </p:pic>
        <p:sp>
          <p:nvSpPr>
            <p:cNvPr id="2815" name="Google Shape;2815;p119"/>
            <p:cNvSpPr/>
            <p:nvPr/>
          </p:nvSpPr>
          <p:spPr>
            <a:xfrm>
              <a:off x="1972173" y="4004686"/>
              <a:ext cx="2102194" cy="71732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16" name="Google Shape;2816;p119"/>
          <p:cNvGrpSpPr/>
          <p:nvPr/>
        </p:nvGrpSpPr>
        <p:grpSpPr>
          <a:xfrm>
            <a:off x="5050911" y="3584350"/>
            <a:ext cx="3986410" cy="2743515"/>
            <a:chOff x="5302370" y="3649442"/>
            <a:chExt cx="4008267" cy="2758557"/>
          </a:xfrm>
        </p:grpSpPr>
        <p:pic>
          <p:nvPicPr>
            <p:cNvPr descr="텍스트, 스크린샷, 모니터, 화면이(가) 표시된 사진&#10;&#10;자동 생성된 설명" id="2817" name="Google Shape;2817;p119"/>
            <p:cNvPicPr preferRelativeResize="0"/>
            <p:nvPr/>
          </p:nvPicPr>
          <p:blipFill rotWithShape="1">
            <a:blip r:embed="rId4">
              <a:alphaModFix/>
            </a:blip>
            <a:srcRect b="0" l="0" r="0" t="0"/>
            <a:stretch/>
          </p:blipFill>
          <p:spPr>
            <a:xfrm>
              <a:off x="5302370" y="3649442"/>
              <a:ext cx="4008267" cy="2758557"/>
            </a:xfrm>
            <a:prstGeom prst="rect">
              <a:avLst/>
            </a:prstGeom>
            <a:noFill/>
            <a:ln>
              <a:noFill/>
            </a:ln>
          </p:spPr>
        </p:pic>
        <p:sp>
          <p:nvSpPr>
            <p:cNvPr id="2818" name="Google Shape;2818;p119"/>
            <p:cNvSpPr/>
            <p:nvPr/>
          </p:nvSpPr>
          <p:spPr>
            <a:xfrm>
              <a:off x="5302370" y="4940594"/>
              <a:ext cx="1052714" cy="14778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19" name="Google Shape;2819;p119"/>
            <p:cNvSpPr/>
            <p:nvPr/>
          </p:nvSpPr>
          <p:spPr>
            <a:xfrm>
              <a:off x="5311337" y="5584906"/>
              <a:ext cx="1041852" cy="80773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0" name="Google Shape;2820;p119"/>
          <p:cNvSpPr/>
          <p:nvPr/>
        </p:nvSpPr>
        <p:spPr>
          <a:xfrm>
            <a:off x="6155590" y="4839482"/>
            <a:ext cx="788135"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Main.py</a:t>
            </a:r>
            <a:endParaRPr b="1" sz="1300">
              <a:solidFill>
                <a:schemeClr val="lt1"/>
              </a:solidFill>
              <a:latin typeface="Arial"/>
              <a:ea typeface="Arial"/>
              <a:cs typeface="Arial"/>
              <a:sym typeface="Arial"/>
            </a:endParaRPr>
          </a:p>
        </p:txBody>
      </p:sp>
      <p:sp>
        <p:nvSpPr>
          <p:cNvPr id="2821" name="Google Shape;2821;p119"/>
          <p:cNvSpPr/>
          <p:nvPr/>
        </p:nvSpPr>
        <p:spPr>
          <a:xfrm>
            <a:off x="5808879" y="6006176"/>
            <a:ext cx="1363446"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Commit to main</a:t>
            </a:r>
            <a:endParaRPr b="1" sz="13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2"/>
          <p:cNvSpPr/>
          <p:nvPr/>
        </p:nvSpPr>
        <p:spPr>
          <a:xfrm>
            <a:off x="913659" y="3133793"/>
            <a:ext cx="83418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Quản lý phiên bản là gì?</a:t>
            </a:r>
            <a:endParaRPr/>
          </a:p>
        </p:txBody>
      </p:sp>
      <p:sp>
        <p:nvSpPr>
          <p:cNvPr id="400" name="Google Shape;400;p12"/>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401" name="Google Shape;401;p12"/>
          <p:cNvGrpSpPr/>
          <p:nvPr/>
        </p:nvGrpSpPr>
        <p:grpSpPr>
          <a:xfrm>
            <a:off x="1052896" y="3923539"/>
            <a:ext cx="5700472" cy="1137475"/>
            <a:chOff x="1051307" y="3923538"/>
            <a:chExt cx="5700472" cy="1137475"/>
          </a:xfrm>
        </p:grpSpPr>
        <p:sp>
          <p:nvSpPr>
            <p:cNvPr id="402" name="Google Shape;402;p12"/>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Giới thiệu về tính năng Quản lý phiên bản</a:t>
              </a:r>
              <a:endParaRPr sz="1799">
                <a:solidFill>
                  <a:srgbClr val="A5A5A5"/>
                </a:solidFill>
                <a:latin typeface="Arial"/>
                <a:ea typeface="Arial"/>
                <a:cs typeface="Arial"/>
                <a:sym typeface="Arial"/>
              </a:endParaRPr>
            </a:p>
          </p:txBody>
        </p:sp>
        <p:sp>
          <p:nvSpPr>
            <p:cNvPr id="403" name="Google Shape;403;p12"/>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404" name="Google Shape;404;p12"/>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Phân loại Quản lý phiên bản </a:t>
              </a:r>
              <a:endParaRPr/>
            </a:p>
          </p:txBody>
        </p:sp>
        <p:sp>
          <p:nvSpPr>
            <p:cNvPr id="405" name="Google Shape;405;p12"/>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406" name="Google Shape;406;p12"/>
            <p:cNvGrpSpPr/>
            <p:nvPr/>
          </p:nvGrpSpPr>
          <p:grpSpPr>
            <a:xfrm>
              <a:off x="1051307" y="4782930"/>
              <a:ext cx="5700472" cy="278083"/>
              <a:chOff x="571500" y="5165783"/>
              <a:chExt cx="5702300" cy="278172"/>
            </a:xfrm>
          </p:grpSpPr>
          <p:sp>
            <p:nvSpPr>
              <p:cNvPr id="407" name="Google Shape;407;p12"/>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1.3. Lợi ích khi sử dụng tính năng Quản lý phiên bản</a:t>
                </a:r>
                <a:endParaRPr sz="1799">
                  <a:solidFill>
                    <a:srgbClr val="3F3F3F"/>
                  </a:solidFill>
                  <a:latin typeface="Arial"/>
                  <a:ea typeface="Arial"/>
                  <a:cs typeface="Arial"/>
                  <a:sym typeface="Arial"/>
                </a:endParaRPr>
              </a:p>
            </p:txBody>
          </p:sp>
          <p:sp>
            <p:nvSpPr>
              <p:cNvPr id="408" name="Google Shape;408;p12"/>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12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828" name="Google Shape;2828;p120"/>
          <p:cNvGrpSpPr/>
          <p:nvPr/>
        </p:nvGrpSpPr>
        <p:grpSpPr>
          <a:xfrm>
            <a:off x="559817" y="1902381"/>
            <a:ext cx="8783192" cy="200055"/>
            <a:chOff x="559817" y="2136914"/>
            <a:chExt cx="8783192" cy="200055"/>
          </a:xfrm>
        </p:grpSpPr>
        <p:sp>
          <p:nvSpPr>
            <p:cNvPr id="2829" name="Google Shape;2829;p1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830" name="Google Shape;2830;p12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file main.py (Daniel)</a:t>
              </a:r>
              <a:endParaRPr/>
            </a:p>
          </p:txBody>
        </p:sp>
      </p:grpSp>
      <p:grpSp>
        <p:nvGrpSpPr>
          <p:cNvPr id="2831" name="Google Shape;2831;p120"/>
          <p:cNvGrpSpPr/>
          <p:nvPr/>
        </p:nvGrpSpPr>
        <p:grpSpPr>
          <a:xfrm>
            <a:off x="451588" y="450001"/>
            <a:ext cx="9018000" cy="276999"/>
            <a:chOff x="450000" y="450000"/>
            <a:chExt cx="9018000" cy="276999"/>
          </a:xfrm>
        </p:grpSpPr>
        <p:sp>
          <p:nvSpPr>
            <p:cNvPr id="2832" name="Google Shape;2832;p1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833" name="Google Shape;2833;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834" name="Google Shape;2834;p120"/>
          <p:cNvSpPr/>
          <p:nvPr/>
        </p:nvSpPr>
        <p:spPr>
          <a:xfrm>
            <a:off x="702939" y="2139855"/>
            <a:ext cx="4303401"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xác nhận, Daniel có thể thấy thông báo tạo nhánh. Chọn </a:t>
            </a:r>
            <a:r>
              <a:rPr b="1" lang="en-US" sz="1300">
                <a:solidFill>
                  <a:srgbClr val="262626"/>
                </a:solidFill>
                <a:latin typeface="Arial"/>
                <a:ea typeface="Arial"/>
                <a:cs typeface="Arial"/>
                <a:sym typeface="Arial"/>
              </a:rPr>
              <a:t>Publish branch </a:t>
            </a:r>
            <a:r>
              <a:rPr lang="en-US" sz="1300">
                <a:solidFill>
                  <a:srgbClr val="262626"/>
                </a:solidFill>
                <a:latin typeface="Arial"/>
                <a:ea typeface="Arial"/>
                <a:cs typeface="Arial"/>
                <a:sym typeface="Arial"/>
              </a:rPr>
              <a:t>để đưa nhánh đó vào Kho lưu trữ GitHub.</a:t>
            </a:r>
            <a:endParaRPr sz="1300">
              <a:solidFill>
                <a:srgbClr val="262626"/>
              </a:solidFill>
              <a:latin typeface="Arial"/>
              <a:ea typeface="Arial"/>
              <a:cs typeface="Arial"/>
              <a:sym typeface="Arial"/>
            </a:endParaRPr>
          </a:p>
        </p:txBody>
      </p:sp>
      <p:sp>
        <p:nvSpPr>
          <p:cNvPr id="2835" name="Google Shape;2835;p120"/>
          <p:cNvSpPr/>
          <p:nvPr/>
        </p:nvSpPr>
        <p:spPr>
          <a:xfrm>
            <a:off x="5107731" y="2139855"/>
            <a:ext cx="4184076"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Quay trở lại Kho lưu trữ GitHub. Daniel có thể kiểm tra xem file main.py có được tạo bằng thông báo xác nhận hay không, có nghĩa là mọi thứ hoạt động hoàn hảo.</a:t>
            </a:r>
            <a:endParaRPr/>
          </a:p>
        </p:txBody>
      </p:sp>
      <p:grpSp>
        <p:nvGrpSpPr>
          <p:cNvPr id="2836" name="Google Shape;2836;p120"/>
          <p:cNvGrpSpPr/>
          <p:nvPr/>
        </p:nvGrpSpPr>
        <p:grpSpPr>
          <a:xfrm>
            <a:off x="709987" y="3134428"/>
            <a:ext cx="4243013" cy="2902415"/>
            <a:chOff x="709987" y="3134428"/>
            <a:chExt cx="4444522" cy="3040257"/>
          </a:xfrm>
        </p:grpSpPr>
        <p:pic>
          <p:nvPicPr>
            <p:cNvPr descr="텍스트, 스크린샷, 모니터, 검은색이(가) 표시된 사진&#10;&#10;자동 생성된 설명" id="2837" name="Google Shape;2837;p120"/>
            <p:cNvPicPr preferRelativeResize="0"/>
            <p:nvPr/>
          </p:nvPicPr>
          <p:blipFill rotWithShape="1">
            <a:blip r:embed="rId3">
              <a:alphaModFix/>
            </a:blip>
            <a:srcRect b="0" l="0" r="0" t="0"/>
            <a:stretch/>
          </p:blipFill>
          <p:spPr>
            <a:xfrm>
              <a:off x="709987" y="3134428"/>
              <a:ext cx="4444522" cy="3040257"/>
            </a:xfrm>
            <a:prstGeom prst="rect">
              <a:avLst/>
            </a:prstGeom>
            <a:noFill/>
            <a:ln>
              <a:noFill/>
            </a:ln>
          </p:spPr>
        </p:pic>
        <p:sp>
          <p:nvSpPr>
            <p:cNvPr id="2838" name="Google Shape;2838;p120"/>
            <p:cNvSpPr/>
            <p:nvPr/>
          </p:nvSpPr>
          <p:spPr>
            <a:xfrm>
              <a:off x="2135359" y="4209526"/>
              <a:ext cx="2729442" cy="49459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39" name="Google Shape;2839;p120"/>
          <p:cNvGrpSpPr/>
          <p:nvPr/>
        </p:nvGrpSpPr>
        <p:grpSpPr>
          <a:xfrm>
            <a:off x="5107731" y="3134428"/>
            <a:ext cx="4189558" cy="2506102"/>
            <a:chOff x="5302370" y="3134428"/>
            <a:chExt cx="4189558" cy="2506102"/>
          </a:xfrm>
        </p:grpSpPr>
        <p:pic>
          <p:nvPicPr>
            <p:cNvPr descr="텍스트, 모니터, 화면, 스크린샷이(가) 표시된 사진&#10;&#10;자동 생성된 설명" id="2840" name="Google Shape;2840;p120"/>
            <p:cNvPicPr preferRelativeResize="0"/>
            <p:nvPr/>
          </p:nvPicPr>
          <p:blipFill rotWithShape="1">
            <a:blip r:embed="rId4">
              <a:alphaModFix/>
            </a:blip>
            <a:srcRect b="0" l="0" r="0" t="0"/>
            <a:stretch/>
          </p:blipFill>
          <p:spPr>
            <a:xfrm>
              <a:off x="5302370" y="3134428"/>
              <a:ext cx="4189558" cy="2506102"/>
            </a:xfrm>
            <a:prstGeom prst="rect">
              <a:avLst/>
            </a:prstGeom>
            <a:noFill/>
            <a:ln>
              <a:noFill/>
            </a:ln>
          </p:spPr>
        </p:pic>
        <p:sp>
          <p:nvSpPr>
            <p:cNvPr id="2841" name="Google Shape;2841;p120"/>
            <p:cNvSpPr/>
            <p:nvPr/>
          </p:nvSpPr>
          <p:spPr>
            <a:xfrm>
              <a:off x="5452323" y="4757168"/>
              <a:ext cx="2011795" cy="45920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12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thực hiện Mini-Project</a:t>
            </a:r>
            <a:endParaRPr/>
          </a:p>
        </p:txBody>
      </p:sp>
      <p:grpSp>
        <p:nvGrpSpPr>
          <p:cNvPr id="2848" name="Google Shape;2848;p121"/>
          <p:cNvGrpSpPr/>
          <p:nvPr/>
        </p:nvGrpSpPr>
        <p:grpSpPr>
          <a:xfrm>
            <a:off x="559817" y="1902381"/>
            <a:ext cx="8783192" cy="200055"/>
            <a:chOff x="559817" y="2136914"/>
            <a:chExt cx="8783192" cy="200055"/>
          </a:xfrm>
        </p:grpSpPr>
        <p:sp>
          <p:nvSpPr>
            <p:cNvPr id="2849" name="Google Shape;2849;p1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850" name="Google Shape;2850;p12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Sao chép Kho dữ liệu (Peter)</a:t>
              </a:r>
              <a:endParaRPr/>
            </a:p>
          </p:txBody>
        </p:sp>
      </p:grpSp>
      <p:grpSp>
        <p:nvGrpSpPr>
          <p:cNvPr id="2851" name="Google Shape;2851;p121"/>
          <p:cNvGrpSpPr/>
          <p:nvPr/>
        </p:nvGrpSpPr>
        <p:grpSpPr>
          <a:xfrm>
            <a:off x="451588" y="450001"/>
            <a:ext cx="9018000" cy="276999"/>
            <a:chOff x="450000" y="450000"/>
            <a:chExt cx="9018000" cy="276999"/>
          </a:xfrm>
        </p:grpSpPr>
        <p:sp>
          <p:nvSpPr>
            <p:cNvPr id="2852" name="Google Shape;2852;p1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853" name="Google Shape;2853;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854" name="Google Shape;2854;p121"/>
          <p:cNvSpPr/>
          <p:nvPr/>
        </p:nvSpPr>
        <p:spPr>
          <a:xfrm>
            <a:off x="702939" y="2963481"/>
            <a:ext cx="4456567"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File trên GitHub Desktop để Peter sao chép Kho lưu trữ GitHub của Daniel → Clone repository</a:t>
            </a:r>
            <a:endParaRPr/>
          </a:p>
        </p:txBody>
      </p:sp>
      <p:sp>
        <p:nvSpPr>
          <p:cNvPr id="2855" name="Google Shape;2855;p121"/>
          <p:cNvSpPr/>
          <p:nvPr/>
        </p:nvSpPr>
        <p:spPr>
          <a:xfrm>
            <a:off x="5159506" y="2937988"/>
            <a:ext cx="4184076"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URL để sao chép. Viết tên GitHub và tên Kho lưu trữ của Daniel. Đặt Local Path đến một vị trí mong muốn và nhấp vào nút </a:t>
            </a:r>
            <a:r>
              <a:rPr b="1" lang="en-US" sz="1300">
                <a:solidFill>
                  <a:srgbClr val="262626"/>
                </a:solidFill>
                <a:latin typeface="Arial"/>
                <a:ea typeface="Arial"/>
                <a:cs typeface="Arial"/>
                <a:sym typeface="Arial"/>
              </a:rPr>
              <a:t>Clone</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2856" name="Google Shape;2856;p121"/>
          <p:cNvGrpSpPr/>
          <p:nvPr/>
        </p:nvGrpSpPr>
        <p:grpSpPr>
          <a:xfrm>
            <a:off x="712182" y="3778191"/>
            <a:ext cx="4298391" cy="1762787"/>
            <a:chOff x="712182" y="3592489"/>
            <a:chExt cx="4307757" cy="1766628"/>
          </a:xfrm>
        </p:grpSpPr>
        <p:pic>
          <p:nvPicPr>
            <p:cNvPr descr="텍스트이(가) 표시된 사진&#10;&#10;자동 생성된 설명" id="2857" name="Google Shape;2857;p121"/>
            <p:cNvPicPr preferRelativeResize="0"/>
            <p:nvPr/>
          </p:nvPicPr>
          <p:blipFill rotWithShape="1">
            <a:blip r:embed="rId3">
              <a:alphaModFix/>
            </a:blip>
            <a:srcRect b="0" l="0" r="0" t="0"/>
            <a:stretch/>
          </p:blipFill>
          <p:spPr>
            <a:xfrm>
              <a:off x="712182" y="3592489"/>
              <a:ext cx="4307757" cy="1766628"/>
            </a:xfrm>
            <a:prstGeom prst="rect">
              <a:avLst/>
            </a:prstGeom>
            <a:noFill/>
            <a:ln>
              <a:noFill/>
            </a:ln>
          </p:spPr>
        </p:pic>
        <p:grpSp>
          <p:nvGrpSpPr>
            <p:cNvPr id="2858" name="Google Shape;2858;p121"/>
            <p:cNvGrpSpPr/>
            <p:nvPr/>
          </p:nvGrpSpPr>
          <p:grpSpPr>
            <a:xfrm>
              <a:off x="1049296" y="3916360"/>
              <a:ext cx="1650433" cy="618808"/>
              <a:chOff x="1049296" y="3916360"/>
              <a:chExt cx="1650433" cy="618808"/>
            </a:xfrm>
          </p:grpSpPr>
          <p:sp>
            <p:nvSpPr>
              <p:cNvPr id="2859" name="Google Shape;2859;p121"/>
              <p:cNvSpPr/>
              <p:nvPr/>
            </p:nvSpPr>
            <p:spPr>
              <a:xfrm>
                <a:off x="1049296" y="3916360"/>
                <a:ext cx="262353"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60" name="Google Shape;2860;p121"/>
              <p:cNvSpPr/>
              <p:nvPr/>
            </p:nvSpPr>
            <p:spPr>
              <a:xfrm>
                <a:off x="1095205" y="4375609"/>
                <a:ext cx="1604524"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861" name="Google Shape;2861;p121"/>
          <p:cNvGrpSpPr/>
          <p:nvPr/>
        </p:nvGrpSpPr>
        <p:grpSpPr>
          <a:xfrm>
            <a:off x="5178178" y="3778190"/>
            <a:ext cx="3920101" cy="2402947"/>
            <a:chOff x="5302370" y="3592489"/>
            <a:chExt cx="3509376" cy="2151180"/>
          </a:xfrm>
        </p:grpSpPr>
        <p:pic>
          <p:nvPicPr>
            <p:cNvPr descr="텍스트, 스크린샷, 모니터, 화면이(가) 표시된 사진&#10;&#10;자동 생성된 설명" id="2862" name="Google Shape;2862;p121"/>
            <p:cNvPicPr preferRelativeResize="0"/>
            <p:nvPr/>
          </p:nvPicPr>
          <p:blipFill rotWithShape="1">
            <a:blip r:embed="rId4">
              <a:alphaModFix/>
            </a:blip>
            <a:srcRect b="0" l="0" r="0" t="0"/>
            <a:stretch/>
          </p:blipFill>
          <p:spPr>
            <a:xfrm>
              <a:off x="5302370" y="3592489"/>
              <a:ext cx="3509376" cy="2151180"/>
            </a:xfrm>
            <a:prstGeom prst="rect">
              <a:avLst/>
            </a:prstGeom>
            <a:noFill/>
            <a:ln>
              <a:noFill/>
            </a:ln>
          </p:spPr>
        </p:pic>
        <p:sp>
          <p:nvSpPr>
            <p:cNvPr id="2863" name="Google Shape;2863;p121"/>
            <p:cNvSpPr/>
            <p:nvPr/>
          </p:nvSpPr>
          <p:spPr>
            <a:xfrm>
              <a:off x="7622209" y="3935252"/>
              <a:ext cx="1189537" cy="21482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64" name="Google Shape;2864;p121"/>
            <p:cNvSpPr/>
            <p:nvPr/>
          </p:nvSpPr>
          <p:spPr>
            <a:xfrm>
              <a:off x="5442582" y="4531966"/>
              <a:ext cx="1424274" cy="2394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65" name="Google Shape;2865;p121"/>
            <p:cNvSpPr/>
            <p:nvPr/>
          </p:nvSpPr>
          <p:spPr>
            <a:xfrm>
              <a:off x="5442581" y="4931146"/>
              <a:ext cx="1577697" cy="2394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66" name="Google Shape;2866;p121"/>
            <p:cNvSpPr/>
            <p:nvPr/>
          </p:nvSpPr>
          <p:spPr>
            <a:xfrm>
              <a:off x="6958910" y="5424667"/>
              <a:ext cx="828483" cy="17403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67" name="Google Shape;2867;p121"/>
          <p:cNvSpPr/>
          <p:nvPr/>
        </p:nvSpPr>
        <p:spPr>
          <a:xfrm>
            <a:off x="702939" y="2139855"/>
            <a:ext cx="8806821"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Daniel ngừng phát triển main.py trong một thời gian để bắt đầu làm việc khác.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khi đó, Daniel hướng dẫn Peter để thêm và bổ sung một hàm trừ trong main.py để sử dụng thời gian của mình một cách hiệu quả.</a:t>
            </a:r>
            <a:endParaRPr/>
          </a:p>
        </p:txBody>
      </p:sp>
      <p:grpSp>
        <p:nvGrpSpPr>
          <p:cNvPr id="2868" name="Google Shape;2868;p121"/>
          <p:cNvGrpSpPr/>
          <p:nvPr/>
        </p:nvGrpSpPr>
        <p:grpSpPr>
          <a:xfrm>
            <a:off x="1357118" y="4065476"/>
            <a:ext cx="766882" cy="204123"/>
            <a:chOff x="6656318" y="4223876"/>
            <a:chExt cx="766882" cy="204123"/>
          </a:xfrm>
        </p:grpSpPr>
        <p:sp>
          <p:nvSpPr>
            <p:cNvPr id="2869" name="Google Shape;2869;p121"/>
            <p:cNvSpPr/>
            <p:nvPr/>
          </p:nvSpPr>
          <p:spPr>
            <a:xfrm>
              <a:off x="6868761" y="4223876"/>
              <a:ext cx="554439" cy="20412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File</a:t>
              </a:r>
              <a:endParaRPr b="1" sz="1300">
                <a:solidFill>
                  <a:schemeClr val="lt1"/>
                </a:solidFill>
                <a:latin typeface="Arial"/>
                <a:ea typeface="Arial"/>
                <a:cs typeface="Arial"/>
                <a:sym typeface="Arial"/>
              </a:endParaRPr>
            </a:p>
          </p:txBody>
        </p:sp>
        <p:sp>
          <p:nvSpPr>
            <p:cNvPr id="2870" name="Google Shape;2870;p121"/>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871" name="Google Shape;2871;p121"/>
          <p:cNvGrpSpPr/>
          <p:nvPr/>
        </p:nvGrpSpPr>
        <p:grpSpPr>
          <a:xfrm>
            <a:off x="2755118" y="4527476"/>
            <a:ext cx="1651282" cy="210124"/>
            <a:chOff x="6656318" y="4223876"/>
            <a:chExt cx="1651282" cy="210124"/>
          </a:xfrm>
        </p:grpSpPr>
        <p:sp>
          <p:nvSpPr>
            <p:cNvPr id="2872" name="Google Shape;2872;p121"/>
            <p:cNvSpPr/>
            <p:nvPr/>
          </p:nvSpPr>
          <p:spPr>
            <a:xfrm>
              <a:off x="6868761" y="4223876"/>
              <a:ext cx="1438839" cy="2101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Clone repository</a:t>
              </a:r>
              <a:endParaRPr/>
            </a:p>
          </p:txBody>
        </p:sp>
        <p:sp>
          <p:nvSpPr>
            <p:cNvPr id="2873" name="Google Shape;2873;p121"/>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122"/>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880" name="Google Shape;2880;p122"/>
          <p:cNvGrpSpPr/>
          <p:nvPr/>
        </p:nvGrpSpPr>
        <p:grpSpPr>
          <a:xfrm>
            <a:off x="559817" y="1902381"/>
            <a:ext cx="8783192" cy="200055"/>
            <a:chOff x="559817" y="2136914"/>
            <a:chExt cx="8783192" cy="200055"/>
          </a:xfrm>
        </p:grpSpPr>
        <p:sp>
          <p:nvSpPr>
            <p:cNvPr id="2881" name="Google Shape;2881;p1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882" name="Google Shape;2882;p12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Sao chép Kho dữ liệu (Peter)</a:t>
              </a:r>
              <a:endParaRPr/>
            </a:p>
          </p:txBody>
        </p:sp>
      </p:grpSp>
      <p:grpSp>
        <p:nvGrpSpPr>
          <p:cNvPr id="2883" name="Google Shape;2883;p122"/>
          <p:cNvGrpSpPr/>
          <p:nvPr/>
        </p:nvGrpSpPr>
        <p:grpSpPr>
          <a:xfrm>
            <a:off x="451588" y="450001"/>
            <a:ext cx="9018000" cy="276999"/>
            <a:chOff x="450000" y="450000"/>
            <a:chExt cx="9018000" cy="276999"/>
          </a:xfrm>
        </p:grpSpPr>
        <p:sp>
          <p:nvSpPr>
            <p:cNvPr id="2884" name="Google Shape;2884;p1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885" name="Google Shape;2885;p1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886" name="Google Shape;2886;p122"/>
          <p:cNvSpPr/>
          <p:nvPr/>
        </p:nvSpPr>
        <p:spPr>
          <a:xfrm>
            <a:off x="702939" y="2139855"/>
            <a:ext cx="4456567"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Duyệt lại Local Path để kiểm tra xem việc sao chép có thành công hay không. Peter có thể thấy main.py đang ở trong mini_project.</a:t>
            </a:r>
            <a:endParaRPr sz="1300">
              <a:solidFill>
                <a:srgbClr val="262626"/>
              </a:solidFill>
              <a:latin typeface="Arial"/>
              <a:ea typeface="Arial"/>
              <a:cs typeface="Arial"/>
              <a:sym typeface="Arial"/>
            </a:endParaRPr>
          </a:p>
        </p:txBody>
      </p:sp>
      <p:sp>
        <p:nvSpPr>
          <p:cNvPr id="2887" name="Google Shape;2887;p122"/>
          <p:cNvSpPr/>
          <p:nvPr/>
        </p:nvSpPr>
        <p:spPr>
          <a:xfrm>
            <a:off x="5218550" y="2139855"/>
            <a:ext cx="4184076"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Bắt đầu thao tác trên main.py bằng Pycharm. </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File → Open</a:t>
            </a:r>
            <a:endParaRPr/>
          </a:p>
        </p:txBody>
      </p:sp>
      <p:grpSp>
        <p:nvGrpSpPr>
          <p:cNvPr id="2888" name="Google Shape;2888;p122"/>
          <p:cNvGrpSpPr/>
          <p:nvPr/>
        </p:nvGrpSpPr>
        <p:grpSpPr>
          <a:xfrm>
            <a:off x="706035" y="2831405"/>
            <a:ext cx="4270701" cy="1809175"/>
            <a:chOff x="706036" y="2831405"/>
            <a:chExt cx="3957938" cy="1676681"/>
          </a:xfrm>
        </p:grpSpPr>
        <p:pic>
          <p:nvPicPr>
            <p:cNvPr descr="텍스트이(가) 표시된 사진&#10;&#10;자동 생성된 설명" id="2889" name="Google Shape;2889;p122"/>
            <p:cNvPicPr preferRelativeResize="0"/>
            <p:nvPr/>
          </p:nvPicPr>
          <p:blipFill rotWithShape="1">
            <a:blip r:embed="rId3">
              <a:alphaModFix/>
            </a:blip>
            <a:srcRect b="0" l="0" r="0" t="0"/>
            <a:stretch/>
          </p:blipFill>
          <p:spPr>
            <a:xfrm>
              <a:off x="712182" y="2831405"/>
              <a:ext cx="3951792" cy="1676681"/>
            </a:xfrm>
            <a:prstGeom prst="rect">
              <a:avLst/>
            </a:prstGeom>
            <a:noFill/>
            <a:ln>
              <a:noFill/>
            </a:ln>
          </p:spPr>
        </p:pic>
        <p:sp>
          <p:nvSpPr>
            <p:cNvPr id="2890" name="Google Shape;2890;p122"/>
            <p:cNvSpPr/>
            <p:nvPr/>
          </p:nvSpPr>
          <p:spPr>
            <a:xfrm>
              <a:off x="1736224" y="3273300"/>
              <a:ext cx="320411" cy="13876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91" name="Google Shape;2891;p122"/>
            <p:cNvSpPr/>
            <p:nvPr/>
          </p:nvSpPr>
          <p:spPr>
            <a:xfrm>
              <a:off x="712487" y="3835952"/>
              <a:ext cx="332514" cy="1818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92" name="Google Shape;2892;p122"/>
            <p:cNvSpPr/>
            <p:nvPr/>
          </p:nvSpPr>
          <p:spPr>
            <a:xfrm>
              <a:off x="706036" y="3575254"/>
              <a:ext cx="626444" cy="14409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93" name="Google Shape;2893;p122"/>
          <p:cNvGrpSpPr/>
          <p:nvPr/>
        </p:nvGrpSpPr>
        <p:grpSpPr>
          <a:xfrm>
            <a:off x="5218550" y="2823784"/>
            <a:ext cx="2279530" cy="3398403"/>
            <a:chOff x="5218550" y="2831405"/>
            <a:chExt cx="2116021" cy="3154638"/>
          </a:xfrm>
        </p:grpSpPr>
        <p:pic>
          <p:nvPicPr>
            <p:cNvPr descr="텍스트, 스크린샷, 모니터, 화면이(가) 표시된 사진&#10;&#10;자동 생성된 설명" id="2894" name="Google Shape;2894;p122"/>
            <p:cNvPicPr preferRelativeResize="0"/>
            <p:nvPr/>
          </p:nvPicPr>
          <p:blipFill rotWithShape="1">
            <a:blip r:embed="rId4">
              <a:alphaModFix/>
            </a:blip>
            <a:srcRect b="19693" l="0" r="69582" t="2"/>
            <a:stretch/>
          </p:blipFill>
          <p:spPr>
            <a:xfrm>
              <a:off x="5218550" y="2831405"/>
              <a:ext cx="2116021" cy="3154638"/>
            </a:xfrm>
            <a:prstGeom prst="rect">
              <a:avLst/>
            </a:prstGeom>
            <a:noFill/>
            <a:ln>
              <a:noFill/>
            </a:ln>
          </p:spPr>
        </p:pic>
        <p:sp>
          <p:nvSpPr>
            <p:cNvPr id="2895" name="Google Shape;2895;p122"/>
            <p:cNvSpPr/>
            <p:nvPr/>
          </p:nvSpPr>
          <p:spPr>
            <a:xfrm>
              <a:off x="5587436" y="3152712"/>
              <a:ext cx="193340" cy="13675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96" name="Google Shape;2896;p122"/>
            <p:cNvSpPr/>
            <p:nvPr/>
          </p:nvSpPr>
          <p:spPr>
            <a:xfrm>
              <a:off x="5589793" y="3633707"/>
              <a:ext cx="1478345" cy="12496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97" name="Google Shape;2897;p122"/>
          <p:cNvGrpSpPr/>
          <p:nvPr/>
        </p:nvGrpSpPr>
        <p:grpSpPr>
          <a:xfrm>
            <a:off x="5893118" y="3151076"/>
            <a:ext cx="766882" cy="204123"/>
            <a:chOff x="6656318" y="4223876"/>
            <a:chExt cx="766882" cy="204123"/>
          </a:xfrm>
        </p:grpSpPr>
        <p:sp>
          <p:nvSpPr>
            <p:cNvPr id="2898" name="Google Shape;2898;p122"/>
            <p:cNvSpPr/>
            <p:nvPr/>
          </p:nvSpPr>
          <p:spPr>
            <a:xfrm>
              <a:off x="6868761" y="4223876"/>
              <a:ext cx="554439" cy="20412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File</a:t>
              </a:r>
              <a:endParaRPr b="1" sz="1300">
                <a:solidFill>
                  <a:schemeClr val="lt1"/>
                </a:solidFill>
                <a:latin typeface="Arial"/>
                <a:ea typeface="Arial"/>
                <a:cs typeface="Arial"/>
                <a:sym typeface="Arial"/>
              </a:endParaRPr>
            </a:p>
          </p:txBody>
        </p:sp>
        <p:sp>
          <p:nvSpPr>
            <p:cNvPr id="2899" name="Google Shape;2899;p122"/>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900" name="Google Shape;2900;p122"/>
          <p:cNvGrpSpPr/>
          <p:nvPr/>
        </p:nvGrpSpPr>
        <p:grpSpPr>
          <a:xfrm>
            <a:off x="6914253" y="3657970"/>
            <a:ext cx="812428" cy="210124"/>
            <a:chOff x="6656318" y="4223876"/>
            <a:chExt cx="812428" cy="210124"/>
          </a:xfrm>
        </p:grpSpPr>
        <p:sp>
          <p:nvSpPr>
            <p:cNvPr id="2901" name="Google Shape;2901;p122"/>
            <p:cNvSpPr/>
            <p:nvPr/>
          </p:nvSpPr>
          <p:spPr>
            <a:xfrm>
              <a:off x="6868762" y="4223876"/>
              <a:ext cx="599984" cy="2101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Open</a:t>
              </a:r>
              <a:endParaRPr/>
            </a:p>
          </p:txBody>
        </p:sp>
        <p:sp>
          <p:nvSpPr>
            <p:cNvPr id="2902" name="Google Shape;2902;p122"/>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7" name="Shape 2907"/>
        <p:cNvGrpSpPr/>
        <p:nvPr/>
      </p:nvGrpSpPr>
      <p:grpSpPr>
        <a:xfrm>
          <a:off x="0" y="0"/>
          <a:ext cx="0" cy="0"/>
          <a:chOff x="0" y="0"/>
          <a:chExt cx="0" cy="0"/>
        </a:xfrm>
      </p:grpSpPr>
      <p:sp>
        <p:nvSpPr>
          <p:cNvPr id="2908" name="Google Shape;2908;p12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909" name="Google Shape;2909;p123"/>
          <p:cNvGrpSpPr/>
          <p:nvPr/>
        </p:nvGrpSpPr>
        <p:grpSpPr>
          <a:xfrm>
            <a:off x="559817" y="1902381"/>
            <a:ext cx="8783192" cy="200055"/>
            <a:chOff x="559817" y="2136914"/>
            <a:chExt cx="8783192" cy="200055"/>
          </a:xfrm>
        </p:grpSpPr>
        <p:sp>
          <p:nvSpPr>
            <p:cNvPr id="2910" name="Google Shape;2910;p1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911" name="Google Shape;2911;p12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Chỉnh sửa main.py(Peter)</a:t>
              </a:r>
              <a:endParaRPr/>
            </a:p>
          </p:txBody>
        </p:sp>
      </p:grpSp>
      <p:grpSp>
        <p:nvGrpSpPr>
          <p:cNvPr id="2912" name="Google Shape;2912;p123"/>
          <p:cNvGrpSpPr/>
          <p:nvPr/>
        </p:nvGrpSpPr>
        <p:grpSpPr>
          <a:xfrm>
            <a:off x="451588" y="450001"/>
            <a:ext cx="9018000" cy="276999"/>
            <a:chOff x="450000" y="450000"/>
            <a:chExt cx="9018000" cy="276999"/>
          </a:xfrm>
        </p:grpSpPr>
        <p:sp>
          <p:nvSpPr>
            <p:cNvPr id="2913" name="Google Shape;2913;p1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914" name="Google Shape;2914;p1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915" name="Google Shape;2915;p123"/>
          <p:cNvSpPr/>
          <p:nvPr/>
        </p:nvSpPr>
        <p:spPr>
          <a:xfrm>
            <a:off x="702940" y="2216055"/>
            <a:ext cx="3960500"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tìm thấy vị trí tương ứng với Local Path, chọn thư mục mini_project → OK</a:t>
            </a:r>
            <a:endParaRPr/>
          </a:p>
        </p:txBody>
      </p:sp>
      <p:sp>
        <p:nvSpPr>
          <p:cNvPr id="2916" name="Google Shape;2916;p123"/>
          <p:cNvSpPr/>
          <p:nvPr/>
        </p:nvSpPr>
        <p:spPr>
          <a:xfrm>
            <a:off x="4824859" y="2216055"/>
            <a:ext cx="4355479"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mini_project và bấm đúp vào main.py để mở nó. Peter có thể kiểm tra đoạn mã Python do Daniel viết.</a:t>
            </a:r>
            <a:endParaRPr/>
          </a:p>
        </p:txBody>
      </p:sp>
      <p:pic>
        <p:nvPicPr>
          <p:cNvPr descr="텍스트, 스크린샷, 모니터, 검은색이(가) 표시된 사진&#10;&#10;자동 생성된 설명" id="2917" name="Google Shape;2917;p123"/>
          <p:cNvPicPr preferRelativeResize="0"/>
          <p:nvPr/>
        </p:nvPicPr>
        <p:blipFill rotWithShape="1">
          <a:blip r:embed="rId3">
            <a:alphaModFix/>
          </a:blip>
          <a:srcRect b="0" l="0" r="0" t="0"/>
          <a:stretch/>
        </p:blipFill>
        <p:spPr>
          <a:xfrm>
            <a:off x="712182" y="2877125"/>
            <a:ext cx="2388077" cy="2838400"/>
          </a:xfrm>
          <a:prstGeom prst="rect">
            <a:avLst/>
          </a:prstGeom>
          <a:noFill/>
          <a:ln>
            <a:noFill/>
          </a:ln>
        </p:spPr>
      </p:pic>
      <p:pic>
        <p:nvPicPr>
          <p:cNvPr descr="텍스트, 스크린샷, 모니터, 실내이(가) 표시된 사진&#10;&#10;자동 생성된 설명" id="2918" name="Google Shape;2918;p123"/>
          <p:cNvPicPr preferRelativeResize="0"/>
          <p:nvPr/>
        </p:nvPicPr>
        <p:blipFill rotWithShape="1">
          <a:blip r:embed="rId4">
            <a:alphaModFix/>
          </a:blip>
          <a:srcRect b="0" l="0" r="0" t="0"/>
          <a:stretch/>
        </p:blipFill>
        <p:spPr>
          <a:xfrm>
            <a:off x="4824859" y="2877125"/>
            <a:ext cx="4126988" cy="2389948"/>
          </a:xfrm>
          <a:prstGeom prst="rect">
            <a:avLst/>
          </a:prstGeom>
          <a:noFill/>
          <a:ln>
            <a:noFill/>
          </a:ln>
        </p:spPr>
      </p:pic>
      <p:sp>
        <p:nvSpPr>
          <p:cNvPr id="2919" name="Google Shape;2919;p123"/>
          <p:cNvSpPr/>
          <p:nvPr/>
        </p:nvSpPr>
        <p:spPr>
          <a:xfrm>
            <a:off x="1214244" y="4467538"/>
            <a:ext cx="807291" cy="15342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20" name="Google Shape;2920;p123"/>
          <p:cNvSpPr/>
          <p:nvPr/>
        </p:nvSpPr>
        <p:spPr>
          <a:xfrm>
            <a:off x="2133600" y="5486400"/>
            <a:ext cx="407670" cy="14478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21" name="Google Shape;2921;p123"/>
          <p:cNvSpPr/>
          <p:nvPr/>
        </p:nvSpPr>
        <p:spPr>
          <a:xfrm>
            <a:off x="6066011" y="3306293"/>
            <a:ext cx="1708233" cy="56363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22" name="Google Shape;2922;p123"/>
          <p:cNvSpPr/>
          <p:nvPr/>
        </p:nvSpPr>
        <p:spPr>
          <a:xfrm>
            <a:off x="5190950" y="3368040"/>
            <a:ext cx="371761" cy="7424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23" name="Google Shape;2923;p123"/>
          <p:cNvGrpSpPr/>
          <p:nvPr/>
        </p:nvGrpSpPr>
        <p:grpSpPr>
          <a:xfrm>
            <a:off x="2096258" y="4438856"/>
            <a:ext cx="1363222" cy="204123"/>
            <a:chOff x="6656318" y="4223876"/>
            <a:chExt cx="1363222" cy="204123"/>
          </a:xfrm>
        </p:grpSpPr>
        <p:sp>
          <p:nvSpPr>
            <p:cNvPr id="2924" name="Google Shape;2924;p123"/>
            <p:cNvSpPr/>
            <p:nvPr/>
          </p:nvSpPr>
          <p:spPr>
            <a:xfrm>
              <a:off x="6868761" y="4223876"/>
              <a:ext cx="1150779" cy="20412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mini_project</a:t>
              </a:r>
              <a:endParaRPr b="1" sz="1300">
                <a:solidFill>
                  <a:schemeClr val="lt1"/>
                </a:solidFill>
                <a:latin typeface="Arial"/>
                <a:ea typeface="Arial"/>
                <a:cs typeface="Arial"/>
                <a:sym typeface="Arial"/>
              </a:endParaRPr>
            </a:p>
          </p:txBody>
        </p:sp>
        <p:sp>
          <p:nvSpPr>
            <p:cNvPr id="2925" name="Google Shape;2925;p123"/>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926" name="Google Shape;2926;p123"/>
          <p:cNvGrpSpPr/>
          <p:nvPr/>
        </p:nvGrpSpPr>
        <p:grpSpPr>
          <a:xfrm>
            <a:off x="2250317" y="5208314"/>
            <a:ext cx="713864" cy="210124"/>
            <a:chOff x="6656318" y="4223443"/>
            <a:chExt cx="713864" cy="210124"/>
          </a:xfrm>
        </p:grpSpPr>
        <p:sp>
          <p:nvSpPr>
            <p:cNvPr id="2927" name="Google Shape;2927;p123"/>
            <p:cNvSpPr/>
            <p:nvPr/>
          </p:nvSpPr>
          <p:spPr>
            <a:xfrm>
              <a:off x="6872572" y="4223443"/>
              <a:ext cx="497610" cy="2101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OK</a:t>
              </a:r>
              <a:endParaRPr/>
            </a:p>
          </p:txBody>
        </p:sp>
        <p:sp>
          <p:nvSpPr>
            <p:cNvPr id="2928" name="Google Shape;2928;p123"/>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
        <p:nvSpPr>
          <p:cNvPr id="2929" name="Google Shape;2929;p123"/>
          <p:cNvSpPr/>
          <p:nvPr/>
        </p:nvSpPr>
        <p:spPr>
          <a:xfrm>
            <a:off x="5029715" y="3101764"/>
            <a:ext cx="784646"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main.py</a:t>
            </a:r>
            <a:endParaRPr b="1" sz="1300">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12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936" name="Google Shape;2936;p124"/>
          <p:cNvGrpSpPr/>
          <p:nvPr/>
        </p:nvGrpSpPr>
        <p:grpSpPr>
          <a:xfrm>
            <a:off x="559817" y="1902381"/>
            <a:ext cx="8783192" cy="200055"/>
            <a:chOff x="559817" y="2136914"/>
            <a:chExt cx="8783192" cy="200055"/>
          </a:xfrm>
        </p:grpSpPr>
        <p:sp>
          <p:nvSpPr>
            <p:cNvPr id="2937" name="Google Shape;2937;p1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938" name="Google Shape;2938;p12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Chỉnh sửa main.py(Peter)</a:t>
              </a:r>
              <a:endParaRPr/>
            </a:p>
          </p:txBody>
        </p:sp>
      </p:grpSp>
      <p:grpSp>
        <p:nvGrpSpPr>
          <p:cNvPr id="2939" name="Google Shape;2939;p124"/>
          <p:cNvGrpSpPr/>
          <p:nvPr/>
        </p:nvGrpSpPr>
        <p:grpSpPr>
          <a:xfrm>
            <a:off x="451588" y="450001"/>
            <a:ext cx="9018000" cy="276999"/>
            <a:chOff x="450000" y="450000"/>
            <a:chExt cx="9018000" cy="276999"/>
          </a:xfrm>
        </p:grpSpPr>
        <p:sp>
          <p:nvSpPr>
            <p:cNvPr id="2940" name="Google Shape;2940;p1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941" name="Google Shape;2941;p1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942" name="Google Shape;2942;p124"/>
          <p:cNvSpPr/>
          <p:nvPr/>
        </p:nvSpPr>
        <p:spPr>
          <a:xfrm>
            <a:off x="6190988" y="2216055"/>
            <a:ext cx="3265584" cy="285384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các tham số không phải là kiểu số nguyên, vì vậy Perter không thu được kết quả như mong đợi. Cậu ta đã thay đổi các tham số thành loại int, thêm hàm sub và thêm một câu lệnh xuất.</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main.py với các tham số trong Terminal để kiểm tra. Lúc này, Peter xác nhận rằng kết quả đã đúng nhưmong đợi.</a:t>
            </a:r>
            <a:endParaRPr sz="1300">
              <a:solidFill>
                <a:srgbClr val="262626"/>
              </a:solidFill>
              <a:latin typeface="Arial"/>
              <a:ea typeface="Arial"/>
              <a:cs typeface="Arial"/>
              <a:sym typeface="Arial"/>
            </a:endParaRPr>
          </a:p>
          <a:p>
            <a:pPr indent="0" lvl="0" marL="0" marR="0" rtl="0" algn="l">
              <a:spcBef>
                <a:spcPts val="600"/>
              </a:spcBef>
              <a:spcAft>
                <a:spcPts val="0"/>
              </a:spcAft>
              <a:buNone/>
            </a:pPr>
            <a:r>
              <a:t/>
            </a:r>
            <a:endParaRPr sz="1300">
              <a:solidFill>
                <a:srgbClr val="262626"/>
              </a:solidFill>
              <a:latin typeface="Arial"/>
              <a:ea typeface="Arial"/>
              <a:cs typeface="Arial"/>
              <a:sym typeface="Arial"/>
            </a:endParaRPr>
          </a:p>
          <a:p>
            <a:pPr indent="0" lvl="0" marL="0" marR="0" rtl="0" algn="l">
              <a:spcBef>
                <a:spcPts val="6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main.py và thoát.</a:t>
            </a:r>
            <a:endParaRPr sz="1300">
              <a:solidFill>
                <a:srgbClr val="262626"/>
              </a:solidFill>
              <a:latin typeface="Arial"/>
              <a:ea typeface="Arial"/>
              <a:cs typeface="Arial"/>
              <a:sym typeface="Arial"/>
            </a:endParaRPr>
          </a:p>
        </p:txBody>
      </p:sp>
      <p:grpSp>
        <p:nvGrpSpPr>
          <p:cNvPr id="2943" name="Google Shape;2943;p124"/>
          <p:cNvGrpSpPr/>
          <p:nvPr/>
        </p:nvGrpSpPr>
        <p:grpSpPr>
          <a:xfrm>
            <a:off x="542099" y="2300417"/>
            <a:ext cx="5515389" cy="3114573"/>
            <a:chOff x="3794195" y="2300417"/>
            <a:chExt cx="5515389" cy="3114573"/>
          </a:xfrm>
        </p:grpSpPr>
        <p:grpSp>
          <p:nvGrpSpPr>
            <p:cNvPr id="2944" name="Google Shape;2944;p124"/>
            <p:cNvGrpSpPr/>
            <p:nvPr/>
          </p:nvGrpSpPr>
          <p:grpSpPr>
            <a:xfrm>
              <a:off x="3794195" y="2300417"/>
              <a:ext cx="5515389" cy="3114573"/>
              <a:chOff x="3794195" y="2300417"/>
              <a:chExt cx="5515389" cy="3114573"/>
            </a:xfrm>
          </p:grpSpPr>
          <p:pic>
            <p:nvPicPr>
              <p:cNvPr descr="텍스트, 스크린샷, 실내, 검은색이(가) 표시된 사진&#10;&#10;자동 생성된 설명" id="2945" name="Google Shape;2945;p124"/>
              <p:cNvPicPr preferRelativeResize="0"/>
              <p:nvPr/>
            </p:nvPicPr>
            <p:blipFill rotWithShape="1">
              <a:blip r:embed="rId3">
                <a:alphaModFix/>
              </a:blip>
              <a:srcRect b="0" l="0" r="0" t="0"/>
              <a:stretch/>
            </p:blipFill>
            <p:spPr>
              <a:xfrm>
                <a:off x="3794195" y="2300417"/>
                <a:ext cx="5515389" cy="3114573"/>
              </a:xfrm>
              <a:prstGeom prst="rect">
                <a:avLst/>
              </a:prstGeom>
              <a:noFill/>
              <a:ln>
                <a:noFill/>
              </a:ln>
            </p:spPr>
          </p:pic>
          <p:sp>
            <p:nvSpPr>
              <p:cNvPr id="2946" name="Google Shape;2946;p124"/>
              <p:cNvSpPr/>
              <p:nvPr/>
            </p:nvSpPr>
            <p:spPr>
              <a:xfrm>
                <a:off x="5436750" y="2883705"/>
                <a:ext cx="2744581" cy="118953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47" name="Google Shape;2947;p124"/>
              <p:cNvSpPr/>
              <p:nvPr/>
            </p:nvSpPr>
            <p:spPr>
              <a:xfrm>
                <a:off x="4150384" y="4408283"/>
                <a:ext cx="2515130" cy="38108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48" name="Google Shape;2948;p124"/>
            <p:cNvSpPr/>
            <p:nvPr/>
          </p:nvSpPr>
          <p:spPr>
            <a:xfrm>
              <a:off x="5088310" y="5249584"/>
              <a:ext cx="306864" cy="8879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49" name="Google Shape;2949;p124"/>
          <p:cNvGrpSpPr/>
          <p:nvPr/>
        </p:nvGrpSpPr>
        <p:grpSpPr>
          <a:xfrm>
            <a:off x="6373583" y="4258439"/>
            <a:ext cx="2712235" cy="276999"/>
            <a:chOff x="878006" y="2630841"/>
            <a:chExt cx="3427199" cy="276999"/>
          </a:xfrm>
        </p:grpSpPr>
        <p:sp>
          <p:nvSpPr>
            <p:cNvPr id="2950" name="Google Shape;2950;p124"/>
            <p:cNvSpPr txBox="1"/>
            <p:nvPr/>
          </p:nvSpPr>
          <p:spPr>
            <a:xfrm>
              <a:off x="962129" y="2630841"/>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main.py 4 1</a:t>
              </a:r>
              <a:endParaRPr/>
            </a:p>
          </p:txBody>
        </p:sp>
        <p:sp>
          <p:nvSpPr>
            <p:cNvPr id="2951" name="Google Shape;2951;p124"/>
            <p:cNvSpPr/>
            <p:nvPr/>
          </p:nvSpPr>
          <p:spPr>
            <a:xfrm>
              <a:off x="878006" y="2630843"/>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12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958" name="Google Shape;2958;p125"/>
          <p:cNvGrpSpPr/>
          <p:nvPr/>
        </p:nvGrpSpPr>
        <p:grpSpPr>
          <a:xfrm>
            <a:off x="559817" y="1902381"/>
            <a:ext cx="8783192" cy="200055"/>
            <a:chOff x="559817" y="2136914"/>
            <a:chExt cx="8783192" cy="200055"/>
          </a:xfrm>
        </p:grpSpPr>
        <p:sp>
          <p:nvSpPr>
            <p:cNvPr id="2959" name="Google Shape;2959;p1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960" name="Google Shape;2960;p12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Chỉnh sửa main.py(Peter)</a:t>
              </a:r>
              <a:endParaRPr/>
            </a:p>
          </p:txBody>
        </p:sp>
      </p:grpSp>
      <p:grpSp>
        <p:nvGrpSpPr>
          <p:cNvPr id="2961" name="Google Shape;2961;p125"/>
          <p:cNvGrpSpPr/>
          <p:nvPr/>
        </p:nvGrpSpPr>
        <p:grpSpPr>
          <a:xfrm>
            <a:off x="451588" y="450001"/>
            <a:ext cx="9018000" cy="276999"/>
            <a:chOff x="450000" y="450000"/>
            <a:chExt cx="9018000" cy="276999"/>
          </a:xfrm>
        </p:grpSpPr>
        <p:sp>
          <p:nvSpPr>
            <p:cNvPr id="2962" name="Google Shape;2962;p1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963" name="Google Shape;2963;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964" name="Google Shape;2964;p125"/>
          <p:cNvSpPr/>
          <p:nvPr/>
        </p:nvSpPr>
        <p:spPr>
          <a:xfrm>
            <a:off x="702939" y="2139855"/>
            <a:ext cx="4121919"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Quay lại GitHub Desktop. Khi Peter thử xác nhận thông qua một thông báo xác nhận, xuất hiện cảnh báo rằng cậu ta không có quyền chỉnh sửa. Lúc này cậu ta nhấp vào </a:t>
            </a:r>
            <a:r>
              <a:rPr b="1" lang="en-US" sz="1300">
                <a:solidFill>
                  <a:srgbClr val="262626"/>
                </a:solidFill>
                <a:latin typeface="Arial"/>
                <a:ea typeface="Arial"/>
                <a:cs typeface="Arial"/>
                <a:sym typeface="Arial"/>
              </a:rPr>
              <a:t>Commit to main</a:t>
            </a:r>
            <a:r>
              <a:rPr lang="en-US" sz="1300">
                <a:solidFill>
                  <a:srgbClr val="262626"/>
                </a:solidFill>
                <a:latin typeface="Arial"/>
                <a:ea typeface="Arial"/>
                <a:cs typeface="Arial"/>
                <a:sym typeface="Arial"/>
              </a:rPr>
              <a:t> để thử đẩy lên.</a:t>
            </a:r>
            <a:endParaRPr/>
          </a:p>
        </p:txBody>
      </p:sp>
      <p:sp>
        <p:nvSpPr>
          <p:cNvPr id="2965" name="Google Shape;2965;p125"/>
          <p:cNvSpPr/>
          <p:nvPr/>
        </p:nvSpPr>
        <p:spPr>
          <a:xfrm>
            <a:off x="5201382" y="2139855"/>
            <a:ext cx="4098188"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Peter cố gắng đẩy lên bằng cách nhấn nút push origin, một thông báo xuất hiện cho anh biết rằng không có quyền chỉnh sửa.</a:t>
            </a:r>
            <a:endParaRPr/>
          </a:p>
        </p:txBody>
      </p:sp>
      <p:grpSp>
        <p:nvGrpSpPr>
          <p:cNvPr id="2966" name="Google Shape;2966;p125"/>
          <p:cNvGrpSpPr/>
          <p:nvPr/>
        </p:nvGrpSpPr>
        <p:grpSpPr>
          <a:xfrm>
            <a:off x="702940" y="3183985"/>
            <a:ext cx="4343583" cy="2452847"/>
            <a:chOff x="702940" y="3283045"/>
            <a:chExt cx="4343583" cy="2452847"/>
          </a:xfrm>
        </p:grpSpPr>
        <p:pic>
          <p:nvPicPr>
            <p:cNvPr descr="텍스트, 스크린샷, 화면이(가) 표시된 사진&#10;&#10;자동 생성된 설명" id="2967" name="Google Shape;2967;p125"/>
            <p:cNvPicPr preferRelativeResize="0"/>
            <p:nvPr/>
          </p:nvPicPr>
          <p:blipFill rotWithShape="1">
            <a:blip r:embed="rId3">
              <a:alphaModFix/>
            </a:blip>
            <a:srcRect b="0" l="0" r="0" t="0"/>
            <a:stretch/>
          </p:blipFill>
          <p:spPr>
            <a:xfrm>
              <a:off x="702940" y="3283045"/>
              <a:ext cx="4343583" cy="2452847"/>
            </a:xfrm>
            <a:prstGeom prst="rect">
              <a:avLst/>
            </a:prstGeom>
            <a:noFill/>
            <a:ln>
              <a:noFill/>
            </a:ln>
          </p:spPr>
        </p:pic>
        <p:sp>
          <p:nvSpPr>
            <p:cNvPr id="2968" name="Google Shape;2968;p125"/>
            <p:cNvSpPr/>
            <p:nvPr/>
          </p:nvSpPr>
          <p:spPr>
            <a:xfrm>
              <a:off x="939399" y="4870088"/>
              <a:ext cx="796794" cy="86580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69" name="Google Shape;2969;p125"/>
          <p:cNvGrpSpPr/>
          <p:nvPr/>
        </p:nvGrpSpPr>
        <p:grpSpPr>
          <a:xfrm>
            <a:off x="5201382" y="3183985"/>
            <a:ext cx="4336721" cy="2448972"/>
            <a:chOff x="5201382" y="3283045"/>
            <a:chExt cx="4336721" cy="2448972"/>
          </a:xfrm>
        </p:grpSpPr>
        <p:pic>
          <p:nvPicPr>
            <p:cNvPr descr="텍스트, 스크린샷, 모니터, 화면이(가) 표시된 사진&#10;&#10;자동 생성된 설명" id="2970" name="Google Shape;2970;p125"/>
            <p:cNvPicPr preferRelativeResize="0"/>
            <p:nvPr/>
          </p:nvPicPr>
          <p:blipFill rotWithShape="1">
            <a:blip r:embed="rId4">
              <a:alphaModFix/>
            </a:blip>
            <a:srcRect b="0" l="0" r="0" t="0"/>
            <a:stretch/>
          </p:blipFill>
          <p:spPr>
            <a:xfrm>
              <a:off x="5201382" y="3283045"/>
              <a:ext cx="4336721" cy="2448972"/>
            </a:xfrm>
            <a:prstGeom prst="rect">
              <a:avLst/>
            </a:prstGeom>
            <a:noFill/>
            <a:ln>
              <a:noFill/>
            </a:ln>
          </p:spPr>
        </p:pic>
        <p:sp>
          <p:nvSpPr>
            <p:cNvPr id="2971" name="Google Shape;2971;p125"/>
            <p:cNvSpPr/>
            <p:nvPr/>
          </p:nvSpPr>
          <p:spPr>
            <a:xfrm>
              <a:off x="6970321" y="3557926"/>
              <a:ext cx="747970" cy="18976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72" name="Google Shape;2972;p125"/>
          <p:cNvSpPr/>
          <p:nvPr/>
        </p:nvSpPr>
        <p:spPr>
          <a:xfrm>
            <a:off x="7585755" y="3337459"/>
            <a:ext cx="1042441"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Push origin</a:t>
            </a:r>
            <a:endParaRPr b="1" sz="1300">
              <a:solidFill>
                <a:schemeClr val="lt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12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979" name="Google Shape;2979;p126"/>
          <p:cNvGrpSpPr/>
          <p:nvPr/>
        </p:nvGrpSpPr>
        <p:grpSpPr>
          <a:xfrm>
            <a:off x="559817" y="1902381"/>
            <a:ext cx="8783192" cy="200055"/>
            <a:chOff x="559817" y="2136914"/>
            <a:chExt cx="8783192" cy="200055"/>
          </a:xfrm>
        </p:grpSpPr>
        <p:sp>
          <p:nvSpPr>
            <p:cNvPr id="2980" name="Google Shape;2980;p1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981" name="Google Shape;2981;p12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Làm thế nào Peter có thể đẩy vào kho lưu trữ GitHub của Daniel?</a:t>
              </a:r>
              <a:endParaRPr/>
            </a:p>
          </p:txBody>
        </p:sp>
      </p:grpSp>
      <p:grpSp>
        <p:nvGrpSpPr>
          <p:cNvPr id="2982" name="Google Shape;2982;p126"/>
          <p:cNvGrpSpPr/>
          <p:nvPr/>
        </p:nvGrpSpPr>
        <p:grpSpPr>
          <a:xfrm>
            <a:off x="451588" y="450001"/>
            <a:ext cx="9018000" cy="276999"/>
            <a:chOff x="450000" y="450000"/>
            <a:chExt cx="9018000" cy="276999"/>
          </a:xfrm>
        </p:grpSpPr>
        <p:sp>
          <p:nvSpPr>
            <p:cNvPr id="2983" name="Google Shape;2983;p1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984" name="Google Shape;2984;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2985" name="Google Shape;2985;p126"/>
          <p:cNvSpPr/>
          <p:nvPr/>
        </p:nvSpPr>
        <p:spPr>
          <a:xfrm>
            <a:off x="702940" y="2139855"/>
            <a:ext cx="8243708" cy="545516"/>
          </a:xfrm>
          <a:prstGeom prst="rect">
            <a:avLst/>
          </a:prstGeom>
          <a:noFill/>
          <a:ln>
            <a:noFill/>
          </a:ln>
        </p:spPr>
        <p:txBody>
          <a:bodyPr anchorCtr="0" anchor="t" bIns="72000" lIns="0" spcFirstLastPara="1" rIns="144000" wrap="square" tIns="72000">
            <a:spAutoFit/>
          </a:bodyPr>
          <a:lstStyle/>
          <a:p>
            <a:pPr indent="-182563" lvl="0" marL="182563"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kho lưu trữ GitHub mini_project thuộc sở hữu của Daniel, Peter không được phép đẩy vào kho lưu trữ này. Có hai cách chính để tránh tình trạng này.</a:t>
            </a:r>
            <a:endParaRPr/>
          </a:p>
        </p:txBody>
      </p:sp>
      <p:sp>
        <p:nvSpPr>
          <p:cNvPr id="2986" name="Google Shape;2986;p126"/>
          <p:cNvSpPr/>
          <p:nvPr/>
        </p:nvSpPr>
        <p:spPr>
          <a:xfrm>
            <a:off x="674339" y="3080793"/>
            <a:ext cx="8559480" cy="692497"/>
          </a:xfrm>
          <a:prstGeom prst="rect">
            <a:avLst/>
          </a:prstGeom>
          <a:noFill/>
          <a:ln>
            <a:noFill/>
          </a:ln>
        </p:spPr>
        <p:txBody>
          <a:bodyPr anchorCtr="0" anchor="t" bIns="45700" lIns="91425" spcFirstLastPara="1" rIns="91425" wrap="square" tIns="45700">
            <a:spAutoFit/>
          </a:bodyPr>
          <a:lstStyle/>
          <a:p>
            <a:pPr indent="-182563" lvl="0" marL="182563"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đầu tiên là cấp cho Peter quyền thao tác trên Kho lưu trữ này. Khi Daniel chỉ định Peter làm Cộng tác viên, Peter có thể tự do đẩy vào Kho lưu trữ. Do kiểm soát khá lỏng lẻo, phương pháp này đòi hỏi sự quản lý chặt chẽ và thảo luận trong nhóm hơn.</a:t>
            </a:r>
            <a:endParaRPr/>
          </a:p>
        </p:txBody>
      </p:sp>
      <p:sp>
        <p:nvSpPr>
          <p:cNvPr id="2987" name="Google Shape;2987;p126"/>
          <p:cNvSpPr/>
          <p:nvPr/>
        </p:nvSpPr>
        <p:spPr>
          <a:xfrm>
            <a:off x="712182" y="2787281"/>
            <a:ext cx="1569156" cy="214489"/>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Cách thứ nhất</a:t>
            </a:r>
            <a:endParaRPr sz="1800">
              <a:solidFill>
                <a:schemeClr val="lt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12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Bắt đầu với Mini-Project</a:t>
            </a:r>
            <a:endParaRPr/>
          </a:p>
        </p:txBody>
      </p:sp>
      <p:grpSp>
        <p:nvGrpSpPr>
          <p:cNvPr id="2994" name="Google Shape;2994;p127"/>
          <p:cNvGrpSpPr/>
          <p:nvPr/>
        </p:nvGrpSpPr>
        <p:grpSpPr>
          <a:xfrm>
            <a:off x="559817" y="1902381"/>
            <a:ext cx="8783192" cy="200055"/>
            <a:chOff x="559817" y="2136914"/>
            <a:chExt cx="8783192" cy="200055"/>
          </a:xfrm>
        </p:grpSpPr>
        <p:sp>
          <p:nvSpPr>
            <p:cNvPr id="2995" name="Google Shape;2995;p12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996" name="Google Shape;2996;p12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Làm thế nào Peter có thể đẩy vào kho lưu trữ GitHub của Daniel?</a:t>
              </a:r>
              <a:endParaRPr/>
            </a:p>
          </p:txBody>
        </p:sp>
      </p:grpSp>
      <p:grpSp>
        <p:nvGrpSpPr>
          <p:cNvPr id="2997" name="Google Shape;2997;p127"/>
          <p:cNvGrpSpPr/>
          <p:nvPr/>
        </p:nvGrpSpPr>
        <p:grpSpPr>
          <a:xfrm>
            <a:off x="451588" y="450001"/>
            <a:ext cx="9018000" cy="276999"/>
            <a:chOff x="450000" y="450000"/>
            <a:chExt cx="9018000" cy="276999"/>
          </a:xfrm>
        </p:grpSpPr>
        <p:sp>
          <p:nvSpPr>
            <p:cNvPr id="2998" name="Google Shape;2998;p1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2999" name="Google Shape;2999;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000" name="Google Shape;3000;p127"/>
          <p:cNvSpPr/>
          <p:nvPr/>
        </p:nvSpPr>
        <p:spPr>
          <a:xfrm>
            <a:off x="712182" y="2502109"/>
            <a:ext cx="8237130" cy="3356542"/>
          </a:xfrm>
          <a:prstGeom prst="rect">
            <a:avLst/>
          </a:prstGeom>
          <a:noFill/>
          <a:ln>
            <a:noFill/>
          </a:ln>
        </p:spPr>
        <p:txBody>
          <a:bodyPr anchorCtr="0" anchor="t" bIns="72000" lIns="0" spcFirstLastPara="1" rIns="144000" wrap="square" tIns="72000">
            <a:spAutoFit/>
          </a:bodyPr>
          <a:lstStyle/>
          <a:p>
            <a:pPr indent="-182563" lvl="0" marL="182563"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thứ hai là Peter chia nhánh (fork) kho lưu trữ mini_project của Daniel. </a:t>
            </a:r>
            <a:endParaRPr/>
          </a:p>
          <a:p>
            <a:pPr indent="-285750" lvl="1" marL="742950" marR="0" rtl="0" algn="just">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Fork theo nghĩa đen có nghĩa là phân nhánh Kho lưu trữ của người khác và đưa nó vào Kho lưu trữ GitHub của riêng bạn. </a:t>
            </a:r>
            <a:endParaRPr/>
          </a:p>
          <a:p>
            <a:pPr indent="-285750" lvl="1" marL="742950" marR="0" rtl="0" algn="just">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trường hợp này, Perter phân nhánh Kho lưu trữ của Daniel và đưa nó vào Kho lưu trữ GitHub của riêng mình, và nó khiến Kho lưu trữ GitHub của Peter tách biệt với Kho lưu trữ GitHub của Daniel. </a:t>
            </a:r>
            <a:endParaRPr/>
          </a:p>
          <a:p>
            <a:pPr indent="-285750" lvl="1" marL="742950" marR="0" rtl="0" algn="just">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Do đó, nếu Peter đẩy nội dung lên, chỉ có nội dung của Kho lưu trữ GitHub của Peter được ánh xạ, không phải Kho lưu trữ GitHub của Daniel. </a:t>
            </a:r>
            <a:endParaRPr/>
          </a:p>
          <a:p>
            <a:pPr indent="-182563" lvl="0" marL="182563" marR="0" rtl="0" algn="just">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Làm thế nào Peter có thể ánh xạ tới Kho lưu trữ của Daniel với Kho lưu trữ mà anh ấy phân nhánh? </a:t>
            </a:r>
            <a:endParaRPr/>
          </a:p>
          <a:p>
            <a:pPr indent="-285750" lvl="1" marL="742950" marR="0" rtl="0" algn="just">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một phương thức được gọi là yêu cầu kéo (pull request). Đây là cách Kho lưu trữ GitHub của Daniel lưu các thay đổi. Kéo là một lệnh để lưu các thay đổi. </a:t>
            </a:r>
            <a:endParaRPr/>
          </a:p>
          <a:p>
            <a:pPr indent="-285750" lvl="1" marL="742950" marR="0" rtl="0" algn="just">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khi Peter thực hiện Yêu cầu kéo tới Daniel và Daniel chấp thuận nó, Kho lưu trữ của Daniel ánh xạ những thay đổi có trong Yêu cầu kéo của Peter. </a:t>
            </a:r>
            <a:endParaRPr/>
          </a:p>
          <a:p>
            <a:pPr indent="-285750" lvl="1" marL="742950" marR="0" rtl="0" algn="just">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Phương pháp này thường được gọi là PR viết tắt từ Pull Request.</a:t>
            </a:r>
            <a:endParaRPr/>
          </a:p>
          <a:p>
            <a:pPr indent="-182563" lvl="0" marL="182563" marR="0" rtl="0" algn="just">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số hai phương pháp này, </a:t>
            </a:r>
            <a:r>
              <a:rPr b="1" lang="en-US" sz="1300">
                <a:solidFill>
                  <a:srgbClr val="262626"/>
                </a:solidFill>
                <a:latin typeface="Arial"/>
                <a:ea typeface="Arial"/>
                <a:cs typeface="Arial"/>
                <a:sym typeface="Arial"/>
              </a:rPr>
              <a:t>chúng ta sẽ tìm hiểu phương pháp đầu tiên để mời Cộng tác viên</a:t>
            </a:r>
            <a:r>
              <a:rPr lang="en-US" sz="1300">
                <a:solidFill>
                  <a:srgbClr val="262626"/>
                </a:solidFill>
                <a:latin typeface="Arial"/>
                <a:ea typeface="Arial"/>
                <a:cs typeface="Arial"/>
                <a:sym typeface="Arial"/>
              </a:rPr>
              <a:t>.</a:t>
            </a:r>
            <a:endParaRPr/>
          </a:p>
        </p:txBody>
      </p:sp>
      <p:sp>
        <p:nvSpPr>
          <p:cNvPr id="3001" name="Google Shape;3001;p127"/>
          <p:cNvSpPr/>
          <p:nvPr/>
        </p:nvSpPr>
        <p:spPr>
          <a:xfrm>
            <a:off x="712182" y="2260384"/>
            <a:ext cx="2064885" cy="226852"/>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Cách thứ hai</a:t>
            </a:r>
            <a:endParaRPr sz="1800">
              <a:solidFill>
                <a:schemeClr val="lt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12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thực hiện Mini-Project</a:t>
            </a:r>
            <a:endParaRPr/>
          </a:p>
        </p:txBody>
      </p:sp>
      <p:grpSp>
        <p:nvGrpSpPr>
          <p:cNvPr id="3008" name="Google Shape;3008;p128"/>
          <p:cNvGrpSpPr/>
          <p:nvPr/>
        </p:nvGrpSpPr>
        <p:grpSpPr>
          <a:xfrm>
            <a:off x="559817" y="1902381"/>
            <a:ext cx="8783192" cy="200055"/>
            <a:chOff x="559817" y="2136914"/>
            <a:chExt cx="8783192" cy="200055"/>
          </a:xfrm>
        </p:grpSpPr>
        <p:sp>
          <p:nvSpPr>
            <p:cNvPr id="3009" name="Google Shape;3009;p1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010" name="Google Shape;3010;p12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Mời Peter (Daniel)</a:t>
              </a:r>
              <a:endParaRPr/>
            </a:p>
          </p:txBody>
        </p:sp>
      </p:grpSp>
      <p:grpSp>
        <p:nvGrpSpPr>
          <p:cNvPr id="3011" name="Google Shape;3011;p128"/>
          <p:cNvGrpSpPr/>
          <p:nvPr/>
        </p:nvGrpSpPr>
        <p:grpSpPr>
          <a:xfrm>
            <a:off x="451588" y="450001"/>
            <a:ext cx="9018000" cy="276999"/>
            <a:chOff x="450000" y="450000"/>
            <a:chExt cx="9018000" cy="276999"/>
          </a:xfrm>
        </p:grpSpPr>
        <p:sp>
          <p:nvSpPr>
            <p:cNvPr id="3012" name="Google Shape;3012;p1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3013" name="Google Shape;3013;p1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014" name="Google Shape;3014;p128"/>
          <p:cNvSpPr/>
          <p:nvPr/>
        </p:nvSpPr>
        <p:spPr>
          <a:xfrm>
            <a:off x="702939" y="2139855"/>
            <a:ext cx="4250061"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Tới Settings trong Kho lưu trữ GitHub → Manage access → Invite a collaborator</a:t>
            </a:r>
            <a:endParaRPr/>
          </a:p>
        </p:txBody>
      </p:sp>
      <p:sp>
        <p:nvSpPr>
          <p:cNvPr id="3015" name="Google Shape;3015;p128"/>
          <p:cNvSpPr/>
          <p:nvPr/>
        </p:nvSpPr>
        <p:spPr>
          <a:xfrm>
            <a:off x="5092905" y="2139855"/>
            <a:ext cx="4363667"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nơi Daniel có thể mời một tài khoản GitHub khác. Sau khi nhập tên GitHub của Peter, hãy nhấp vào tên GitHub của Peter trong số các ứng cử viên bên dưới.</a:t>
            </a:r>
            <a:endParaRPr sz="1300">
              <a:solidFill>
                <a:srgbClr val="262626"/>
              </a:solidFill>
              <a:latin typeface="Arial"/>
              <a:ea typeface="Arial"/>
              <a:cs typeface="Arial"/>
              <a:sym typeface="Arial"/>
            </a:endParaRPr>
          </a:p>
        </p:txBody>
      </p:sp>
      <p:grpSp>
        <p:nvGrpSpPr>
          <p:cNvPr id="3016" name="Google Shape;3016;p128"/>
          <p:cNvGrpSpPr/>
          <p:nvPr/>
        </p:nvGrpSpPr>
        <p:grpSpPr>
          <a:xfrm>
            <a:off x="712182" y="2953325"/>
            <a:ext cx="4240818" cy="2568893"/>
            <a:chOff x="712182" y="3150870"/>
            <a:chExt cx="4365868" cy="2644643"/>
          </a:xfrm>
        </p:grpSpPr>
        <p:pic>
          <p:nvPicPr>
            <p:cNvPr descr="텍스트, 모니터, 스크린샷, 화면이(가) 표시된 사진&#10;&#10;자동 생성된 설명" id="3017" name="Google Shape;3017;p128"/>
            <p:cNvPicPr preferRelativeResize="0"/>
            <p:nvPr/>
          </p:nvPicPr>
          <p:blipFill rotWithShape="1">
            <a:blip r:embed="rId3">
              <a:alphaModFix/>
            </a:blip>
            <a:srcRect b="0" l="0" r="0" t="0"/>
            <a:stretch/>
          </p:blipFill>
          <p:spPr>
            <a:xfrm>
              <a:off x="712182" y="3150870"/>
              <a:ext cx="4365868" cy="2644643"/>
            </a:xfrm>
            <a:prstGeom prst="rect">
              <a:avLst/>
            </a:prstGeom>
            <a:noFill/>
            <a:ln>
              <a:noFill/>
            </a:ln>
          </p:spPr>
        </p:pic>
        <p:sp>
          <p:nvSpPr>
            <p:cNvPr id="3018" name="Google Shape;3018;p128"/>
            <p:cNvSpPr/>
            <p:nvPr/>
          </p:nvSpPr>
          <p:spPr>
            <a:xfrm>
              <a:off x="3108893" y="5623318"/>
              <a:ext cx="703520" cy="13336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19" name="Google Shape;3019;p128"/>
            <p:cNvSpPr/>
            <p:nvPr/>
          </p:nvSpPr>
          <p:spPr>
            <a:xfrm>
              <a:off x="4183730" y="3374850"/>
              <a:ext cx="478825" cy="20959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20" name="Google Shape;3020;p128"/>
            <p:cNvSpPr/>
            <p:nvPr/>
          </p:nvSpPr>
          <p:spPr>
            <a:xfrm>
              <a:off x="767391" y="3899446"/>
              <a:ext cx="980587" cy="19611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21" name="Google Shape;3021;p128"/>
          <p:cNvGrpSpPr/>
          <p:nvPr/>
        </p:nvGrpSpPr>
        <p:grpSpPr>
          <a:xfrm>
            <a:off x="5092906" y="2953325"/>
            <a:ext cx="2993059" cy="1892995"/>
            <a:chOff x="5237242" y="3150870"/>
            <a:chExt cx="2668581" cy="1687775"/>
          </a:xfrm>
        </p:grpSpPr>
        <p:pic>
          <p:nvPicPr>
            <p:cNvPr id="3022" name="Google Shape;3022;p128"/>
            <p:cNvPicPr preferRelativeResize="0"/>
            <p:nvPr/>
          </p:nvPicPr>
          <p:blipFill rotWithShape="1">
            <a:blip r:embed="rId4">
              <a:alphaModFix/>
            </a:blip>
            <a:srcRect b="38032" l="17718" r="61342" t="38424"/>
            <a:stretch/>
          </p:blipFill>
          <p:spPr>
            <a:xfrm>
              <a:off x="5237242" y="3150870"/>
              <a:ext cx="2668581" cy="1687775"/>
            </a:xfrm>
            <a:prstGeom prst="rect">
              <a:avLst/>
            </a:prstGeom>
            <a:noFill/>
            <a:ln>
              <a:noFill/>
            </a:ln>
          </p:spPr>
        </p:pic>
        <p:sp>
          <p:nvSpPr>
            <p:cNvPr id="3023" name="Google Shape;3023;p128"/>
            <p:cNvSpPr/>
            <p:nvPr/>
          </p:nvSpPr>
          <p:spPr>
            <a:xfrm>
              <a:off x="5336702" y="4064140"/>
              <a:ext cx="934163" cy="19362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24" name="Google Shape;3024;p128"/>
            <p:cNvSpPr/>
            <p:nvPr/>
          </p:nvSpPr>
          <p:spPr>
            <a:xfrm>
              <a:off x="5348421" y="4364760"/>
              <a:ext cx="925842" cy="31762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25" name="Google Shape;3025;p128"/>
          <p:cNvGrpSpPr/>
          <p:nvPr/>
        </p:nvGrpSpPr>
        <p:grpSpPr>
          <a:xfrm>
            <a:off x="1444319" y="3768898"/>
            <a:ext cx="1523242" cy="204123"/>
            <a:chOff x="6656318" y="4223876"/>
            <a:chExt cx="1523242" cy="204123"/>
          </a:xfrm>
        </p:grpSpPr>
        <p:sp>
          <p:nvSpPr>
            <p:cNvPr id="3026" name="Google Shape;3026;p128"/>
            <p:cNvSpPr/>
            <p:nvPr/>
          </p:nvSpPr>
          <p:spPr>
            <a:xfrm>
              <a:off x="6868761" y="4223876"/>
              <a:ext cx="1310799" cy="20412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Manage access</a:t>
              </a:r>
              <a:endParaRPr b="1" sz="1300">
                <a:solidFill>
                  <a:schemeClr val="lt1"/>
                </a:solidFill>
                <a:latin typeface="Arial"/>
                <a:ea typeface="Arial"/>
                <a:cs typeface="Arial"/>
                <a:sym typeface="Arial"/>
              </a:endParaRPr>
            </a:p>
          </p:txBody>
        </p:sp>
        <p:sp>
          <p:nvSpPr>
            <p:cNvPr id="3027" name="Google Shape;3027;p128"/>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grpSp>
        <p:nvGrpSpPr>
          <p:cNvPr id="3028" name="Google Shape;3028;p128"/>
          <p:cNvGrpSpPr/>
          <p:nvPr/>
        </p:nvGrpSpPr>
        <p:grpSpPr>
          <a:xfrm>
            <a:off x="2371070" y="5581056"/>
            <a:ext cx="1874032" cy="210124"/>
            <a:chOff x="6656318" y="4223876"/>
            <a:chExt cx="1874032" cy="210124"/>
          </a:xfrm>
        </p:grpSpPr>
        <p:sp>
          <p:nvSpPr>
            <p:cNvPr id="3029" name="Google Shape;3029;p128"/>
            <p:cNvSpPr/>
            <p:nvPr/>
          </p:nvSpPr>
          <p:spPr>
            <a:xfrm>
              <a:off x="6868761" y="4223876"/>
              <a:ext cx="1661589" cy="2101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Invite a collaborator</a:t>
              </a:r>
              <a:endParaRPr/>
            </a:p>
          </p:txBody>
        </p:sp>
        <p:sp>
          <p:nvSpPr>
            <p:cNvPr id="3030" name="Google Shape;3030;p128"/>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grpSp>
      <p:grpSp>
        <p:nvGrpSpPr>
          <p:cNvPr id="3031" name="Google Shape;3031;p128"/>
          <p:cNvGrpSpPr/>
          <p:nvPr/>
        </p:nvGrpSpPr>
        <p:grpSpPr>
          <a:xfrm>
            <a:off x="3747583" y="3423802"/>
            <a:ext cx="1018304" cy="204123"/>
            <a:chOff x="6656318" y="4223876"/>
            <a:chExt cx="1018304" cy="204123"/>
          </a:xfrm>
        </p:grpSpPr>
        <p:sp>
          <p:nvSpPr>
            <p:cNvPr id="3032" name="Google Shape;3032;p128"/>
            <p:cNvSpPr/>
            <p:nvPr/>
          </p:nvSpPr>
          <p:spPr>
            <a:xfrm>
              <a:off x="6868761" y="4223876"/>
              <a:ext cx="805861" cy="20412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Settings</a:t>
              </a:r>
              <a:endParaRPr b="1" sz="1300">
                <a:solidFill>
                  <a:schemeClr val="lt1"/>
                </a:solidFill>
                <a:latin typeface="Arial"/>
                <a:ea typeface="Arial"/>
                <a:cs typeface="Arial"/>
                <a:sym typeface="Arial"/>
              </a:endParaRPr>
            </a:p>
          </p:txBody>
        </p:sp>
        <p:sp>
          <p:nvSpPr>
            <p:cNvPr id="3033" name="Google Shape;3033;p128"/>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sp>
        <p:nvSpPr>
          <p:cNvPr id="3039" name="Google Shape;3039;p12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thực hiện Mini-Project</a:t>
            </a:r>
            <a:endParaRPr/>
          </a:p>
        </p:txBody>
      </p:sp>
      <p:grpSp>
        <p:nvGrpSpPr>
          <p:cNvPr id="3040" name="Google Shape;3040;p129"/>
          <p:cNvGrpSpPr/>
          <p:nvPr/>
        </p:nvGrpSpPr>
        <p:grpSpPr>
          <a:xfrm>
            <a:off x="559817" y="1902381"/>
            <a:ext cx="8783192" cy="200055"/>
            <a:chOff x="559817" y="2136914"/>
            <a:chExt cx="8783192" cy="200055"/>
          </a:xfrm>
        </p:grpSpPr>
        <p:sp>
          <p:nvSpPr>
            <p:cNvPr id="3041" name="Google Shape;3041;p1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042" name="Google Shape;3042;p12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Mời Peter (Daniel)</a:t>
              </a:r>
              <a:endParaRPr/>
            </a:p>
          </p:txBody>
        </p:sp>
      </p:grpSp>
      <p:grpSp>
        <p:nvGrpSpPr>
          <p:cNvPr id="3043" name="Google Shape;3043;p129"/>
          <p:cNvGrpSpPr/>
          <p:nvPr/>
        </p:nvGrpSpPr>
        <p:grpSpPr>
          <a:xfrm>
            <a:off x="451588" y="450001"/>
            <a:ext cx="9018000" cy="276999"/>
            <a:chOff x="450000" y="450000"/>
            <a:chExt cx="9018000" cy="276999"/>
          </a:xfrm>
        </p:grpSpPr>
        <p:sp>
          <p:nvSpPr>
            <p:cNvPr id="3044" name="Google Shape;3044;p1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3045" name="Google Shape;3045;p1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046" name="Google Shape;3046;p129"/>
          <p:cNvSpPr/>
          <p:nvPr/>
        </p:nvSpPr>
        <p:spPr>
          <a:xfrm>
            <a:off x="702939" y="2139855"/>
            <a:ext cx="4256396"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a:t>
            </a:r>
            <a:r>
              <a:rPr b="1" lang="en-US" sz="1300">
                <a:solidFill>
                  <a:srgbClr val="262626"/>
                </a:solidFill>
                <a:latin typeface="Arial"/>
                <a:ea typeface="Arial"/>
                <a:cs typeface="Arial"/>
                <a:sym typeface="Arial"/>
              </a:rPr>
              <a:t>Add Peter-developer to this repository </a:t>
            </a:r>
            <a:r>
              <a:rPr lang="en-US" sz="1300">
                <a:solidFill>
                  <a:srgbClr val="262626"/>
                </a:solidFill>
                <a:latin typeface="Arial"/>
                <a:ea typeface="Arial"/>
                <a:cs typeface="Arial"/>
                <a:sym typeface="Arial"/>
              </a:rPr>
              <a:t>để mời Peter làm cộng tác viên.</a:t>
            </a:r>
            <a:endParaRPr sz="1300">
              <a:solidFill>
                <a:srgbClr val="262626"/>
              </a:solidFill>
              <a:latin typeface="Arial"/>
              <a:ea typeface="Arial"/>
              <a:cs typeface="Arial"/>
              <a:sym typeface="Arial"/>
            </a:endParaRPr>
          </a:p>
        </p:txBody>
      </p:sp>
      <p:sp>
        <p:nvSpPr>
          <p:cNvPr id="3047" name="Google Shape;3047;p129"/>
          <p:cNvSpPr/>
          <p:nvPr/>
        </p:nvSpPr>
        <p:spPr>
          <a:xfrm>
            <a:off x="4959335" y="2139855"/>
            <a:ext cx="4383673"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Daniel có thể thấy rằng lời mời đã được gửi đến Peter. Và trạng thái đang chờ phản hồi của Peter. Peter cần kiểm tra email được gửi từ GitHub.</a:t>
            </a:r>
            <a:endParaRPr/>
          </a:p>
        </p:txBody>
      </p:sp>
      <p:grpSp>
        <p:nvGrpSpPr>
          <p:cNvPr id="3048" name="Google Shape;3048;p129"/>
          <p:cNvGrpSpPr/>
          <p:nvPr/>
        </p:nvGrpSpPr>
        <p:grpSpPr>
          <a:xfrm>
            <a:off x="702939" y="2985739"/>
            <a:ext cx="4078116" cy="2594500"/>
            <a:chOff x="702939" y="3275299"/>
            <a:chExt cx="3813802" cy="2426343"/>
          </a:xfrm>
        </p:grpSpPr>
        <p:pic>
          <p:nvPicPr>
            <p:cNvPr id="3049" name="Google Shape;3049;p129"/>
            <p:cNvPicPr preferRelativeResize="0"/>
            <p:nvPr/>
          </p:nvPicPr>
          <p:blipFill rotWithShape="1">
            <a:blip r:embed="rId3">
              <a:alphaModFix/>
            </a:blip>
            <a:srcRect b="0" l="0" r="0" t="0"/>
            <a:stretch/>
          </p:blipFill>
          <p:spPr>
            <a:xfrm>
              <a:off x="702939" y="3275299"/>
              <a:ext cx="3813802" cy="2426343"/>
            </a:xfrm>
            <a:prstGeom prst="rect">
              <a:avLst/>
            </a:prstGeom>
            <a:noFill/>
            <a:ln>
              <a:noFill/>
            </a:ln>
          </p:spPr>
        </p:pic>
        <p:sp>
          <p:nvSpPr>
            <p:cNvPr id="3050" name="Google Shape;3050;p129"/>
            <p:cNvSpPr/>
            <p:nvPr/>
          </p:nvSpPr>
          <p:spPr>
            <a:xfrm>
              <a:off x="843686" y="5229074"/>
              <a:ext cx="3527432" cy="28504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51" name="Google Shape;3051;p129"/>
          <p:cNvGrpSpPr/>
          <p:nvPr/>
        </p:nvGrpSpPr>
        <p:grpSpPr>
          <a:xfrm>
            <a:off x="4959902" y="2985739"/>
            <a:ext cx="4383106" cy="2594500"/>
            <a:chOff x="4959902" y="3275299"/>
            <a:chExt cx="4383106" cy="2594500"/>
          </a:xfrm>
        </p:grpSpPr>
        <p:pic>
          <p:nvPicPr>
            <p:cNvPr descr="텍스트, 모니터, 화면, 스크린샷이(가) 표시된 사진&#10;&#10;자동 생성된 설명" id="3052" name="Google Shape;3052;p129"/>
            <p:cNvPicPr preferRelativeResize="0"/>
            <p:nvPr/>
          </p:nvPicPr>
          <p:blipFill rotWithShape="1">
            <a:blip r:embed="rId4">
              <a:alphaModFix/>
            </a:blip>
            <a:srcRect b="0" l="0" r="0" t="0"/>
            <a:stretch/>
          </p:blipFill>
          <p:spPr>
            <a:xfrm>
              <a:off x="4959902" y="3275299"/>
              <a:ext cx="4383106" cy="2594500"/>
            </a:xfrm>
            <a:prstGeom prst="rect">
              <a:avLst/>
            </a:prstGeom>
            <a:noFill/>
            <a:ln>
              <a:noFill/>
            </a:ln>
          </p:spPr>
        </p:pic>
        <p:sp>
          <p:nvSpPr>
            <p:cNvPr id="3053" name="Google Shape;3053;p129"/>
            <p:cNvSpPr/>
            <p:nvPr/>
          </p:nvSpPr>
          <p:spPr>
            <a:xfrm>
              <a:off x="6137617" y="5539853"/>
              <a:ext cx="2186351" cy="23512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13"/>
          <p:cNvGrpSpPr/>
          <p:nvPr/>
        </p:nvGrpSpPr>
        <p:grpSpPr>
          <a:xfrm>
            <a:off x="451588" y="450001"/>
            <a:ext cx="9018000" cy="276999"/>
            <a:chOff x="450000" y="450000"/>
            <a:chExt cx="9018000" cy="276999"/>
          </a:xfrm>
        </p:grpSpPr>
        <p:sp>
          <p:nvSpPr>
            <p:cNvPr id="415" name="Google Shape;415;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Lợi ích khi sử dụng tính năng Quản lý phiên bản</a:t>
              </a:r>
              <a:endParaRPr b="1" sz="1800">
                <a:solidFill>
                  <a:schemeClr val="lt1"/>
                </a:solidFill>
                <a:latin typeface="Arial"/>
                <a:ea typeface="Arial"/>
                <a:cs typeface="Arial"/>
                <a:sym typeface="Arial"/>
              </a:endParaRPr>
            </a:p>
          </p:txBody>
        </p:sp>
        <p:sp>
          <p:nvSpPr>
            <p:cNvPr id="416" name="Google Shape;416;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417" name="Google Shape;417;p13"/>
          <p:cNvGrpSpPr/>
          <p:nvPr/>
        </p:nvGrpSpPr>
        <p:grpSpPr>
          <a:xfrm>
            <a:off x="541887" y="1902050"/>
            <a:ext cx="8784208" cy="735158"/>
            <a:chOff x="541887" y="2159805"/>
            <a:chExt cx="8784208" cy="735158"/>
          </a:xfrm>
        </p:grpSpPr>
        <p:sp>
          <p:nvSpPr>
            <p:cNvPr id="418" name="Google Shape;418;p13"/>
            <p:cNvSpPr/>
            <p:nvPr/>
          </p:nvSpPr>
          <p:spPr>
            <a:xfrm>
              <a:off x="693271" y="2349447"/>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Lợi ích quan trọng nhất của việc sử dụng hệ thống Quản lý phiên bản là bất cứ khi nào nhân sự dự án tiến hành sao chép dữ liệu được lưu trữ, hệ thống sẽ tạo ra một bản sao lưu cho phiên bản hiện tại của kho lưu trữ đó.</a:t>
              </a:r>
              <a:endParaRPr/>
            </a:p>
          </p:txBody>
        </p:sp>
        <p:grpSp>
          <p:nvGrpSpPr>
            <p:cNvPr id="419" name="Google Shape;419;p13"/>
            <p:cNvGrpSpPr/>
            <p:nvPr/>
          </p:nvGrpSpPr>
          <p:grpSpPr>
            <a:xfrm>
              <a:off x="541887" y="2159805"/>
              <a:ext cx="8783192" cy="215444"/>
              <a:chOff x="559817" y="2136914"/>
              <a:chExt cx="8783192" cy="215444"/>
            </a:xfrm>
          </p:grpSpPr>
          <p:sp>
            <p:nvSpPr>
              <p:cNvPr id="420" name="Google Shape;420;p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1" name="Google Shape;421;p1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các bản sao lưu</a:t>
                </a:r>
                <a:endParaRPr sz="1400">
                  <a:solidFill>
                    <a:srgbClr val="262626"/>
                  </a:solidFill>
                  <a:latin typeface="Arial"/>
                  <a:ea typeface="Arial"/>
                  <a:cs typeface="Arial"/>
                  <a:sym typeface="Arial"/>
                </a:endParaRPr>
              </a:p>
            </p:txBody>
          </p:sp>
        </p:grpSp>
      </p:grpSp>
      <p:grpSp>
        <p:nvGrpSpPr>
          <p:cNvPr id="422" name="Google Shape;422;p13"/>
          <p:cNvGrpSpPr/>
          <p:nvPr/>
        </p:nvGrpSpPr>
        <p:grpSpPr>
          <a:xfrm>
            <a:off x="540870" y="2754026"/>
            <a:ext cx="8784208" cy="1135910"/>
            <a:chOff x="540870" y="3019423"/>
            <a:chExt cx="8784208" cy="1135910"/>
          </a:xfrm>
        </p:grpSpPr>
        <p:sp>
          <p:nvSpPr>
            <p:cNvPr id="423" name="Google Shape;423;p13"/>
            <p:cNvSpPr/>
            <p:nvPr/>
          </p:nvSpPr>
          <p:spPr>
            <a:xfrm>
              <a:off x="692254" y="3209708"/>
              <a:ext cx="8632824"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cùng thực hiện một dự án phần mềm, các nhóm lập trình thường có các bản sao khác nhau của dự án chính để phát triển và thử nghiệm tính năng mới. Trước khi thêm các tính năng mới này vào dự án chính của bạn, hệ thống sẽ đảm bảo rằng sản phẩm đang hoạt động bình thường. Việc này giúp tiết kiệm thời gian vì bạn có thể phát triển các tính năng khác nhau của chương trình đồng thời cùng lúc.</a:t>
              </a:r>
              <a:endParaRPr/>
            </a:p>
          </p:txBody>
        </p:sp>
        <p:grpSp>
          <p:nvGrpSpPr>
            <p:cNvPr id="424" name="Google Shape;424;p13"/>
            <p:cNvGrpSpPr/>
            <p:nvPr/>
          </p:nvGrpSpPr>
          <p:grpSpPr>
            <a:xfrm>
              <a:off x="540870" y="3019423"/>
              <a:ext cx="8783192" cy="215444"/>
              <a:chOff x="559817" y="2136914"/>
              <a:chExt cx="8783192" cy="215444"/>
            </a:xfrm>
          </p:grpSpPr>
          <p:sp>
            <p:nvSpPr>
              <p:cNvPr id="425" name="Google Shape;425;p1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6" name="Google Shape;426;p1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Kiểm tra và Thử nghiệm</a:t>
                </a:r>
                <a:endParaRPr sz="1400">
                  <a:solidFill>
                    <a:srgbClr val="262626"/>
                  </a:solidFill>
                  <a:latin typeface="Arial"/>
                  <a:ea typeface="Arial"/>
                  <a:cs typeface="Arial"/>
                  <a:sym typeface="Arial"/>
                </a:endParaRPr>
              </a:p>
            </p:txBody>
          </p:sp>
        </p:grpSp>
      </p:grpSp>
      <p:sp>
        <p:nvSpPr>
          <p:cNvPr id="427" name="Google Shape;427;p1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Lợi ích khi sử dụng hệ thống Quản lý phiên bản (1/2)</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13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thực hiện Mini-Project</a:t>
            </a:r>
            <a:endParaRPr/>
          </a:p>
        </p:txBody>
      </p:sp>
      <p:grpSp>
        <p:nvGrpSpPr>
          <p:cNvPr id="3060" name="Google Shape;3060;p130"/>
          <p:cNvGrpSpPr/>
          <p:nvPr/>
        </p:nvGrpSpPr>
        <p:grpSpPr>
          <a:xfrm>
            <a:off x="559817" y="1902381"/>
            <a:ext cx="8783192" cy="200055"/>
            <a:chOff x="559817" y="2136914"/>
            <a:chExt cx="8783192" cy="200055"/>
          </a:xfrm>
        </p:grpSpPr>
        <p:sp>
          <p:nvSpPr>
            <p:cNvPr id="3061" name="Google Shape;3061;p13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062" name="Google Shape;3062;p13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Mời Peter (Daniel)</a:t>
              </a:r>
              <a:endParaRPr/>
            </a:p>
          </p:txBody>
        </p:sp>
      </p:grpSp>
      <p:grpSp>
        <p:nvGrpSpPr>
          <p:cNvPr id="3063" name="Google Shape;3063;p130"/>
          <p:cNvGrpSpPr/>
          <p:nvPr/>
        </p:nvGrpSpPr>
        <p:grpSpPr>
          <a:xfrm>
            <a:off x="451588" y="450001"/>
            <a:ext cx="9018000" cy="276999"/>
            <a:chOff x="450000" y="450000"/>
            <a:chExt cx="9018000" cy="276999"/>
          </a:xfrm>
        </p:grpSpPr>
        <p:sp>
          <p:nvSpPr>
            <p:cNvPr id="3064" name="Google Shape;3064;p1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3065" name="Google Shape;3065;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066" name="Google Shape;3066;p130"/>
          <p:cNvSpPr/>
          <p:nvPr/>
        </p:nvSpPr>
        <p:spPr>
          <a:xfrm>
            <a:off x="702939" y="2139855"/>
            <a:ext cx="4121919"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Peter kiểm tra xem thư mời đã đến chưa. Nhấp vào biểu tượng </a:t>
            </a:r>
            <a:r>
              <a:rPr b="1" lang="en-US" sz="1300">
                <a:solidFill>
                  <a:srgbClr val="262626"/>
                </a:solidFill>
                <a:latin typeface="Arial"/>
                <a:ea typeface="Arial"/>
                <a:cs typeface="Arial"/>
                <a:sym typeface="Arial"/>
              </a:rPr>
              <a:t>View invitation </a:t>
            </a:r>
            <a:r>
              <a:rPr lang="en-US" sz="1300">
                <a:solidFill>
                  <a:srgbClr val="262626"/>
                </a:solidFill>
                <a:latin typeface="Arial"/>
                <a:ea typeface="Arial"/>
                <a:cs typeface="Arial"/>
                <a:sym typeface="Arial"/>
              </a:rPr>
              <a:t>để xác nhận.</a:t>
            </a:r>
            <a:endParaRPr sz="1300">
              <a:solidFill>
                <a:srgbClr val="262626"/>
              </a:solidFill>
              <a:latin typeface="Arial"/>
              <a:ea typeface="Arial"/>
              <a:cs typeface="Arial"/>
              <a:sym typeface="Arial"/>
            </a:endParaRPr>
          </a:p>
        </p:txBody>
      </p:sp>
      <p:sp>
        <p:nvSpPr>
          <p:cNvPr id="3067" name="Google Shape;3067;p130"/>
          <p:cNvSpPr/>
          <p:nvPr/>
        </p:nvSpPr>
        <p:spPr>
          <a:xfrm>
            <a:off x="4959335" y="2139855"/>
            <a:ext cx="419990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Bấm Accept invitation để chấp nhận lời mời và xin phép đẩy lên Kho lưu trữ của Daniel.</a:t>
            </a:r>
            <a:endParaRPr sz="1300">
              <a:solidFill>
                <a:srgbClr val="262626"/>
              </a:solidFill>
              <a:latin typeface="Arial"/>
              <a:ea typeface="Arial"/>
              <a:cs typeface="Arial"/>
              <a:sym typeface="Arial"/>
            </a:endParaRPr>
          </a:p>
        </p:txBody>
      </p:sp>
      <p:grpSp>
        <p:nvGrpSpPr>
          <p:cNvPr id="3068" name="Google Shape;3068;p130"/>
          <p:cNvGrpSpPr/>
          <p:nvPr/>
        </p:nvGrpSpPr>
        <p:grpSpPr>
          <a:xfrm>
            <a:off x="712182" y="2803131"/>
            <a:ext cx="3486438" cy="2829949"/>
            <a:chOff x="712182" y="2970772"/>
            <a:chExt cx="3197222" cy="2595192"/>
          </a:xfrm>
        </p:grpSpPr>
        <p:pic>
          <p:nvPicPr>
            <p:cNvPr descr="텍스트이(가) 표시된 사진&#10;&#10;자동 생성된 설명" id="3069" name="Google Shape;3069;p130"/>
            <p:cNvPicPr preferRelativeResize="0"/>
            <p:nvPr/>
          </p:nvPicPr>
          <p:blipFill rotWithShape="1">
            <a:blip r:embed="rId3">
              <a:alphaModFix/>
            </a:blip>
            <a:srcRect b="47099" l="0" r="0" t="0"/>
            <a:stretch/>
          </p:blipFill>
          <p:spPr>
            <a:xfrm>
              <a:off x="712182" y="2970772"/>
              <a:ext cx="3197222" cy="2595192"/>
            </a:xfrm>
            <a:prstGeom prst="rect">
              <a:avLst/>
            </a:prstGeom>
            <a:noFill/>
            <a:ln cap="flat" cmpd="sng" w="9525">
              <a:solidFill>
                <a:srgbClr val="BFBFBF"/>
              </a:solidFill>
              <a:prstDash val="solid"/>
              <a:round/>
              <a:headEnd len="sm" w="sm" type="none"/>
              <a:tailEnd len="sm" w="sm" type="none"/>
            </a:ln>
          </p:spPr>
        </p:pic>
        <p:sp>
          <p:nvSpPr>
            <p:cNvPr id="3070" name="Google Shape;3070;p130"/>
            <p:cNvSpPr/>
            <p:nvPr/>
          </p:nvSpPr>
          <p:spPr>
            <a:xfrm>
              <a:off x="1949303" y="5277718"/>
              <a:ext cx="712764" cy="25156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71" name="Google Shape;3071;p130"/>
          <p:cNvGrpSpPr/>
          <p:nvPr/>
        </p:nvGrpSpPr>
        <p:grpSpPr>
          <a:xfrm>
            <a:off x="4954078" y="2794167"/>
            <a:ext cx="3283141" cy="2851243"/>
            <a:chOff x="4954079" y="2961807"/>
            <a:chExt cx="3197222" cy="2776627"/>
          </a:xfrm>
        </p:grpSpPr>
        <p:pic>
          <p:nvPicPr>
            <p:cNvPr descr="텍스트, 모니터, 스크린샷, 화면이(가) 표시된 사진&#10;&#10;자동 생성된 설명" id="3072" name="Google Shape;3072;p130"/>
            <p:cNvPicPr preferRelativeResize="0"/>
            <p:nvPr/>
          </p:nvPicPr>
          <p:blipFill rotWithShape="1">
            <a:blip r:embed="rId4">
              <a:alphaModFix/>
            </a:blip>
            <a:srcRect b="6090" l="32648" r="29003" t="34935"/>
            <a:stretch/>
          </p:blipFill>
          <p:spPr>
            <a:xfrm>
              <a:off x="4954079" y="2961807"/>
              <a:ext cx="3197222" cy="2776627"/>
            </a:xfrm>
            <a:prstGeom prst="rect">
              <a:avLst/>
            </a:prstGeom>
            <a:noFill/>
            <a:ln>
              <a:noFill/>
            </a:ln>
          </p:spPr>
        </p:pic>
        <p:sp>
          <p:nvSpPr>
            <p:cNvPr id="3073" name="Google Shape;3073;p130"/>
            <p:cNvSpPr/>
            <p:nvPr/>
          </p:nvSpPr>
          <p:spPr>
            <a:xfrm>
              <a:off x="5912141" y="3776672"/>
              <a:ext cx="825539" cy="19479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74" name="Google Shape;3074;p130"/>
          <p:cNvSpPr/>
          <p:nvPr/>
        </p:nvSpPr>
        <p:spPr>
          <a:xfrm>
            <a:off x="2915567" y="5353655"/>
            <a:ext cx="1333823"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View invitation</a:t>
            </a:r>
            <a:endParaRPr b="1" sz="1300">
              <a:solidFill>
                <a:schemeClr val="lt1"/>
              </a:solidFill>
              <a:latin typeface="Arial"/>
              <a:ea typeface="Arial"/>
              <a:cs typeface="Arial"/>
              <a:sym typeface="Arial"/>
            </a:endParaRPr>
          </a:p>
        </p:txBody>
      </p:sp>
      <p:sp>
        <p:nvSpPr>
          <p:cNvPr id="3075" name="Google Shape;3075;p130"/>
          <p:cNvSpPr/>
          <p:nvPr/>
        </p:nvSpPr>
        <p:spPr>
          <a:xfrm>
            <a:off x="4357418" y="3630930"/>
            <a:ext cx="1484297"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Accept invitation</a:t>
            </a:r>
            <a:endParaRPr b="1" sz="1300">
              <a:solidFill>
                <a:schemeClr val="lt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sp>
        <p:nvSpPr>
          <p:cNvPr id="3081" name="Google Shape;3081;p13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thực hiện Mini-Project</a:t>
            </a:r>
            <a:endParaRPr/>
          </a:p>
        </p:txBody>
      </p:sp>
      <p:grpSp>
        <p:nvGrpSpPr>
          <p:cNvPr id="3082" name="Google Shape;3082;p131"/>
          <p:cNvGrpSpPr/>
          <p:nvPr/>
        </p:nvGrpSpPr>
        <p:grpSpPr>
          <a:xfrm>
            <a:off x="559817" y="1902381"/>
            <a:ext cx="8783192" cy="200055"/>
            <a:chOff x="559817" y="2136914"/>
            <a:chExt cx="8783192" cy="200055"/>
          </a:xfrm>
        </p:grpSpPr>
        <p:sp>
          <p:nvSpPr>
            <p:cNvPr id="3083" name="Google Shape;3083;p1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084" name="Google Shape;3084;p13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Đẩy lên main.py đã chỉnh sửa (Peter)</a:t>
              </a:r>
              <a:endParaRPr/>
            </a:p>
          </p:txBody>
        </p:sp>
      </p:grpSp>
      <p:grpSp>
        <p:nvGrpSpPr>
          <p:cNvPr id="3085" name="Google Shape;3085;p131"/>
          <p:cNvGrpSpPr/>
          <p:nvPr/>
        </p:nvGrpSpPr>
        <p:grpSpPr>
          <a:xfrm>
            <a:off x="451588" y="450001"/>
            <a:ext cx="9018000" cy="276999"/>
            <a:chOff x="450000" y="450000"/>
            <a:chExt cx="9018000" cy="276999"/>
          </a:xfrm>
        </p:grpSpPr>
        <p:sp>
          <p:nvSpPr>
            <p:cNvPr id="3086" name="Google Shape;3086;p1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3087" name="Google Shape;3087;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088" name="Google Shape;3088;p131"/>
          <p:cNvSpPr/>
          <p:nvPr/>
        </p:nvSpPr>
        <p:spPr>
          <a:xfrm>
            <a:off x="702939" y="2139855"/>
            <a:ext cx="4121919"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thông báo push access đã được thực hiện.</a:t>
            </a:r>
            <a:endParaRPr sz="1300">
              <a:solidFill>
                <a:srgbClr val="262626"/>
              </a:solidFill>
              <a:latin typeface="Arial"/>
              <a:ea typeface="Arial"/>
              <a:cs typeface="Arial"/>
              <a:sym typeface="Arial"/>
            </a:endParaRPr>
          </a:p>
        </p:txBody>
      </p:sp>
      <p:sp>
        <p:nvSpPr>
          <p:cNvPr id="3089" name="Google Shape;3089;p131"/>
          <p:cNvSpPr/>
          <p:nvPr/>
        </p:nvSpPr>
        <p:spPr>
          <a:xfrm>
            <a:off x="5111735" y="2139855"/>
            <a:ext cx="4383673"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Quay trở lại Github Desktop. Hủy cửa sổ bật lên liên quan đến đẩy không thành công và nhấp vào </a:t>
            </a:r>
            <a:r>
              <a:rPr lang="en-US" sz="1300">
                <a:solidFill>
                  <a:srgbClr val="1429A0"/>
                </a:solidFill>
                <a:latin typeface="Arial"/>
                <a:ea typeface="Arial"/>
                <a:cs typeface="Arial"/>
                <a:sym typeface="Arial"/>
              </a:rPr>
              <a:t>Push origin</a:t>
            </a:r>
            <a:r>
              <a:rPr lang="en-US" sz="1300">
                <a:solidFill>
                  <a:srgbClr val="262626"/>
                </a:solidFill>
                <a:latin typeface="Arial"/>
                <a:ea typeface="Arial"/>
                <a:cs typeface="Arial"/>
                <a:sym typeface="Arial"/>
              </a:rPr>
              <a:t> một lần nữa để tiến hành đẩy.</a:t>
            </a:r>
            <a:endParaRPr sz="1300">
              <a:solidFill>
                <a:srgbClr val="262626"/>
              </a:solidFill>
              <a:latin typeface="Arial"/>
              <a:ea typeface="Arial"/>
              <a:cs typeface="Arial"/>
              <a:sym typeface="Arial"/>
            </a:endParaRPr>
          </a:p>
        </p:txBody>
      </p:sp>
      <p:grpSp>
        <p:nvGrpSpPr>
          <p:cNvPr id="3090" name="Google Shape;3090;p131"/>
          <p:cNvGrpSpPr/>
          <p:nvPr/>
        </p:nvGrpSpPr>
        <p:grpSpPr>
          <a:xfrm>
            <a:off x="712183" y="2968565"/>
            <a:ext cx="4240818" cy="2394816"/>
            <a:chOff x="712182" y="3100349"/>
            <a:chExt cx="4292265" cy="2423868"/>
          </a:xfrm>
        </p:grpSpPr>
        <p:pic>
          <p:nvPicPr>
            <p:cNvPr descr="텍스트, 스크린샷, 모니터, 검은색이(가) 표시된 사진&#10;&#10;자동 생성된 설명" id="3091" name="Google Shape;3091;p131"/>
            <p:cNvPicPr preferRelativeResize="0"/>
            <p:nvPr/>
          </p:nvPicPr>
          <p:blipFill rotWithShape="1">
            <a:blip r:embed="rId3">
              <a:alphaModFix/>
            </a:blip>
            <a:srcRect b="0" l="0" r="0" t="0"/>
            <a:stretch/>
          </p:blipFill>
          <p:spPr>
            <a:xfrm>
              <a:off x="712182" y="3100349"/>
              <a:ext cx="4292265" cy="2423868"/>
            </a:xfrm>
            <a:prstGeom prst="rect">
              <a:avLst/>
            </a:prstGeom>
            <a:noFill/>
            <a:ln>
              <a:noFill/>
            </a:ln>
          </p:spPr>
        </p:pic>
        <p:sp>
          <p:nvSpPr>
            <p:cNvPr id="3092" name="Google Shape;3092;p131"/>
            <p:cNvSpPr/>
            <p:nvPr/>
          </p:nvSpPr>
          <p:spPr>
            <a:xfrm>
              <a:off x="960967" y="3769993"/>
              <a:ext cx="1690383" cy="20959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93" name="Google Shape;3093;p131"/>
          <p:cNvGrpSpPr/>
          <p:nvPr/>
        </p:nvGrpSpPr>
        <p:grpSpPr>
          <a:xfrm>
            <a:off x="5111736" y="2968565"/>
            <a:ext cx="4240820" cy="2394816"/>
            <a:chOff x="5111735" y="3100349"/>
            <a:chExt cx="4336721" cy="2448972"/>
          </a:xfrm>
        </p:grpSpPr>
        <p:pic>
          <p:nvPicPr>
            <p:cNvPr descr="텍스트, 스크린샷, 모니터, 화면이(가) 표시된 사진&#10;&#10;자동 생성된 설명" id="3094" name="Google Shape;3094;p131"/>
            <p:cNvPicPr preferRelativeResize="0"/>
            <p:nvPr/>
          </p:nvPicPr>
          <p:blipFill rotWithShape="1">
            <a:blip r:embed="rId4">
              <a:alphaModFix/>
            </a:blip>
            <a:srcRect b="0" l="0" r="0" t="0"/>
            <a:stretch/>
          </p:blipFill>
          <p:spPr>
            <a:xfrm>
              <a:off x="5111735" y="3100349"/>
              <a:ext cx="4336721" cy="2448972"/>
            </a:xfrm>
            <a:prstGeom prst="rect">
              <a:avLst/>
            </a:prstGeom>
            <a:noFill/>
            <a:ln>
              <a:noFill/>
            </a:ln>
          </p:spPr>
        </p:pic>
        <p:sp>
          <p:nvSpPr>
            <p:cNvPr id="3095" name="Google Shape;3095;p131"/>
            <p:cNvSpPr/>
            <p:nvPr/>
          </p:nvSpPr>
          <p:spPr>
            <a:xfrm>
              <a:off x="7744255" y="4703680"/>
              <a:ext cx="368836" cy="8831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96" name="Google Shape;3096;p131"/>
            <p:cNvSpPr/>
            <p:nvPr/>
          </p:nvSpPr>
          <p:spPr>
            <a:xfrm>
              <a:off x="6870465" y="3389248"/>
              <a:ext cx="755693" cy="14485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97" name="Google Shape;3097;p131"/>
          <p:cNvSpPr/>
          <p:nvPr/>
        </p:nvSpPr>
        <p:spPr>
          <a:xfrm>
            <a:off x="7647077" y="3219637"/>
            <a:ext cx="1028972"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Push origin</a:t>
            </a:r>
            <a:endParaRPr b="1" sz="1300">
              <a:solidFill>
                <a:schemeClr val="lt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2" name="Shape 3102"/>
        <p:cNvGrpSpPr/>
        <p:nvPr/>
      </p:nvGrpSpPr>
      <p:grpSpPr>
        <a:xfrm>
          <a:off x="0" y="0"/>
          <a:ext cx="0" cy="0"/>
          <a:chOff x="0" y="0"/>
          <a:chExt cx="0" cy="0"/>
        </a:xfrm>
      </p:grpSpPr>
      <p:sp>
        <p:nvSpPr>
          <p:cNvPr id="3103" name="Google Shape;3103;p132"/>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Quy trình thực hiện Mini-Project</a:t>
            </a:r>
            <a:endParaRPr/>
          </a:p>
        </p:txBody>
      </p:sp>
      <p:grpSp>
        <p:nvGrpSpPr>
          <p:cNvPr id="3104" name="Google Shape;3104;p132"/>
          <p:cNvGrpSpPr/>
          <p:nvPr/>
        </p:nvGrpSpPr>
        <p:grpSpPr>
          <a:xfrm>
            <a:off x="559817" y="1902381"/>
            <a:ext cx="8783192" cy="200055"/>
            <a:chOff x="559817" y="2136914"/>
            <a:chExt cx="8783192" cy="200055"/>
          </a:xfrm>
        </p:grpSpPr>
        <p:sp>
          <p:nvSpPr>
            <p:cNvPr id="3105" name="Google Shape;3105;p1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106" name="Google Shape;3106;p13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Kiểm tra kho dữ liệu Project  (Daniel &amp; Peter)</a:t>
              </a:r>
              <a:endParaRPr/>
            </a:p>
          </p:txBody>
        </p:sp>
      </p:grpSp>
      <p:grpSp>
        <p:nvGrpSpPr>
          <p:cNvPr id="3107" name="Google Shape;3107;p132"/>
          <p:cNvGrpSpPr/>
          <p:nvPr/>
        </p:nvGrpSpPr>
        <p:grpSpPr>
          <a:xfrm>
            <a:off x="451588" y="450001"/>
            <a:ext cx="9018000" cy="276999"/>
            <a:chOff x="450000" y="450000"/>
            <a:chExt cx="9018000" cy="276999"/>
          </a:xfrm>
        </p:grpSpPr>
        <p:sp>
          <p:nvSpPr>
            <p:cNvPr id="3108" name="Google Shape;3108;p1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3109" name="Google Shape;3109;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sp>
        <p:nvSpPr>
          <p:cNvPr id="3110" name="Google Shape;3110;p132"/>
          <p:cNvSpPr/>
          <p:nvPr/>
        </p:nvSpPr>
        <p:spPr>
          <a:xfrm>
            <a:off x="702939" y="2139855"/>
            <a:ext cx="4250061" cy="114568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Peter liên lạc với Daniel mà anh ấy đã thúc đẩy. Khi Daniel kiểm tra Kho lưu trữ GitHub của mình, được xác nhận rằng nó đã được ánh xạ cùng với thông điệp xác nhận của Peter. Bấm đúp vào main.py để kiểm tra main.py đã được chỉnh sửa.</a:t>
            </a:r>
            <a:endParaRPr/>
          </a:p>
        </p:txBody>
      </p:sp>
      <p:sp>
        <p:nvSpPr>
          <p:cNvPr id="3111" name="Google Shape;3111;p132"/>
          <p:cNvSpPr/>
          <p:nvPr/>
        </p:nvSpPr>
        <p:spPr>
          <a:xfrm>
            <a:off x="5111735" y="2139855"/>
            <a:ext cx="4383673"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 Daniel và Peter đều có thể kiểm tra nội dung của main.py.</a:t>
            </a:r>
            <a:endParaRPr sz="1300">
              <a:solidFill>
                <a:srgbClr val="262626"/>
              </a:solidFill>
              <a:latin typeface="Arial"/>
              <a:ea typeface="Arial"/>
              <a:cs typeface="Arial"/>
              <a:sym typeface="Arial"/>
            </a:endParaRPr>
          </a:p>
        </p:txBody>
      </p:sp>
      <p:grpSp>
        <p:nvGrpSpPr>
          <p:cNvPr id="3112" name="Google Shape;3112;p132"/>
          <p:cNvGrpSpPr/>
          <p:nvPr/>
        </p:nvGrpSpPr>
        <p:grpSpPr>
          <a:xfrm>
            <a:off x="702939" y="3383914"/>
            <a:ext cx="4279538" cy="2266950"/>
            <a:chOff x="702939" y="3475354"/>
            <a:chExt cx="4279538" cy="2266950"/>
          </a:xfrm>
        </p:grpSpPr>
        <p:pic>
          <p:nvPicPr>
            <p:cNvPr descr="텍스트, 모니터, 스크린샷, 검은색이(가) 표시된 사진&#10;&#10;자동 생성된 설명" id="3113" name="Google Shape;3113;p132"/>
            <p:cNvPicPr preferRelativeResize="0"/>
            <p:nvPr/>
          </p:nvPicPr>
          <p:blipFill rotWithShape="1">
            <a:blip r:embed="rId3">
              <a:alphaModFix/>
            </a:blip>
            <a:srcRect b="0" l="0" r="0" t="0"/>
            <a:stretch/>
          </p:blipFill>
          <p:spPr>
            <a:xfrm>
              <a:off x="702939" y="3475354"/>
              <a:ext cx="4279538" cy="2266950"/>
            </a:xfrm>
            <a:prstGeom prst="rect">
              <a:avLst/>
            </a:prstGeom>
            <a:noFill/>
            <a:ln>
              <a:noFill/>
            </a:ln>
          </p:spPr>
        </p:pic>
        <p:sp>
          <p:nvSpPr>
            <p:cNvPr id="3114" name="Google Shape;3114;p132"/>
            <p:cNvSpPr/>
            <p:nvPr/>
          </p:nvSpPr>
          <p:spPr>
            <a:xfrm>
              <a:off x="777745" y="4542984"/>
              <a:ext cx="1508758" cy="18114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15" name="Google Shape;3115;p132"/>
            <p:cNvSpPr/>
            <p:nvPr/>
          </p:nvSpPr>
          <p:spPr>
            <a:xfrm>
              <a:off x="796155" y="5022771"/>
              <a:ext cx="2171546" cy="18114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16" name="Google Shape;3116;p132"/>
          <p:cNvGrpSpPr/>
          <p:nvPr/>
        </p:nvGrpSpPr>
        <p:grpSpPr>
          <a:xfrm>
            <a:off x="5111735" y="3383914"/>
            <a:ext cx="4125079" cy="2493039"/>
            <a:chOff x="5111735" y="3475354"/>
            <a:chExt cx="4391971" cy="2654338"/>
          </a:xfrm>
        </p:grpSpPr>
        <p:pic>
          <p:nvPicPr>
            <p:cNvPr descr="텍스트, 스크린샷, 모니터, 검은색이(가) 표시된 사진&#10;&#10;자동 생성된 설명" id="3117" name="Google Shape;3117;p132"/>
            <p:cNvPicPr preferRelativeResize="0"/>
            <p:nvPr/>
          </p:nvPicPr>
          <p:blipFill rotWithShape="1">
            <a:blip r:embed="rId4">
              <a:alphaModFix/>
            </a:blip>
            <a:srcRect b="0" l="0" r="0" t="0"/>
            <a:stretch/>
          </p:blipFill>
          <p:spPr>
            <a:xfrm>
              <a:off x="5111735" y="3475354"/>
              <a:ext cx="4391971" cy="2654338"/>
            </a:xfrm>
            <a:prstGeom prst="rect">
              <a:avLst/>
            </a:prstGeom>
            <a:noFill/>
            <a:ln>
              <a:noFill/>
            </a:ln>
          </p:spPr>
        </p:pic>
        <p:sp>
          <p:nvSpPr>
            <p:cNvPr id="3118" name="Google Shape;3118;p132"/>
            <p:cNvSpPr/>
            <p:nvPr/>
          </p:nvSpPr>
          <p:spPr>
            <a:xfrm>
              <a:off x="5201170" y="4969713"/>
              <a:ext cx="2648520" cy="110530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13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Lưu đồ thực hiện Mini-Project</a:t>
            </a:r>
            <a:endParaRPr/>
          </a:p>
        </p:txBody>
      </p:sp>
      <p:grpSp>
        <p:nvGrpSpPr>
          <p:cNvPr id="3125" name="Google Shape;3125;p133"/>
          <p:cNvGrpSpPr/>
          <p:nvPr/>
        </p:nvGrpSpPr>
        <p:grpSpPr>
          <a:xfrm>
            <a:off x="559817" y="1902381"/>
            <a:ext cx="8783192" cy="200055"/>
            <a:chOff x="559817" y="2136914"/>
            <a:chExt cx="8783192" cy="200055"/>
          </a:xfrm>
        </p:grpSpPr>
        <p:sp>
          <p:nvSpPr>
            <p:cNvPr id="3126" name="Google Shape;3126;p1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127" name="Google Shape;3127;p13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Minh hoạ lưu đồ mô tả quá trình cộng tác</a:t>
              </a:r>
              <a:endParaRPr sz="1300">
                <a:solidFill>
                  <a:srgbClr val="262626"/>
                </a:solidFill>
                <a:latin typeface="Arial"/>
                <a:ea typeface="Arial"/>
                <a:cs typeface="Arial"/>
                <a:sym typeface="Arial"/>
              </a:endParaRPr>
            </a:p>
          </p:txBody>
        </p:sp>
      </p:grpSp>
      <p:grpSp>
        <p:nvGrpSpPr>
          <p:cNvPr id="3128" name="Google Shape;3128;p133"/>
          <p:cNvGrpSpPr/>
          <p:nvPr/>
        </p:nvGrpSpPr>
        <p:grpSpPr>
          <a:xfrm>
            <a:off x="451588" y="450001"/>
            <a:ext cx="9018000" cy="276999"/>
            <a:chOff x="450000" y="450000"/>
            <a:chExt cx="9018000" cy="276999"/>
          </a:xfrm>
        </p:grpSpPr>
        <p:sp>
          <p:nvSpPr>
            <p:cNvPr id="3129" name="Google Shape;3129;p1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5.1. Bài thực hành đơn giản</a:t>
              </a:r>
              <a:endParaRPr b="1" sz="1800">
                <a:solidFill>
                  <a:schemeClr val="lt1"/>
                </a:solidFill>
                <a:latin typeface="Arial"/>
                <a:ea typeface="Arial"/>
                <a:cs typeface="Arial"/>
                <a:sym typeface="Arial"/>
              </a:endParaRPr>
            </a:p>
          </p:txBody>
        </p:sp>
        <p:sp>
          <p:nvSpPr>
            <p:cNvPr id="3130" name="Google Shape;3130;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05</a:t>
              </a:r>
              <a:endParaRPr/>
            </a:p>
          </p:txBody>
        </p:sp>
      </p:grpSp>
      <p:grpSp>
        <p:nvGrpSpPr>
          <p:cNvPr id="3131" name="Google Shape;3131;p133"/>
          <p:cNvGrpSpPr/>
          <p:nvPr/>
        </p:nvGrpSpPr>
        <p:grpSpPr>
          <a:xfrm>
            <a:off x="1539377" y="2762446"/>
            <a:ext cx="6829404" cy="2541961"/>
            <a:chOff x="1559918" y="3227266"/>
            <a:chExt cx="6829404" cy="2541961"/>
          </a:xfrm>
        </p:grpSpPr>
        <p:grpSp>
          <p:nvGrpSpPr>
            <p:cNvPr id="3132" name="Google Shape;3132;p133"/>
            <p:cNvGrpSpPr/>
            <p:nvPr/>
          </p:nvGrpSpPr>
          <p:grpSpPr>
            <a:xfrm>
              <a:off x="3577093" y="3227266"/>
              <a:ext cx="3593102" cy="276999"/>
              <a:chOff x="1946881" y="5800917"/>
              <a:chExt cx="3593102" cy="276999"/>
            </a:xfrm>
          </p:grpSpPr>
          <p:sp>
            <p:nvSpPr>
              <p:cNvPr id="3133" name="Google Shape;3133;p133"/>
              <p:cNvSpPr/>
              <p:nvPr/>
            </p:nvSpPr>
            <p:spPr>
              <a:xfrm>
                <a:off x="1946881" y="5807723"/>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5</a:t>
                </a:r>
                <a:endParaRPr b="1" sz="1200">
                  <a:solidFill>
                    <a:schemeClr val="lt1"/>
                  </a:solidFill>
                  <a:latin typeface="Arial"/>
                  <a:ea typeface="Arial"/>
                  <a:cs typeface="Arial"/>
                  <a:sym typeface="Arial"/>
                </a:endParaRPr>
              </a:p>
            </p:txBody>
          </p:sp>
          <p:sp>
            <p:nvSpPr>
              <p:cNvPr id="3134" name="Google Shape;3134;p133"/>
              <p:cNvSpPr/>
              <p:nvPr/>
            </p:nvSpPr>
            <p:spPr>
              <a:xfrm>
                <a:off x="2156841" y="5800917"/>
                <a:ext cx="3383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Bây giờ, Peter có thể đẩy đến GitHub của Daniel</a:t>
                </a:r>
                <a:endParaRPr b="1" sz="1200">
                  <a:solidFill>
                    <a:srgbClr val="1429A0"/>
                  </a:solidFill>
                  <a:latin typeface="Arial"/>
                  <a:ea typeface="Arial"/>
                  <a:cs typeface="Arial"/>
                  <a:sym typeface="Arial"/>
                </a:endParaRPr>
              </a:p>
            </p:txBody>
          </p:sp>
        </p:grpSp>
        <p:grpSp>
          <p:nvGrpSpPr>
            <p:cNvPr id="3135" name="Google Shape;3135;p133"/>
            <p:cNvGrpSpPr/>
            <p:nvPr/>
          </p:nvGrpSpPr>
          <p:grpSpPr>
            <a:xfrm>
              <a:off x="1559918" y="3787191"/>
              <a:ext cx="6829404" cy="1982036"/>
              <a:chOff x="1559918" y="3787191"/>
              <a:chExt cx="6829404" cy="1982036"/>
            </a:xfrm>
          </p:grpSpPr>
          <p:grpSp>
            <p:nvGrpSpPr>
              <p:cNvPr id="3136" name="Google Shape;3136;p133"/>
              <p:cNvGrpSpPr/>
              <p:nvPr/>
            </p:nvGrpSpPr>
            <p:grpSpPr>
              <a:xfrm>
                <a:off x="1559918" y="3793958"/>
                <a:ext cx="2047269" cy="1424543"/>
                <a:chOff x="2727960" y="3793958"/>
                <a:chExt cx="2047269" cy="1424543"/>
              </a:xfrm>
            </p:grpSpPr>
            <p:sp>
              <p:nvSpPr>
                <p:cNvPr id="3137" name="Google Shape;3137;p133"/>
                <p:cNvSpPr/>
                <p:nvPr/>
              </p:nvSpPr>
              <p:spPr>
                <a:xfrm>
                  <a:off x="2727960" y="3793958"/>
                  <a:ext cx="2047269"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GitHub của Daniel  (mini_project)</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p:txBody>
            </p:sp>
            <p:sp>
              <p:nvSpPr>
                <p:cNvPr id="3138" name="Google Shape;3138;p133"/>
                <p:cNvSpPr/>
                <p:nvPr/>
              </p:nvSpPr>
              <p:spPr>
                <a:xfrm>
                  <a:off x="2894707" y="4402546"/>
                  <a:ext cx="1749083" cy="673188"/>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main.py</a:t>
                  </a:r>
                  <a:endParaRPr b="1" sz="1200">
                    <a:solidFill>
                      <a:schemeClr val="dk1"/>
                    </a:solidFill>
                    <a:latin typeface="Arial"/>
                    <a:ea typeface="Arial"/>
                    <a:cs typeface="Arial"/>
                    <a:sym typeface="Arial"/>
                  </a:endParaRPr>
                </a:p>
              </p:txBody>
            </p:sp>
          </p:grpSp>
          <p:grpSp>
            <p:nvGrpSpPr>
              <p:cNvPr id="3139" name="Google Shape;3139;p133"/>
              <p:cNvGrpSpPr/>
              <p:nvPr/>
            </p:nvGrpSpPr>
            <p:grpSpPr>
              <a:xfrm>
                <a:off x="5951067" y="3787191"/>
                <a:ext cx="2438255" cy="1424543"/>
                <a:chOff x="5951067" y="3787191"/>
                <a:chExt cx="2822546" cy="1424543"/>
              </a:xfrm>
            </p:grpSpPr>
            <p:sp>
              <p:nvSpPr>
                <p:cNvPr id="3140" name="Google Shape;3140;p133"/>
                <p:cNvSpPr/>
                <p:nvPr/>
              </p:nvSpPr>
              <p:spPr>
                <a:xfrm>
                  <a:off x="5951067" y="3787191"/>
                  <a:ext cx="2822546" cy="1424543"/>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 của Peter</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3141" name="Google Shape;3141;p133"/>
                <p:cNvSpPr/>
                <p:nvPr/>
              </p:nvSpPr>
              <p:spPr>
                <a:xfrm>
                  <a:off x="6050269" y="4300237"/>
                  <a:ext cx="2644139" cy="8288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dk1"/>
                      </a:solidFill>
                      <a:latin typeface="Arial"/>
                      <a:ea typeface="Arial"/>
                      <a:cs typeface="Arial"/>
                      <a:sym typeface="Arial"/>
                    </a:rPr>
                    <a:t>main.py</a:t>
                  </a:r>
                  <a:r>
                    <a:rPr b="1" lang="en-US" sz="1200">
                      <a:solidFill>
                        <a:srgbClr val="FF0000"/>
                      </a:solidFill>
                      <a:latin typeface="Arial"/>
                      <a:ea typeface="Arial"/>
                      <a:cs typeface="Arial"/>
                      <a:sym typeface="Arial"/>
                    </a:rPr>
                    <a:t> (đã chỉnh sửa)</a:t>
                  </a:r>
                  <a:endParaRPr b="1" sz="1200">
                    <a:solidFill>
                      <a:schemeClr val="dk1"/>
                    </a:solidFill>
                    <a:latin typeface="Arial"/>
                    <a:ea typeface="Arial"/>
                    <a:cs typeface="Arial"/>
                    <a:sym typeface="Arial"/>
                  </a:endParaRPr>
                </a:p>
              </p:txBody>
            </p:sp>
          </p:grpSp>
          <p:cxnSp>
            <p:nvCxnSpPr>
              <p:cNvPr id="3142" name="Google Shape;3142;p133"/>
              <p:cNvCxnSpPr>
                <a:stCxn id="3140" idx="2"/>
                <a:endCxn id="3137" idx="2"/>
              </p:cNvCxnSpPr>
              <p:nvPr/>
            </p:nvCxnSpPr>
            <p:spPr>
              <a:xfrm rot="5400000">
                <a:off x="4873395" y="2921834"/>
                <a:ext cx="6900" cy="4586700"/>
              </a:xfrm>
              <a:prstGeom prst="bentConnector3">
                <a:avLst>
                  <a:gd fmla="val 3478159" name="adj1"/>
                </a:avLst>
              </a:prstGeom>
              <a:noFill/>
              <a:ln cap="flat" cmpd="sng" w="9525">
                <a:solidFill>
                  <a:srgbClr val="1429A0"/>
                </a:solidFill>
                <a:prstDash val="solid"/>
                <a:miter lim="800000"/>
                <a:headEnd len="sm" w="sm" type="none"/>
                <a:tailEnd len="med" w="med" type="triangle"/>
              </a:ln>
            </p:spPr>
          </p:cxnSp>
          <p:grpSp>
            <p:nvGrpSpPr>
              <p:cNvPr id="3143" name="Google Shape;3143;p133"/>
              <p:cNvGrpSpPr/>
              <p:nvPr/>
            </p:nvGrpSpPr>
            <p:grpSpPr>
              <a:xfrm>
                <a:off x="4387154" y="4180814"/>
                <a:ext cx="751871" cy="276999"/>
                <a:chOff x="552753" y="5514178"/>
                <a:chExt cx="751871" cy="276999"/>
              </a:xfrm>
            </p:grpSpPr>
            <p:sp>
              <p:nvSpPr>
                <p:cNvPr id="3144" name="Google Shape;3144;p133"/>
                <p:cNvSpPr/>
                <p:nvPr/>
              </p:nvSpPr>
              <p:spPr>
                <a:xfrm>
                  <a:off x="552753" y="5514590"/>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3145" name="Google Shape;3145;p133"/>
                <p:cNvSpPr/>
                <p:nvPr/>
              </p:nvSpPr>
              <p:spPr>
                <a:xfrm>
                  <a:off x="749665" y="5514178"/>
                  <a:ext cx="55495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clone</a:t>
                  </a:r>
                  <a:endParaRPr b="1" sz="1200">
                    <a:solidFill>
                      <a:srgbClr val="1429A0"/>
                    </a:solidFill>
                    <a:latin typeface="Arial"/>
                    <a:ea typeface="Arial"/>
                    <a:cs typeface="Arial"/>
                    <a:sym typeface="Arial"/>
                  </a:endParaRPr>
                </a:p>
              </p:txBody>
            </p:sp>
          </p:grpSp>
          <p:cxnSp>
            <p:nvCxnSpPr>
              <p:cNvPr id="3146" name="Google Shape;3146;p133"/>
              <p:cNvCxnSpPr/>
              <p:nvPr/>
            </p:nvCxnSpPr>
            <p:spPr>
              <a:xfrm>
                <a:off x="3607187" y="4494991"/>
                <a:ext cx="2343880" cy="0"/>
              </a:xfrm>
              <a:prstGeom prst="straightConnector1">
                <a:avLst/>
              </a:prstGeom>
              <a:noFill/>
              <a:ln cap="flat" cmpd="sng" w="9525">
                <a:solidFill>
                  <a:srgbClr val="1429A0"/>
                </a:solidFill>
                <a:prstDash val="solid"/>
                <a:miter lim="800000"/>
                <a:headEnd len="sm" w="sm" type="none"/>
                <a:tailEnd len="med" w="med" type="triangle"/>
              </a:ln>
            </p:spPr>
          </p:cxnSp>
          <p:grpSp>
            <p:nvGrpSpPr>
              <p:cNvPr id="3147" name="Google Shape;3147;p133"/>
              <p:cNvGrpSpPr/>
              <p:nvPr/>
            </p:nvGrpSpPr>
            <p:grpSpPr>
              <a:xfrm>
                <a:off x="3801661" y="5492228"/>
                <a:ext cx="2545799" cy="276999"/>
                <a:chOff x="2992385" y="5612246"/>
                <a:chExt cx="2545799" cy="276999"/>
              </a:xfrm>
            </p:grpSpPr>
            <p:sp>
              <p:nvSpPr>
                <p:cNvPr id="3148" name="Google Shape;3148;p133"/>
                <p:cNvSpPr/>
                <p:nvPr/>
              </p:nvSpPr>
              <p:spPr>
                <a:xfrm>
                  <a:off x="3210862" y="5612246"/>
                  <a:ext cx="232732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Peter thử đẩy sang không thể</a:t>
                  </a:r>
                  <a:endParaRPr b="1" sz="1200">
                    <a:solidFill>
                      <a:srgbClr val="1429A0"/>
                    </a:solidFill>
                    <a:latin typeface="Arial"/>
                    <a:ea typeface="Arial"/>
                    <a:cs typeface="Arial"/>
                    <a:sym typeface="Arial"/>
                  </a:endParaRPr>
                </a:p>
              </p:txBody>
            </p:sp>
            <p:sp>
              <p:nvSpPr>
                <p:cNvPr id="3149" name="Google Shape;3149;p133"/>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grpSp>
          <p:sp>
            <p:nvSpPr>
              <p:cNvPr id="3150" name="Google Shape;3150;p133"/>
              <p:cNvSpPr/>
              <p:nvPr/>
            </p:nvSpPr>
            <p:spPr>
              <a:xfrm>
                <a:off x="6330578" y="4597196"/>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cxnSp>
            <p:nvCxnSpPr>
              <p:cNvPr id="3151" name="Google Shape;3151;p133"/>
              <p:cNvCxnSpPr/>
              <p:nvPr/>
            </p:nvCxnSpPr>
            <p:spPr>
              <a:xfrm>
                <a:off x="3607187" y="5002807"/>
                <a:ext cx="2343880" cy="0"/>
              </a:xfrm>
              <a:prstGeom prst="straightConnector1">
                <a:avLst/>
              </a:prstGeom>
              <a:noFill/>
              <a:ln cap="flat" cmpd="sng" w="9525">
                <a:solidFill>
                  <a:srgbClr val="1429A0"/>
                </a:solidFill>
                <a:prstDash val="solid"/>
                <a:miter lim="800000"/>
                <a:headEnd len="sm" w="sm" type="none"/>
                <a:tailEnd len="med" w="med" type="triangle"/>
              </a:ln>
            </p:spPr>
          </p:cxnSp>
          <p:grpSp>
            <p:nvGrpSpPr>
              <p:cNvPr id="3152" name="Google Shape;3152;p133"/>
              <p:cNvGrpSpPr/>
              <p:nvPr/>
            </p:nvGrpSpPr>
            <p:grpSpPr>
              <a:xfrm>
                <a:off x="3857243" y="4552542"/>
                <a:ext cx="2220335" cy="461665"/>
                <a:chOff x="552753" y="5461329"/>
                <a:chExt cx="2220335" cy="461665"/>
              </a:xfrm>
            </p:grpSpPr>
            <p:sp>
              <p:nvSpPr>
                <p:cNvPr id="3153" name="Google Shape;3153;p133"/>
                <p:cNvSpPr/>
                <p:nvPr/>
              </p:nvSpPr>
              <p:spPr>
                <a:xfrm>
                  <a:off x="552753" y="5514590"/>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4</a:t>
                  </a:r>
                  <a:endParaRPr b="1" sz="1200">
                    <a:solidFill>
                      <a:schemeClr val="lt1"/>
                    </a:solidFill>
                    <a:latin typeface="Arial"/>
                    <a:ea typeface="Arial"/>
                    <a:cs typeface="Arial"/>
                    <a:sym typeface="Arial"/>
                  </a:endParaRPr>
                </a:p>
              </p:txBody>
            </p:sp>
            <p:sp>
              <p:nvSpPr>
                <p:cNvPr id="3154" name="Google Shape;3154;p133"/>
                <p:cNvSpPr/>
                <p:nvPr/>
              </p:nvSpPr>
              <p:spPr>
                <a:xfrm>
                  <a:off x="787871" y="5461329"/>
                  <a:ext cx="198521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Daniel cấp quyền truy cập cho Peter (Collaborator)</a:t>
                  </a:r>
                  <a:endParaRPr b="1" sz="1200">
                    <a:solidFill>
                      <a:srgbClr val="1429A0"/>
                    </a:solidFill>
                    <a:latin typeface="Arial"/>
                    <a:ea typeface="Arial"/>
                    <a:cs typeface="Arial"/>
                    <a:sym typeface="Arial"/>
                  </a:endParaRPr>
                </a:p>
              </p:txBody>
            </p:sp>
          </p:grpSp>
          <p:sp>
            <p:nvSpPr>
              <p:cNvPr id="3155" name="Google Shape;3155;p133"/>
              <p:cNvSpPr/>
              <p:nvPr/>
            </p:nvSpPr>
            <p:spPr>
              <a:xfrm>
                <a:off x="3139440" y="5229008"/>
                <a:ext cx="460184" cy="460184"/>
              </a:xfrm>
              <a:prstGeom prst="mathMultiply">
                <a:avLst>
                  <a:gd fmla="val 10273" name="adj1"/>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56" name="Google Shape;3156;p133"/>
              <p:cNvCxnSpPr>
                <a:stCxn id="3140" idx="0"/>
                <a:endCxn id="3137" idx="0"/>
              </p:cNvCxnSpPr>
              <p:nvPr/>
            </p:nvCxnSpPr>
            <p:spPr>
              <a:xfrm rot="5400000">
                <a:off x="4873395" y="1497291"/>
                <a:ext cx="6900" cy="4586700"/>
              </a:xfrm>
              <a:prstGeom prst="bentConnector3">
                <a:avLst>
                  <a:gd fmla="val -3378159" name="adj1"/>
                </a:avLst>
              </a:prstGeom>
              <a:noFill/>
              <a:ln cap="flat" cmpd="sng" w="9525">
                <a:solidFill>
                  <a:srgbClr val="1429A0"/>
                </a:solidFill>
                <a:prstDash val="solid"/>
                <a:miter lim="800000"/>
                <a:headEnd len="sm" w="sm" type="none"/>
                <a:tailEnd len="med" w="med" type="triangle"/>
              </a:ln>
            </p:spPr>
          </p:cxnSp>
        </p:gr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grpSp>
        <p:nvGrpSpPr>
          <p:cNvPr id="3161" name="Google Shape;3161;p134"/>
          <p:cNvGrpSpPr/>
          <p:nvPr/>
        </p:nvGrpSpPr>
        <p:grpSpPr>
          <a:xfrm>
            <a:off x="1587" y="0"/>
            <a:ext cx="9902826" cy="6858000"/>
            <a:chOff x="-1" y="0"/>
            <a:chExt cx="9902826" cy="6858000"/>
          </a:xfrm>
        </p:grpSpPr>
        <p:pic>
          <p:nvPicPr>
            <p:cNvPr id="3162" name="Google Shape;3162;p134"/>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3163" name="Google Shape;3163;p134"/>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3164" name="Google Shape;3164;p134"/>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3165" name="Google Shape;3165;p134"/>
            <p:cNvSpPr/>
            <p:nvPr/>
          </p:nvSpPr>
          <p:spPr>
            <a:xfrm>
              <a:off x="945928" y="2892017"/>
              <a:ext cx="8398097" cy="84638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5500">
                  <a:solidFill>
                    <a:srgbClr val="FFFFFF"/>
                  </a:solidFill>
                  <a:latin typeface="Arial"/>
                  <a:ea typeface="Arial"/>
                  <a:cs typeface="Arial"/>
                  <a:sym typeface="Arial"/>
                </a:rPr>
                <a:t>End of Document</a:t>
              </a:r>
              <a:endParaRPr/>
            </a:p>
          </p:txBody>
        </p:sp>
      </p:grpSp>
      <p:sp>
        <p:nvSpPr>
          <p:cNvPr id="3166" name="Google Shape;3166;p134"/>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0" name="Shape 3170"/>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grpSp>
        <p:nvGrpSpPr>
          <p:cNvPr id="433" name="Google Shape;433;p14"/>
          <p:cNvGrpSpPr/>
          <p:nvPr/>
        </p:nvGrpSpPr>
        <p:grpSpPr>
          <a:xfrm>
            <a:off x="451588" y="450001"/>
            <a:ext cx="9018000" cy="276999"/>
            <a:chOff x="450000" y="450000"/>
            <a:chExt cx="9018000" cy="276999"/>
          </a:xfrm>
        </p:grpSpPr>
        <p:sp>
          <p:nvSpPr>
            <p:cNvPr id="434" name="Google Shape;434;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Lợi ích khi sử dụng tính năng Quản lý phiên bản</a:t>
              </a:r>
              <a:endParaRPr b="1" sz="1800">
                <a:solidFill>
                  <a:schemeClr val="lt1"/>
                </a:solidFill>
                <a:latin typeface="Arial"/>
                <a:ea typeface="Arial"/>
                <a:cs typeface="Arial"/>
                <a:sym typeface="Arial"/>
              </a:endParaRPr>
            </a:p>
          </p:txBody>
        </p:sp>
        <p:sp>
          <p:nvSpPr>
            <p:cNvPr id="435" name="Google Shape;435;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436" name="Google Shape;436;p14"/>
          <p:cNvGrpSpPr/>
          <p:nvPr/>
        </p:nvGrpSpPr>
        <p:grpSpPr>
          <a:xfrm>
            <a:off x="541887" y="1902050"/>
            <a:ext cx="8784208" cy="1437914"/>
            <a:chOff x="541887" y="2159805"/>
            <a:chExt cx="8784208" cy="1437914"/>
          </a:xfrm>
        </p:grpSpPr>
        <p:sp>
          <p:nvSpPr>
            <p:cNvPr id="437" name="Google Shape;437;p14"/>
            <p:cNvSpPr/>
            <p:nvPr/>
          </p:nvSpPr>
          <p:spPr>
            <a:xfrm>
              <a:off x="693271" y="2349447"/>
              <a:ext cx="8632824" cy="124827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trữ bản ghi chép các thay đổi trong một file mã nguồn cụ thể sẽ giúp bạn và những nhân sự mới tham gia biết được có thay đổi nào với phần mã nguồn đó.</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Ngoài ra, nếu việc bổ sung một số tính năng nhất định theo thời gian gây khó khăn cho việc đánh giá hoặc mở rộng quy mô dự án, khi này tính năng Quản lý phiên bản cho phép nhà phát triển theo dõi một số tính năng nhất định và thay đổi hoặc loại bỏ chúng mà không ảnh hưởng đến chức năng tổng thể của dự án.</a:t>
              </a:r>
              <a:endParaRPr/>
            </a:p>
          </p:txBody>
        </p:sp>
        <p:grpSp>
          <p:nvGrpSpPr>
            <p:cNvPr id="438" name="Google Shape;438;p14"/>
            <p:cNvGrpSpPr/>
            <p:nvPr/>
          </p:nvGrpSpPr>
          <p:grpSpPr>
            <a:xfrm>
              <a:off x="541887" y="2159805"/>
              <a:ext cx="8783192" cy="215444"/>
              <a:chOff x="559817" y="2136914"/>
              <a:chExt cx="8783192" cy="215444"/>
            </a:xfrm>
          </p:grpSpPr>
          <p:sp>
            <p:nvSpPr>
              <p:cNvPr id="439" name="Google Shape;439;p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0" name="Google Shape;440;p1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Lưu lịch sử và Theo dõi thay đổi</a:t>
                </a:r>
                <a:endParaRPr sz="1400">
                  <a:solidFill>
                    <a:srgbClr val="262626"/>
                  </a:solidFill>
                  <a:latin typeface="Arial"/>
                  <a:ea typeface="Arial"/>
                  <a:cs typeface="Arial"/>
                  <a:sym typeface="Arial"/>
                </a:endParaRPr>
              </a:p>
            </p:txBody>
          </p:sp>
        </p:grpSp>
      </p:grpSp>
      <p:grpSp>
        <p:nvGrpSpPr>
          <p:cNvPr id="441" name="Google Shape;441;p14"/>
          <p:cNvGrpSpPr/>
          <p:nvPr/>
        </p:nvGrpSpPr>
        <p:grpSpPr>
          <a:xfrm>
            <a:off x="541887" y="3447967"/>
            <a:ext cx="8784208" cy="747218"/>
            <a:chOff x="537645" y="5482089"/>
            <a:chExt cx="8784208" cy="747218"/>
          </a:xfrm>
        </p:grpSpPr>
        <p:sp>
          <p:nvSpPr>
            <p:cNvPr id="442" name="Google Shape;442;p14"/>
            <p:cNvSpPr/>
            <p:nvPr/>
          </p:nvSpPr>
          <p:spPr>
            <a:xfrm>
              <a:off x="689029" y="5683791"/>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trong những lợi ích chính khi sử dụng hệ thống Quản lý phiên bản, đặc biệt là DVCS, là các bạn có thể đóng góp công sức cho các dự án yêu thích, ngay cả khi các bạn ở các quốc gia khác nhau.</a:t>
              </a:r>
              <a:endParaRPr/>
            </a:p>
          </p:txBody>
        </p:sp>
        <p:grpSp>
          <p:nvGrpSpPr>
            <p:cNvPr id="443" name="Google Shape;443;p14"/>
            <p:cNvGrpSpPr/>
            <p:nvPr/>
          </p:nvGrpSpPr>
          <p:grpSpPr>
            <a:xfrm>
              <a:off x="537645" y="5482089"/>
              <a:ext cx="8783192" cy="215444"/>
              <a:chOff x="559817" y="2136914"/>
              <a:chExt cx="8783192" cy="215444"/>
            </a:xfrm>
          </p:grpSpPr>
          <p:sp>
            <p:nvSpPr>
              <p:cNvPr id="444" name="Google Shape;444;p1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5" name="Google Shape;445;p1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Cộng tác và Đóng góp</a:t>
                </a:r>
                <a:endParaRPr sz="1400">
                  <a:solidFill>
                    <a:srgbClr val="262626"/>
                  </a:solidFill>
                  <a:latin typeface="Arial"/>
                  <a:ea typeface="Arial"/>
                  <a:cs typeface="Arial"/>
                  <a:sym typeface="Arial"/>
                </a:endParaRPr>
              </a:p>
            </p:txBody>
          </p:sp>
        </p:grpSp>
      </p:grpSp>
      <p:sp>
        <p:nvSpPr>
          <p:cNvPr id="446" name="Google Shape;446;p1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Lợi ích khi sử dụng hệ thống Quản lý phiên bản (2/2)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5"/>
          <p:cNvSpPr/>
          <p:nvPr/>
        </p:nvSpPr>
        <p:spPr>
          <a:xfrm>
            <a:off x="913659" y="3133793"/>
            <a:ext cx="83418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Git : Tổng quan &amp; Cài đặt</a:t>
            </a:r>
            <a:endParaRPr b="1" sz="3200">
              <a:solidFill>
                <a:srgbClr val="000000"/>
              </a:solidFill>
              <a:latin typeface="Arial"/>
              <a:ea typeface="Arial"/>
              <a:cs typeface="Arial"/>
              <a:sym typeface="Arial"/>
            </a:endParaRPr>
          </a:p>
        </p:txBody>
      </p:sp>
      <p:sp>
        <p:nvSpPr>
          <p:cNvPr id="453" name="Google Shape;453;p15"/>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454" name="Google Shape;454;p15"/>
          <p:cNvGrpSpPr/>
          <p:nvPr/>
        </p:nvGrpSpPr>
        <p:grpSpPr>
          <a:xfrm>
            <a:off x="1052896" y="3923539"/>
            <a:ext cx="5700472" cy="707780"/>
            <a:chOff x="1051307" y="3923538"/>
            <a:chExt cx="5700472" cy="707780"/>
          </a:xfrm>
        </p:grpSpPr>
        <p:sp>
          <p:nvSpPr>
            <p:cNvPr id="455" name="Google Shape;455;p15"/>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2.1. Tổng quan về Git</a:t>
              </a:r>
              <a:endParaRPr/>
            </a:p>
          </p:txBody>
        </p:sp>
        <p:sp>
          <p:nvSpPr>
            <p:cNvPr id="456" name="Google Shape;456;p15"/>
            <p:cNvSpPr/>
            <p:nvPr/>
          </p:nvSpPr>
          <p:spPr>
            <a:xfrm>
              <a:off x="1051307" y="3923538"/>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457" name="Google Shape;457;p15"/>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2.2. Cài đặt Git &amp; GitHub</a:t>
              </a:r>
              <a:endParaRPr/>
            </a:p>
          </p:txBody>
        </p:sp>
        <p:sp>
          <p:nvSpPr>
            <p:cNvPr id="458" name="Google Shape;458;p15"/>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grpSp>
        <p:nvGrpSpPr>
          <p:cNvPr id="464" name="Google Shape;464;p16"/>
          <p:cNvGrpSpPr/>
          <p:nvPr/>
        </p:nvGrpSpPr>
        <p:grpSpPr>
          <a:xfrm>
            <a:off x="451588" y="450001"/>
            <a:ext cx="9018000" cy="276999"/>
            <a:chOff x="450000" y="450000"/>
            <a:chExt cx="9018000" cy="276999"/>
          </a:xfrm>
        </p:grpSpPr>
        <p:sp>
          <p:nvSpPr>
            <p:cNvPr id="465" name="Google Shape;465;p1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Git Overview</a:t>
              </a:r>
              <a:endParaRPr/>
            </a:p>
          </p:txBody>
        </p:sp>
        <p:sp>
          <p:nvSpPr>
            <p:cNvPr id="466" name="Google Shape;466;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467" name="Google Shape;467;p1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 là gì?</a:t>
            </a:r>
            <a:endParaRPr/>
          </a:p>
        </p:txBody>
      </p:sp>
      <p:sp>
        <p:nvSpPr>
          <p:cNvPr id="468" name="Google Shape;468;p16"/>
          <p:cNvSpPr/>
          <p:nvPr/>
        </p:nvSpPr>
        <p:spPr>
          <a:xfrm>
            <a:off x="451586" y="1823450"/>
            <a:ext cx="8873864" cy="1497945"/>
          </a:xfrm>
          <a:prstGeom prst="rect">
            <a:avLst/>
          </a:prstGeom>
          <a:solidFill>
            <a:srgbClr val="F2F2F2"/>
          </a:solidFill>
          <a:ln>
            <a:noFill/>
          </a:ln>
        </p:spPr>
        <p:txBody>
          <a:bodyPr anchorCtr="0" anchor="ctr" bIns="45700" lIns="91425" spcFirstLastPara="1" rIns="252000" wrap="square" tIns="45700">
            <a:noAutofit/>
          </a:bodyPr>
          <a:lstStyle/>
          <a:p>
            <a:pPr indent="-193675" lvl="0" marL="285750" marR="0" rtl="0" algn="just">
              <a:spcBef>
                <a:spcPts val="0"/>
              </a:spcBef>
              <a:spcAft>
                <a:spcPts val="0"/>
              </a:spcAft>
              <a:buClr>
                <a:srgbClr val="444444"/>
              </a:buClr>
              <a:buSzPts val="1400"/>
              <a:buFont typeface="Arial"/>
              <a:buChar char="•"/>
            </a:pPr>
            <a:r>
              <a:rPr lang="en-US" sz="1400">
                <a:solidFill>
                  <a:srgbClr val="444444"/>
                </a:solidFill>
                <a:latin typeface="Arial"/>
                <a:ea typeface="Arial"/>
                <a:cs typeface="Arial"/>
                <a:sym typeface="Arial"/>
              </a:rPr>
              <a:t>Khi phát triển phần mềm, rất khó để quản lý phiên bản mã nguồn mới nhất giữa các thành viên trong nhóm thực hiện. Vì lý do này, công cụ quản lý cấu hình (configuaration management tool) đã được tạo ra để giải quyết các vấn đề của Quản lý phiên bản xảy ra thường xuyên trong một dự án.</a:t>
            </a:r>
            <a:br>
              <a:rPr lang="en-US" sz="1400">
                <a:solidFill>
                  <a:srgbClr val="444444"/>
                </a:solidFill>
                <a:latin typeface="Arial"/>
                <a:ea typeface="Arial"/>
                <a:cs typeface="Arial"/>
                <a:sym typeface="Arial"/>
              </a:rPr>
            </a:br>
            <a:r>
              <a:rPr lang="en-US" sz="1400">
                <a:solidFill>
                  <a:srgbClr val="444444"/>
                </a:solidFill>
                <a:latin typeface="Arial"/>
                <a:ea typeface="Arial"/>
                <a:cs typeface="Arial"/>
                <a:sym typeface="Arial"/>
              </a:rPr>
              <a:t>Một trong những công cụ quản lý cấu hình này là Git, được phát triển bởi Linus Torvalds vào năm 2005 như một hệ thống quản lý phiên bản cho dự án phát triển lõi (kernel) Linux.</a:t>
            </a:r>
            <a:endParaRPr/>
          </a:p>
        </p:txBody>
      </p:sp>
      <p:grpSp>
        <p:nvGrpSpPr>
          <p:cNvPr id="469" name="Google Shape;469;p16"/>
          <p:cNvGrpSpPr/>
          <p:nvPr/>
        </p:nvGrpSpPr>
        <p:grpSpPr>
          <a:xfrm>
            <a:off x="487996" y="3611494"/>
            <a:ext cx="5133113" cy="861774"/>
            <a:chOff x="559817" y="2136914"/>
            <a:chExt cx="5133113" cy="861774"/>
          </a:xfrm>
        </p:grpSpPr>
        <p:sp>
          <p:nvSpPr>
            <p:cNvPr id="470" name="Google Shape;470;p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71" name="Google Shape;471;p16"/>
            <p:cNvSpPr/>
            <p:nvPr/>
          </p:nvSpPr>
          <p:spPr>
            <a:xfrm>
              <a:off x="712183" y="2136914"/>
              <a:ext cx="498074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Git tiếp cận dễ dàng vì nó ít phức tạp hơn so với công cụ cấu hình SVN (Subversion) hiện có. Đó là một hệ thống quản lý phiên bản phân tán, trong đó tất cả các nhân sự đều có bản gốc của mã nguồn và tiến độ thực hiện công việc rất nhanh.</a:t>
              </a:r>
              <a:endParaRPr/>
            </a:p>
          </p:txBody>
        </p:sp>
      </p:grpSp>
      <p:grpSp>
        <p:nvGrpSpPr>
          <p:cNvPr id="472" name="Google Shape;472;p16"/>
          <p:cNvGrpSpPr/>
          <p:nvPr/>
        </p:nvGrpSpPr>
        <p:grpSpPr>
          <a:xfrm>
            <a:off x="5782331" y="3494294"/>
            <a:ext cx="3543119" cy="2516096"/>
            <a:chOff x="5812811" y="3193824"/>
            <a:chExt cx="3543119" cy="2516096"/>
          </a:xfrm>
        </p:grpSpPr>
        <p:sp>
          <p:nvSpPr>
            <p:cNvPr id="473" name="Google Shape;473;p16"/>
            <p:cNvSpPr/>
            <p:nvPr/>
          </p:nvSpPr>
          <p:spPr>
            <a:xfrm>
              <a:off x="5812811" y="3322320"/>
              <a:ext cx="3543119" cy="2387600"/>
            </a:xfrm>
            <a:prstGeom prst="roundRect">
              <a:avLst>
                <a:gd fmla="val 0" name="adj"/>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v</a:t>
              </a:r>
              <a:endParaRPr sz="1800">
                <a:solidFill>
                  <a:schemeClr val="lt1"/>
                </a:solidFill>
                <a:latin typeface="Calibri"/>
                <a:ea typeface="Calibri"/>
                <a:cs typeface="Calibri"/>
                <a:sym typeface="Calibri"/>
              </a:endParaRPr>
            </a:p>
          </p:txBody>
        </p:sp>
        <p:pic>
          <p:nvPicPr>
            <p:cNvPr descr="9 Feelings quotes ideas | feelings quotes, quotes, gulzar quotes" id="474" name="Google Shape;474;p16"/>
            <p:cNvPicPr preferRelativeResize="0"/>
            <p:nvPr/>
          </p:nvPicPr>
          <p:blipFill rotWithShape="1">
            <a:blip r:embed="rId3">
              <a:alphaModFix/>
            </a:blip>
            <a:srcRect b="52394" l="0" r="0" t="6572"/>
            <a:stretch/>
          </p:blipFill>
          <p:spPr>
            <a:xfrm>
              <a:off x="5902959" y="4261375"/>
              <a:ext cx="3267329" cy="1340678"/>
            </a:xfrm>
            <a:prstGeom prst="rect">
              <a:avLst/>
            </a:prstGeom>
            <a:noFill/>
            <a:ln>
              <a:noFill/>
            </a:ln>
          </p:spPr>
        </p:pic>
        <p:pic>
          <p:nvPicPr>
            <p:cNvPr descr="Git" id="475" name="Google Shape;475;p16"/>
            <p:cNvPicPr preferRelativeResize="0"/>
            <p:nvPr/>
          </p:nvPicPr>
          <p:blipFill rotWithShape="1">
            <a:blip r:embed="rId4">
              <a:alphaModFix/>
            </a:blip>
            <a:srcRect b="0" l="0" r="0" t="0"/>
            <a:stretch/>
          </p:blipFill>
          <p:spPr>
            <a:xfrm>
              <a:off x="6798273" y="3665896"/>
              <a:ext cx="1329728" cy="556068"/>
            </a:xfrm>
            <a:prstGeom prst="rect">
              <a:avLst/>
            </a:prstGeom>
            <a:noFill/>
            <a:ln>
              <a:noFill/>
            </a:ln>
          </p:spPr>
        </p:pic>
        <p:sp>
          <p:nvSpPr>
            <p:cNvPr id="476" name="Google Shape;476;p16"/>
            <p:cNvSpPr txBox="1"/>
            <p:nvPr/>
          </p:nvSpPr>
          <p:spPr>
            <a:xfrm>
              <a:off x="6495542" y="3193824"/>
              <a:ext cx="217765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44444"/>
                  </a:solidFill>
                  <a:latin typeface="Arial"/>
                  <a:ea typeface="Arial"/>
                  <a:cs typeface="Arial"/>
                  <a:sym typeface="Arial"/>
                </a:rPr>
                <a:t>Git Logo &amp; Linus Torvalds</a:t>
              </a:r>
              <a:endParaRPr b="1" sz="1400">
                <a:solidFill>
                  <a:srgbClr val="444444"/>
                </a:solidFill>
                <a:latin typeface="Arial"/>
                <a:ea typeface="Arial"/>
                <a:cs typeface="Arial"/>
                <a:sym typeface="Arial"/>
              </a:endParaRPr>
            </a:p>
          </p:txBody>
        </p:sp>
      </p:grpSp>
      <p:grpSp>
        <p:nvGrpSpPr>
          <p:cNvPr id="477" name="Google Shape;477;p16"/>
          <p:cNvGrpSpPr/>
          <p:nvPr/>
        </p:nvGrpSpPr>
        <p:grpSpPr>
          <a:xfrm>
            <a:off x="487996" y="4647712"/>
            <a:ext cx="5133113" cy="861774"/>
            <a:chOff x="559817" y="2136914"/>
            <a:chExt cx="5133113" cy="861774"/>
          </a:xfrm>
        </p:grpSpPr>
        <p:sp>
          <p:nvSpPr>
            <p:cNvPr id="478" name="Google Shape;478;p1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79" name="Google Shape;479;p16"/>
            <p:cNvSpPr/>
            <p:nvPr/>
          </p:nvSpPr>
          <p:spPr>
            <a:xfrm>
              <a:off x="712183" y="2136914"/>
              <a:ext cx="4980747" cy="86177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Git có thể thực hiện hầu hết các công việc trong mạng cục bộ. Nó là một công cụ quản lý cấu hình được sử dụng rộng rãi do ưu điểm về tốc độ khi thao tác với nhánh / thẻ / master và các bản chỉnh sửa khác.</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17"/>
          <p:cNvGrpSpPr/>
          <p:nvPr/>
        </p:nvGrpSpPr>
        <p:grpSpPr>
          <a:xfrm>
            <a:off x="451588" y="450001"/>
            <a:ext cx="9018000" cy="276999"/>
            <a:chOff x="450000" y="450000"/>
            <a:chExt cx="9018000" cy="276999"/>
          </a:xfrm>
        </p:grpSpPr>
        <p:sp>
          <p:nvSpPr>
            <p:cNvPr id="486" name="Google Shape;486;p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Git Overview</a:t>
              </a:r>
              <a:endParaRPr/>
            </a:p>
          </p:txBody>
        </p:sp>
        <p:sp>
          <p:nvSpPr>
            <p:cNvPr id="487" name="Google Shape;487;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488" name="Google Shape;488;p1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Đặc điểm của Git</a:t>
            </a:r>
            <a:endParaRPr/>
          </a:p>
        </p:txBody>
      </p:sp>
      <p:grpSp>
        <p:nvGrpSpPr>
          <p:cNvPr id="489" name="Google Shape;489;p17"/>
          <p:cNvGrpSpPr/>
          <p:nvPr/>
        </p:nvGrpSpPr>
        <p:grpSpPr>
          <a:xfrm>
            <a:off x="559817" y="1902381"/>
            <a:ext cx="8783192" cy="215444"/>
            <a:chOff x="559817" y="2136914"/>
            <a:chExt cx="8783192" cy="215444"/>
          </a:xfrm>
        </p:grpSpPr>
        <p:sp>
          <p:nvSpPr>
            <p:cNvPr id="490" name="Google Shape;490;p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91" name="Google Shape;491;p1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một hệ thống quản lý phiên bản phân tán cho phép người dùng duy trì và đồng bộ hóa kho dữ liệu Git từ xa.</a:t>
              </a:r>
              <a:endParaRPr sz="1400">
                <a:solidFill>
                  <a:srgbClr val="262626"/>
                </a:solidFill>
                <a:latin typeface="Arial"/>
                <a:ea typeface="Arial"/>
                <a:cs typeface="Arial"/>
                <a:sym typeface="Arial"/>
              </a:endParaRPr>
            </a:p>
          </p:txBody>
        </p:sp>
      </p:grpSp>
      <p:grpSp>
        <p:nvGrpSpPr>
          <p:cNvPr id="492" name="Google Shape;492;p17"/>
          <p:cNvGrpSpPr/>
          <p:nvPr/>
        </p:nvGrpSpPr>
        <p:grpSpPr>
          <a:xfrm>
            <a:off x="559817" y="2363059"/>
            <a:ext cx="8783192" cy="215444"/>
            <a:chOff x="559817" y="2136914"/>
            <a:chExt cx="8783192" cy="215444"/>
          </a:xfrm>
        </p:grpSpPr>
        <p:sp>
          <p:nvSpPr>
            <p:cNvPr id="493" name="Google Shape;493;p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94" name="Google Shape;494;p1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Git thực thi hầu hết tất cả các lệnh một cách cục bộ, đồng thời việc tạo / chuyển đổi / xử lý nhánh rất nhanh.</a:t>
              </a:r>
              <a:endParaRPr sz="1400">
                <a:solidFill>
                  <a:srgbClr val="262626"/>
                </a:solidFill>
                <a:latin typeface="Arial"/>
                <a:ea typeface="Arial"/>
                <a:cs typeface="Arial"/>
                <a:sym typeface="Arial"/>
              </a:endParaRPr>
            </a:p>
          </p:txBody>
        </p:sp>
      </p:grpSp>
      <p:grpSp>
        <p:nvGrpSpPr>
          <p:cNvPr id="495" name="Google Shape;495;p17"/>
          <p:cNvGrpSpPr/>
          <p:nvPr/>
        </p:nvGrpSpPr>
        <p:grpSpPr>
          <a:xfrm>
            <a:off x="559817" y="2781381"/>
            <a:ext cx="8783192" cy="430887"/>
            <a:chOff x="559817" y="2136914"/>
            <a:chExt cx="8783192" cy="430887"/>
          </a:xfrm>
        </p:grpSpPr>
        <p:sp>
          <p:nvSpPr>
            <p:cNvPr id="496" name="Google Shape;496;p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497" name="Google Shape;497;p17"/>
            <p:cNvSpPr/>
            <p:nvPr/>
          </p:nvSpPr>
          <p:spPr>
            <a:xfrm>
              <a:off x="712182" y="2136914"/>
              <a:ext cx="8630827"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Git quản lý bản sao lưu toàn bộ hệ thống khác với các hệ thống Quản lý phiên bản khác, chỉ lưu trữ các thay đổi cho từng file riêng lẻ. </a:t>
              </a:r>
              <a:endParaRPr sz="1400">
                <a:solidFill>
                  <a:srgbClr val="262626"/>
                </a:solidFill>
                <a:latin typeface="Arial"/>
                <a:ea typeface="Arial"/>
                <a:cs typeface="Arial"/>
                <a:sym typeface="Arial"/>
              </a:endParaRPr>
            </a:p>
          </p:txBody>
        </p:sp>
      </p:grpSp>
      <p:grpSp>
        <p:nvGrpSpPr>
          <p:cNvPr id="498" name="Google Shape;498;p17"/>
          <p:cNvGrpSpPr/>
          <p:nvPr/>
        </p:nvGrpSpPr>
        <p:grpSpPr>
          <a:xfrm>
            <a:off x="561404" y="3403953"/>
            <a:ext cx="8783192" cy="215444"/>
            <a:chOff x="559817" y="2136914"/>
            <a:chExt cx="8783192" cy="215444"/>
          </a:xfrm>
        </p:grpSpPr>
        <p:sp>
          <p:nvSpPr>
            <p:cNvPr id="499" name="Google Shape;499;p1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00" name="Google Shape;500;p1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Chức năng chính</a:t>
              </a:r>
              <a:endParaRPr sz="1400">
                <a:solidFill>
                  <a:srgbClr val="262626"/>
                </a:solidFill>
                <a:latin typeface="Arial"/>
                <a:ea typeface="Arial"/>
                <a:cs typeface="Arial"/>
                <a:sym typeface="Arial"/>
              </a:endParaRPr>
            </a:p>
          </p:txBody>
        </p:sp>
      </p:grpSp>
      <p:sp>
        <p:nvSpPr>
          <p:cNvPr id="501" name="Google Shape;501;p17"/>
          <p:cNvSpPr/>
          <p:nvPr/>
        </p:nvSpPr>
        <p:spPr>
          <a:xfrm>
            <a:off x="702940" y="3650233"/>
            <a:ext cx="8640069"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tính năng Nguồn (Source), Máy chủ Quản lý phiên bản Tài liệu cùng Máy khácha</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Các thao tác cục bộ như add, commit, reset, branch, checkout, merge, rebase, etc.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Các thao tác từ xa như push, pull, fetch, etc.</a:t>
            </a:r>
            <a:endParaRPr sz="1300">
              <a:solidFill>
                <a:srgbClr val="262626"/>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8"/>
          <p:cNvSpPr/>
          <p:nvPr/>
        </p:nvSpPr>
        <p:spPr>
          <a:xfrm>
            <a:off x="913659" y="3133793"/>
            <a:ext cx="83418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Git : Tổng quan &amp; Cài đặt</a:t>
            </a:r>
            <a:endParaRPr b="1" sz="3200">
              <a:solidFill>
                <a:srgbClr val="000000"/>
              </a:solidFill>
              <a:latin typeface="Arial"/>
              <a:ea typeface="Arial"/>
              <a:cs typeface="Arial"/>
              <a:sym typeface="Arial"/>
            </a:endParaRPr>
          </a:p>
        </p:txBody>
      </p:sp>
      <p:sp>
        <p:nvSpPr>
          <p:cNvPr id="508" name="Google Shape;508;p18"/>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 </a:t>
            </a:r>
            <a:endParaRPr b="1" sz="5398">
              <a:solidFill>
                <a:srgbClr val="7F7F7F"/>
              </a:solidFill>
              <a:latin typeface="Arial"/>
              <a:ea typeface="Arial"/>
              <a:cs typeface="Arial"/>
              <a:sym typeface="Arial"/>
            </a:endParaRPr>
          </a:p>
        </p:txBody>
      </p:sp>
      <p:grpSp>
        <p:nvGrpSpPr>
          <p:cNvPr id="509" name="Google Shape;509;p18"/>
          <p:cNvGrpSpPr/>
          <p:nvPr/>
        </p:nvGrpSpPr>
        <p:grpSpPr>
          <a:xfrm>
            <a:off x="1052896" y="3923539"/>
            <a:ext cx="5700472" cy="707780"/>
            <a:chOff x="1051307" y="3923538"/>
            <a:chExt cx="5700472" cy="707780"/>
          </a:xfrm>
        </p:grpSpPr>
        <p:sp>
          <p:nvSpPr>
            <p:cNvPr id="510" name="Google Shape;510;p18"/>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2.1. Git Overview</a:t>
              </a:r>
              <a:endParaRPr/>
            </a:p>
          </p:txBody>
        </p:sp>
        <p:sp>
          <p:nvSpPr>
            <p:cNvPr id="511" name="Google Shape;511;p18"/>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512" name="Google Shape;512;p18"/>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2.2. Git : Tổng quan &amp; Cài đặt</a:t>
              </a:r>
              <a:endParaRPr sz="1799">
                <a:solidFill>
                  <a:srgbClr val="3F3F3F"/>
                </a:solidFill>
                <a:latin typeface="Arial"/>
                <a:ea typeface="Arial"/>
                <a:cs typeface="Arial"/>
                <a:sym typeface="Arial"/>
              </a:endParaRPr>
            </a:p>
          </p:txBody>
        </p:sp>
        <p:sp>
          <p:nvSpPr>
            <p:cNvPr id="513" name="Google Shape;513;p18"/>
            <p:cNvSpPr/>
            <p:nvPr/>
          </p:nvSpPr>
          <p:spPr>
            <a:xfrm>
              <a:off x="1051307" y="4353234"/>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pSp>
        <p:nvGrpSpPr>
          <p:cNvPr id="519" name="Google Shape;519;p19"/>
          <p:cNvGrpSpPr/>
          <p:nvPr/>
        </p:nvGrpSpPr>
        <p:grpSpPr>
          <a:xfrm>
            <a:off x="451588" y="450001"/>
            <a:ext cx="9018000" cy="276999"/>
            <a:chOff x="450000" y="450000"/>
            <a:chExt cx="9018000" cy="276999"/>
          </a:xfrm>
        </p:grpSpPr>
        <p:sp>
          <p:nvSpPr>
            <p:cNvPr id="520" name="Google Shape;520;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Cài đặt Git &amp; GitHub</a:t>
              </a:r>
              <a:endParaRPr/>
            </a:p>
          </p:txBody>
        </p:sp>
        <p:sp>
          <p:nvSpPr>
            <p:cNvPr id="521" name="Google Shape;521;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522" name="Google Shape;522;p19"/>
          <p:cNvGrpSpPr/>
          <p:nvPr/>
        </p:nvGrpSpPr>
        <p:grpSpPr>
          <a:xfrm>
            <a:off x="559817" y="1902381"/>
            <a:ext cx="8783192" cy="215444"/>
            <a:chOff x="559817" y="2136914"/>
            <a:chExt cx="8783192" cy="215444"/>
          </a:xfrm>
        </p:grpSpPr>
        <p:sp>
          <p:nvSpPr>
            <p:cNvPr id="523" name="Google Shape;523;p1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24" name="Google Shape;524;p1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cài đặt Git</a:t>
              </a:r>
              <a:endParaRPr sz="1400">
                <a:solidFill>
                  <a:srgbClr val="262626"/>
                </a:solidFill>
                <a:latin typeface="Arial"/>
                <a:ea typeface="Arial"/>
                <a:cs typeface="Arial"/>
                <a:sym typeface="Arial"/>
              </a:endParaRPr>
            </a:p>
          </p:txBody>
        </p:sp>
      </p:grpSp>
      <p:sp>
        <p:nvSpPr>
          <p:cNvPr id="525" name="Google Shape;525;p19"/>
          <p:cNvSpPr/>
          <p:nvPr/>
        </p:nvSpPr>
        <p:spPr>
          <a:xfrm>
            <a:off x="6482079" y="2198332"/>
            <a:ext cx="3192007"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cập tới </a:t>
            </a:r>
            <a:r>
              <a:rPr b="1" lang="en-US" sz="1300">
                <a:solidFill>
                  <a:srgbClr val="262626"/>
                </a:solidFill>
                <a:latin typeface="Arial"/>
                <a:ea typeface="Arial"/>
                <a:cs typeface="Arial"/>
                <a:sym typeface="Arial"/>
              </a:rPr>
              <a:t>https://git-scm.com/downloads </a:t>
            </a:r>
            <a:r>
              <a:rPr lang="en-US" sz="1300">
                <a:solidFill>
                  <a:srgbClr val="262626"/>
                </a:solidFill>
                <a:latin typeface="Arial"/>
                <a:ea typeface="Arial"/>
                <a:cs typeface="Arial"/>
                <a:sym typeface="Arial"/>
              </a:rPr>
              <a:t>để tải bản cài và tiến hành cài đặt</a:t>
            </a:r>
            <a:endParaRPr sz="1300">
              <a:solidFill>
                <a:srgbClr val="262626"/>
              </a:solidFill>
              <a:latin typeface="Arial"/>
              <a:ea typeface="Arial"/>
              <a:cs typeface="Arial"/>
              <a:sym typeface="Arial"/>
            </a:endParaRPr>
          </a:p>
        </p:txBody>
      </p:sp>
      <p:pic>
        <p:nvPicPr>
          <p:cNvPr id="526" name="Google Shape;526;p19"/>
          <p:cNvPicPr preferRelativeResize="0"/>
          <p:nvPr/>
        </p:nvPicPr>
        <p:blipFill rotWithShape="1">
          <a:blip r:embed="rId3">
            <a:alphaModFix/>
          </a:blip>
          <a:srcRect b="0" l="0" r="0" t="0"/>
          <a:stretch/>
        </p:blipFill>
        <p:spPr>
          <a:xfrm>
            <a:off x="573387" y="2238972"/>
            <a:ext cx="5762027" cy="3628337"/>
          </a:xfrm>
          <a:prstGeom prst="rect">
            <a:avLst/>
          </a:prstGeom>
          <a:noFill/>
          <a:ln cap="flat" cmpd="sng" w="9525">
            <a:solidFill>
              <a:srgbClr val="7F7F7F"/>
            </a:solidFill>
            <a:prstDash val="solid"/>
            <a:round/>
            <a:headEnd len="sm" w="sm" type="none"/>
            <a:tailEnd len="sm" w="sm" type="none"/>
          </a:ln>
        </p:spPr>
      </p:pic>
      <p:grpSp>
        <p:nvGrpSpPr>
          <p:cNvPr id="527" name="Google Shape;527;p19"/>
          <p:cNvGrpSpPr/>
          <p:nvPr/>
        </p:nvGrpSpPr>
        <p:grpSpPr>
          <a:xfrm>
            <a:off x="451586" y="1294207"/>
            <a:ext cx="9004986" cy="529200"/>
            <a:chOff x="451586" y="1294207"/>
            <a:chExt cx="9004986" cy="529200"/>
          </a:xfrm>
        </p:grpSpPr>
        <p:sp>
          <p:nvSpPr>
            <p:cNvPr id="528" name="Google Shape;528;p1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                        )</a:t>
              </a:r>
              <a:endParaRPr/>
            </a:p>
          </p:txBody>
        </p:sp>
        <p:pic>
          <p:nvPicPr>
            <p:cNvPr descr="Microsoft, Windows 10 19H2 Insider Preview 배포 시작 : 클리앙" id="529" name="Google Shape;529;p19"/>
            <p:cNvPicPr preferRelativeResize="0"/>
            <p:nvPr/>
          </p:nvPicPr>
          <p:blipFill rotWithShape="1">
            <a:blip r:embed="rId4">
              <a:alphaModFix/>
            </a:blip>
            <a:srcRect b="0" l="0" r="0" t="0"/>
            <a:stretch/>
          </p:blipFill>
          <p:spPr>
            <a:xfrm>
              <a:off x="1920550" y="1294207"/>
              <a:ext cx="1763999" cy="5292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2"/>
          <p:cNvGrpSpPr/>
          <p:nvPr/>
        </p:nvGrpSpPr>
        <p:grpSpPr>
          <a:xfrm>
            <a:off x="719769" y="2070436"/>
            <a:ext cx="7736103" cy="2410149"/>
            <a:chOff x="720000" y="2070000"/>
            <a:chExt cx="7738584" cy="2410922"/>
          </a:xfrm>
        </p:grpSpPr>
        <p:sp>
          <p:nvSpPr>
            <p:cNvPr id="155" name="Google Shape;155;p2"/>
            <p:cNvSpPr/>
            <p:nvPr/>
          </p:nvSpPr>
          <p:spPr>
            <a:xfrm>
              <a:off x="990000" y="2583295"/>
              <a:ext cx="7468584" cy="110835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000000"/>
                  </a:solidFill>
                  <a:latin typeface="Arial"/>
                  <a:ea typeface="Arial"/>
                  <a:cs typeface="Arial"/>
                  <a:sym typeface="Arial"/>
                </a:rPr>
                <a:t>Quản lý phiên bản với </a:t>
              </a:r>
              <a:endParaRPr/>
            </a:p>
            <a:p>
              <a:pPr indent="0" lvl="0" marL="0" marR="0" rtl="0" algn="l">
                <a:spcBef>
                  <a:spcPts val="0"/>
                </a:spcBef>
                <a:spcAft>
                  <a:spcPts val="0"/>
                </a:spcAft>
                <a:buNone/>
              </a:pPr>
              <a:r>
                <a:rPr b="1" i="0" lang="en-US" sz="3600" u="none" cap="none" strike="noStrike">
                  <a:solidFill>
                    <a:srgbClr val="000000"/>
                  </a:solidFill>
                  <a:latin typeface="Arial"/>
                  <a:ea typeface="Arial"/>
                  <a:cs typeface="Arial"/>
                  <a:sym typeface="Arial"/>
                </a:rPr>
                <a:t>Git &amp; GitHub</a:t>
              </a:r>
              <a:endParaRPr/>
            </a:p>
          </p:txBody>
        </p:sp>
        <p:sp>
          <p:nvSpPr>
            <p:cNvPr id="156" name="Google Shape;156;p2"/>
            <p:cNvSpPr/>
            <p:nvPr/>
          </p:nvSpPr>
          <p:spPr>
            <a:xfrm>
              <a:off x="990000" y="4165402"/>
              <a:ext cx="3710016" cy="30787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Vạn vật kết nối – IoT</a:t>
              </a:r>
              <a:endParaRPr b="1" i="0" sz="2099" u="none" cap="none" strike="noStrike">
                <a:solidFill>
                  <a:srgbClr val="1428A0"/>
                </a:solidFill>
                <a:latin typeface="Arial"/>
                <a:ea typeface="Arial"/>
                <a:cs typeface="Arial"/>
                <a:sym typeface="Arial"/>
              </a:endParaRPr>
            </a:p>
          </p:txBody>
        </p:sp>
        <p:sp>
          <p:nvSpPr>
            <p:cNvPr id="157" name="Google Shape;157;p2"/>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999" u="none" cap="none" strike="noStrike">
                  <a:solidFill>
                    <a:srgbClr val="7F7F7F"/>
                  </a:solidFill>
                  <a:latin typeface="Arial"/>
                  <a:ea typeface="Arial"/>
                  <a:cs typeface="Arial"/>
                  <a:sym typeface="Arial"/>
                </a:rPr>
                <a:t>Chương 3. </a:t>
              </a:r>
              <a:endParaRPr b="1" i="0" sz="5398" u="none" cap="none" strike="noStrike">
                <a:solidFill>
                  <a:srgbClr val="7F7F7F"/>
                </a:solidFill>
                <a:latin typeface="Arial"/>
                <a:ea typeface="Arial"/>
                <a:cs typeface="Arial"/>
                <a:sym typeface="Arial"/>
              </a:endParaRPr>
            </a:p>
          </p:txBody>
        </p:sp>
        <p:sp>
          <p:nvSpPr>
            <p:cNvPr id="158" name="Google Shape;158;p2"/>
            <p:cNvSpPr/>
            <p:nvPr/>
          </p:nvSpPr>
          <p:spPr>
            <a:xfrm>
              <a:off x="720000" y="2095275"/>
              <a:ext cx="60008" cy="1577703"/>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sp>
          <p:nvSpPr>
            <p:cNvPr id="159" name="Google Shape;159;p2"/>
            <p:cNvSpPr/>
            <p:nvPr/>
          </p:nvSpPr>
          <p:spPr>
            <a:xfrm>
              <a:off x="720000" y="415775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grpSp>
        <p:nvGrpSpPr>
          <p:cNvPr id="535" name="Google Shape;535;p20"/>
          <p:cNvGrpSpPr/>
          <p:nvPr/>
        </p:nvGrpSpPr>
        <p:grpSpPr>
          <a:xfrm>
            <a:off x="559817" y="1902381"/>
            <a:ext cx="8783192" cy="215444"/>
            <a:chOff x="559817" y="2136914"/>
            <a:chExt cx="8783192" cy="215444"/>
          </a:xfrm>
        </p:grpSpPr>
        <p:sp>
          <p:nvSpPr>
            <p:cNvPr id="536" name="Google Shape;536;p2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37" name="Google Shape;537;p20"/>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cài đặt Git</a:t>
              </a:r>
              <a:endParaRPr sz="1400">
                <a:solidFill>
                  <a:srgbClr val="262626"/>
                </a:solidFill>
                <a:latin typeface="Arial"/>
                <a:ea typeface="Arial"/>
                <a:cs typeface="Arial"/>
                <a:sym typeface="Arial"/>
              </a:endParaRPr>
            </a:p>
          </p:txBody>
        </p:sp>
      </p:grpSp>
      <p:grpSp>
        <p:nvGrpSpPr>
          <p:cNvPr id="538" name="Google Shape;538;p20"/>
          <p:cNvGrpSpPr/>
          <p:nvPr/>
        </p:nvGrpSpPr>
        <p:grpSpPr>
          <a:xfrm>
            <a:off x="673655" y="2516142"/>
            <a:ext cx="8745396" cy="2441937"/>
            <a:chOff x="1467612" y="5227542"/>
            <a:chExt cx="6918960" cy="1943099"/>
          </a:xfrm>
        </p:grpSpPr>
        <p:sp>
          <p:nvSpPr>
            <p:cNvPr id="539" name="Google Shape;539;p20"/>
            <p:cNvSpPr/>
            <p:nvPr/>
          </p:nvSpPr>
          <p:spPr>
            <a:xfrm>
              <a:off x="1467612" y="5227542"/>
              <a:ext cx="2290572" cy="1943099"/>
            </a:xfrm>
            <a:prstGeom prst="rect">
              <a:avLst/>
            </a:prstGeom>
            <a:blipFill rotWithShape="1">
              <a:blip r:embed="rId3">
                <a:alphaModFix/>
              </a:blip>
              <a:stretch>
                <a:fillRect b="0" l="0" r="0" t="0"/>
              </a:stretch>
            </a:blip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63">
                <a:solidFill>
                  <a:schemeClr val="dk1"/>
                </a:solidFill>
                <a:latin typeface="Calibri"/>
                <a:ea typeface="Calibri"/>
                <a:cs typeface="Calibri"/>
                <a:sym typeface="Calibri"/>
              </a:endParaRPr>
            </a:p>
          </p:txBody>
        </p:sp>
        <p:sp>
          <p:nvSpPr>
            <p:cNvPr id="540" name="Google Shape;540;p20"/>
            <p:cNvSpPr/>
            <p:nvPr/>
          </p:nvSpPr>
          <p:spPr>
            <a:xfrm>
              <a:off x="3782567" y="5227542"/>
              <a:ext cx="2290572" cy="1943099"/>
            </a:xfrm>
            <a:prstGeom prst="rect">
              <a:avLst/>
            </a:prstGeom>
            <a:blipFill rotWithShape="1">
              <a:blip r:embed="rId4">
                <a:alphaModFix/>
              </a:blip>
              <a:stretch>
                <a:fillRect b="0" l="0" r="0" t="0"/>
              </a:stretch>
            </a:blip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63">
                <a:solidFill>
                  <a:schemeClr val="dk1"/>
                </a:solidFill>
                <a:latin typeface="Calibri"/>
                <a:ea typeface="Calibri"/>
                <a:cs typeface="Calibri"/>
                <a:sym typeface="Calibri"/>
              </a:endParaRPr>
            </a:p>
          </p:txBody>
        </p:sp>
        <p:sp>
          <p:nvSpPr>
            <p:cNvPr id="541" name="Google Shape;541;p20"/>
            <p:cNvSpPr/>
            <p:nvPr/>
          </p:nvSpPr>
          <p:spPr>
            <a:xfrm>
              <a:off x="6096000" y="5227542"/>
              <a:ext cx="2290572" cy="1943099"/>
            </a:xfrm>
            <a:prstGeom prst="rect">
              <a:avLst/>
            </a:prstGeom>
            <a:blipFill rotWithShape="1">
              <a:blip r:embed="rId5">
                <a:alphaModFix/>
              </a:blip>
              <a:stretch>
                <a:fillRect b="0" l="0" r="0" t="0"/>
              </a:stretch>
            </a:blip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63">
                <a:solidFill>
                  <a:schemeClr val="dk1"/>
                </a:solidFill>
                <a:latin typeface="Calibri"/>
                <a:ea typeface="Calibri"/>
                <a:cs typeface="Calibri"/>
                <a:sym typeface="Calibri"/>
              </a:endParaRPr>
            </a:p>
          </p:txBody>
        </p:sp>
      </p:grpSp>
      <p:sp>
        <p:nvSpPr>
          <p:cNvPr id="542" name="Google Shape;542;p20"/>
          <p:cNvSpPr/>
          <p:nvPr/>
        </p:nvSpPr>
        <p:spPr>
          <a:xfrm>
            <a:off x="693975" y="2153102"/>
            <a:ext cx="8640069"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cập tới </a:t>
            </a:r>
            <a:r>
              <a:rPr b="1" lang="en-US" sz="1300">
                <a:solidFill>
                  <a:srgbClr val="262626"/>
                </a:solidFill>
                <a:latin typeface="Arial"/>
                <a:ea typeface="Arial"/>
                <a:cs typeface="Arial"/>
                <a:sym typeface="Arial"/>
              </a:rPr>
              <a:t>https://git-scm.com/downloads</a:t>
            </a:r>
            <a:r>
              <a:rPr lang="en-US" sz="1300">
                <a:solidFill>
                  <a:srgbClr val="262626"/>
                </a:solidFill>
                <a:latin typeface="Arial"/>
                <a:ea typeface="Arial"/>
                <a:cs typeface="Arial"/>
                <a:sym typeface="Arial"/>
              </a:rPr>
              <a:t> để tải bản cài và tiến hành cài đặt.</a:t>
            </a:r>
            <a:endParaRPr sz="1300">
              <a:solidFill>
                <a:srgbClr val="262626"/>
              </a:solidFill>
              <a:latin typeface="Arial"/>
              <a:ea typeface="Arial"/>
              <a:cs typeface="Arial"/>
              <a:sym typeface="Arial"/>
            </a:endParaRPr>
          </a:p>
        </p:txBody>
      </p:sp>
      <p:grpSp>
        <p:nvGrpSpPr>
          <p:cNvPr id="543" name="Google Shape;543;p20"/>
          <p:cNvGrpSpPr/>
          <p:nvPr/>
        </p:nvGrpSpPr>
        <p:grpSpPr>
          <a:xfrm>
            <a:off x="451588" y="450001"/>
            <a:ext cx="9018000" cy="276999"/>
            <a:chOff x="450000" y="450000"/>
            <a:chExt cx="9018000" cy="276999"/>
          </a:xfrm>
        </p:grpSpPr>
        <p:sp>
          <p:nvSpPr>
            <p:cNvPr id="544" name="Google Shape;544;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Cài đặt Git &amp; GitHub</a:t>
              </a:r>
              <a:endParaRPr/>
            </a:p>
          </p:txBody>
        </p:sp>
        <p:sp>
          <p:nvSpPr>
            <p:cNvPr id="545" name="Google Shape;545;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546" name="Google Shape;546;p2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                        )</a:t>
            </a:r>
            <a:endParaRPr/>
          </a:p>
        </p:txBody>
      </p:sp>
      <p:pic>
        <p:nvPicPr>
          <p:cNvPr descr="Microsoft, Windows 10 19H2 Insider Preview 배포 시작 : 클리앙" id="547" name="Google Shape;547;p20"/>
          <p:cNvPicPr preferRelativeResize="0"/>
          <p:nvPr/>
        </p:nvPicPr>
        <p:blipFill rotWithShape="1">
          <a:blip r:embed="rId6">
            <a:alphaModFix/>
          </a:blip>
          <a:srcRect b="0" l="0" r="0" t="0"/>
          <a:stretch/>
        </p:blipFill>
        <p:spPr>
          <a:xfrm>
            <a:off x="1920550" y="1294207"/>
            <a:ext cx="1763999" cy="52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pSp>
        <p:nvGrpSpPr>
          <p:cNvPr id="553" name="Google Shape;553;p21"/>
          <p:cNvGrpSpPr/>
          <p:nvPr/>
        </p:nvGrpSpPr>
        <p:grpSpPr>
          <a:xfrm>
            <a:off x="559817" y="1902381"/>
            <a:ext cx="8783192" cy="215444"/>
            <a:chOff x="559817" y="2136914"/>
            <a:chExt cx="8783192" cy="215444"/>
          </a:xfrm>
        </p:grpSpPr>
        <p:sp>
          <p:nvSpPr>
            <p:cNvPr id="554" name="Google Shape;554;p2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55" name="Google Shape;555;p2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2 cách sử dụng Git</a:t>
              </a:r>
              <a:endParaRPr sz="1400">
                <a:solidFill>
                  <a:srgbClr val="262626"/>
                </a:solidFill>
                <a:latin typeface="Arial"/>
                <a:ea typeface="Arial"/>
                <a:cs typeface="Arial"/>
                <a:sym typeface="Arial"/>
              </a:endParaRPr>
            </a:p>
          </p:txBody>
        </p:sp>
      </p:grpSp>
      <p:grpSp>
        <p:nvGrpSpPr>
          <p:cNvPr id="556" name="Google Shape;556;p21"/>
          <p:cNvGrpSpPr/>
          <p:nvPr/>
        </p:nvGrpSpPr>
        <p:grpSpPr>
          <a:xfrm>
            <a:off x="451588" y="450001"/>
            <a:ext cx="9018000" cy="276999"/>
            <a:chOff x="450000" y="450000"/>
            <a:chExt cx="9018000" cy="276999"/>
          </a:xfrm>
        </p:grpSpPr>
        <p:sp>
          <p:nvSpPr>
            <p:cNvPr id="557" name="Google Shape;557;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Cài đặt Git &amp; GitHub</a:t>
              </a:r>
              <a:endParaRPr/>
            </a:p>
          </p:txBody>
        </p:sp>
        <p:sp>
          <p:nvSpPr>
            <p:cNvPr id="558" name="Google Shape;558;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pic>
        <p:nvPicPr>
          <p:cNvPr id="559" name="Google Shape;559;p21"/>
          <p:cNvPicPr preferRelativeResize="0"/>
          <p:nvPr/>
        </p:nvPicPr>
        <p:blipFill rotWithShape="1">
          <a:blip r:embed="rId3">
            <a:alphaModFix/>
          </a:blip>
          <a:srcRect b="0" l="0" r="0" t="0"/>
          <a:stretch/>
        </p:blipFill>
        <p:spPr>
          <a:xfrm>
            <a:off x="703217" y="2500014"/>
            <a:ext cx="4233279" cy="2574702"/>
          </a:xfrm>
          <a:prstGeom prst="rect">
            <a:avLst/>
          </a:prstGeom>
          <a:noFill/>
          <a:ln cap="flat" cmpd="sng" w="9525">
            <a:solidFill>
              <a:srgbClr val="7F7F7F"/>
            </a:solidFill>
            <a:prstDash val="solid"/>
            <a:round/>
            <a:headEnd len="sm" w="sm" type="none"/>
            <a:tailEnd len="sm" w="sm" type="none"/>
          </a:ln>
        </p:spPr>
      </p:pic>
      <p:sp>
        <p:nvSpPr>
          <p:cNvPr id="560" name="Google Shape;560;p21"/>
          <p:cNvSpPr/>
          <p:nvPr/>
        </p:nvSpPr>
        <p:spPr>
          <a:xfrm>
            <a:off x="5052687" y="2151031"/>
            <a:ext cx="4242520"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GUI (Graphical User Interface)</a:t>
            </a:r>
            <a:endParaRPr sz="1300">
              <a:solidFill>
                <a:srgbClr val="262626"/>
              </a:solidFill>
              <a:latin typeface="Arial"/>
              <a:ea typeface="Arial"/>
              <a:cs typeface="Arial"/>
              <a:sym typeface="Arial"/>
            </a:endParaRPr>
          </a:p>
        </p:txBody>
      </p:sp>
      <p:pic>
        <p:nvPicPr>
          <p:cNvPr id="561" name="Google Shape;561;p21"/>
          <p:cNvPicPr preferRelativeResize="0"/>
          <p:nvPr/>
        </p:nvPicPr>
        <p:blipFill rotWithShape="1">
          <a:blip r:embed="rId4">
            <a:alphaModFix/>
          </a:blip>
          <a:srcRect b="0" l="0" r="0" t="0"/>
          <a:stretch/>
        </p:blipFill>
        <p:spPr>
          <a:xfrm>
            <a:off x="5052687" y="2496492"/>
            <a:ext cx="4305263" cy="2578224"/>
          </a:xfrm>
          <a:prstGeom prst="rect">
            <a:avLst/>
          </a:prstGeom>
          <a:noFill/>
          <a:ln cap="flat" cmpd="sng" w="9525">
            <a:solidFill>
              <a:srgbClr val="7F7F7F"/>
            </a:solidFill>
            <a:prstDash val="solid"/>
            <a:round/>
            <a:headEnd len="sm" w="sm" type="none"/>
            <a:tailEnd len="sm" w="sm" type="none"/>
          </a:ln>
        </p:spPr>
      </p:pic>
      <p:sp>
        <p:nvSpPr>
          <p:cNvPr id="562" name="Google Shape;562;p21"/>
          <p:cNvSpPr/>
          <p:nvPr/>
        </p:nvSpPr>
        <p:spPr>
          <a:xfrm>
            <a:off x="693975" y="2153102"/>
            <a:ext cx="4233279"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CLI (Command Line Interface)</a:t>
            </a:r>
            <a:endParaRPr sz="1300">
              <a:solidFill>
                <a:srgbClr val="262626"/>
              </a:solidFill>
              <a:latin typeface="Arial"/>
              <a:ea typeface="Arial"/>
              <a:cs typeface="Arial"/>
              <a:sym typeface="Arial"/>
            </a:endParaRPr>
          </a:p>
        </p:txBody>
      </p:sp>
      <p:sp>
        <p:nvSpPr>
          <p:cNvPr id="563" name="Google Shape;563;p2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                        )</a:t>
            </a:r>
            <a:endParaRPr/>
          </a:p>
        </p:txBody>
      </p:sp>
      <p:pic>
        <p:nvPicPr>
          <p:cNvPr descr="Microsoft, Windows 10 19H2 Insider Preview 배포 시작 : 클리앙" id="564" name="Google Shape;564;p21"/>
          <p:cNvPicPr preferRelativeResize="0"/>
          <p:nvPr/>
        </p:nvPicPr>
        <p:blipFill rotWithShape="1">
          <a:blip r:embed="rId5">
            <a:alphaModFix/>
          </a:blip>
          <a:srcRect b="0" l="0" r="0" t="0"/>
          <a:stretch/>
        </p:blipFill>
        <p:spPr>
          <a:xfrm>
            <a:off x="1920550" y="1294207"/>
            <a:ext cx="1763999" cy="52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grpSp>
        <p:nvGrpSpPr>
          <p:cNvPr id="570" name="Google Shape;570;p22"/>
          <p:cNvGrpSpPr/>
          <p:nvPr/>
        </p:nvGrpSpPr>
        <p:grpSpPr>
          <a:xfrm>
            <a:off x="559817" y="1902381"/>
            <a:ext cx="8783192" cy="215444"/>
            <a:chOff x="559817" y="2136914"/>
            <a:chExt cx="8783192" cy="215444"/>
          </a:xfrm>
        </p:grpSpPr>
        <p:sp>
          <p:nvSpPr>
            <p:cNvPr id="571" name="Google Shape;571;p2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72" name="Google Shape;572;p2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tạo Git</a:t>
              </a:r>
              <a:endParaRPr sz="1400">
                <a:solidFill>
                  <a:srgbClr val="262626"/>
                </a:solidFill>
                <a:latin typeface="Arial"/>
                <a:ea typeface="Arial"/>
                <a:cs typeface="Arial"/>
                <a:sym typeface="Arial"/>
              </a:endParaRPr>
            </a:p>
          </p:txBody>
        </p:sp>
      </p:grpSp>
      <p:grpSp>
        <p:nvGrpSpPr>
          <p:cNvPr id="573" name="Google Shape;573;p22"/>
          <p:cNvGrpSpPr/>
          <p:nvPr/>
        </p:nvGrpSpPr>
        <p:grpSpPr>
          <a:xfrm>
            <a:off x="451588" y="450001"/>
            <a:ext cx="9018000" cy="276999"/>
            <a:chOff x="450000" y="450000"/>
            <a:chExt cx="9018000" cy="276999"/>
          </a:xfrm>
        </p:grpSpPr>
        <p:sp>
          <p:nvSpPr>
            <p:cNvPr id="574" name="Google Shape;574;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Cài đặt Git &amp; GitHub</a:t>
              </a:r>
              <a:endParaRPr/>
            </a:p>
          </p:txBody>
        </p:sp>
        <p:sp>
          <p:nvSpPr>
            <p:cNvPr id="575" name="Google Shape;575;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576" name="Google Shape;576;p22"/>
          <p:cNvGrpSpPr/>
          <p:nvPr/>
        </p:nvGrpSpPr>
        <p:grpSpPr>
          <a:xfrm>
            <a:off x="708174" y="2543999"/>
            <a:ext cx="8537674" cy="2842955"/>
            <a:chOff x="708174" y="2533839"/>
            <a:chExt cx="8537674" cy="2842955"/>
          </a:xfrm>
        </p:grpSpPr>
        <p:sp>
          <p:nvSpPr>
            <p:cNvPr id="577" name="Google Shape;577;p22"/>
            <p:cNvSpPr/>
            <p:nvPr/>
          </p:nvSpPr>
          <p:spPr>
            <a:xfrm>
              <a:off x="3997253" y="3782192"/>
              <a:ext cx="365760" cy="340631"/>
            </a:xfrm>
            <a:prstGeom prst="right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78" name="Google Shape;578;p22"/>
            <p:cNvGrpSpPr/>
            <p:nvPr/>
          </p:nvGrpSpPr>
          <p:grpSpPr>
            <a:xfrm>
              <a:off x="708174" y="2539455"/>
              <a:ext cx="3071346" cy="2837339"/>
              <a:chOff x="702941" y="3085103"/>
              <a:chExt cx="2865012" cy="2646726"/>
            </a:xfrm>
          </p:grpSpPr>
          <p:pic>
            <p:nvPicPr>
              <p:cNvPr id="579" name="Google Shape;579;p22"/>
              <p:cNvPicPr preferRelativeResize="0"/>
              <p:nvPr/>
            </p:nvPicPr>
            <p:blipFill rotWithShape="1">
              <a:blip r:embed="rId3">
                <a:alphaModFix/>
              </a:blip>
              <a:srcRect b="0" l="0" r="0" t="0"/>
              <a:stretch/>
            </p:blipFill>
            <p:spPr>
              <a:xfrm>
                <a:off x="702941" y="3085103"/>
                <a:ext cx="2865012" cy="2646726"/>
              </a:xfrm>
              <a:prstGeom prst="rect">
                <a:avLst/>
              </a:prstGeom>
              <a:noFill/>
              <a:ln cap="flat" cmpd="sng" w="9525">
                <a:solidFill>
                  <a:srgbClr val="7F7F7F"/>
                </a:solidFill>
                <a:prstDash val="solid"/>
                <a:round/>
                <a:headEnd len="sm" w="sm" type="none"/>
                <a:tailEnd len="sm" w="sm" type="none"/>
              </a:ln>
            </p:spPr>
          </p:pic>
          <p:sp>
            <p:nvSpPr>
              <p:cNvPr id="580" name="Google Shape;580;p22"/>
              <p:cNvSpPr/>
              <p:nvPr/>
            </p:nvSpPr>
            <p:spPr>
              <a:xfrm>
                <a:off x="1272988" y="3415553"/>
                <a:ext cx="2115671" cy="349624"/>
              </a:xfrm>
              <a:prstGeom prst="rect">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grpSp>
        <p:grpSp>
          <p:nvGrpSpPr>
            <p:cNvPr id="581" name="Google Shape;581;p22"/>
            <p:cNvGrpSpPr/>
            <p:nvPr/>
          </p:nvGrpSpPr>
          <p:grpSpPr>
            <a:xfrm>
              <a:off x="4580746" y="2533839"/>
              <a:ext cx="4665102" cy="2837339"/>
              <a:chOff x="5104873" y="3085103"/>
              <a:chExt cx="4351699" cy="2646726"/>
            </a:xfrm>
          </p:grpSpPr>
          <p:pic>
            <p:nvPicPr>
              <p:cNvPr id="582" name="Google Shape;582;p22"/>
              <p:cNvPicPr preferRelativeResize="0"/>
              <p:nvPr/>
            </p:nvPicPr>
            <p:blipFill rotWithShape="1">
              <a:blip r:embed="rId4">
                <a:alphaModFix/>
              </a:blip>
              <a:srcRect b="0" l="0" r="0" t="0"/>
              <a:stretch/>
            </p:blipFill>
            <p:spPr>
              <a:xfrm>
                <a:off x="5104873" y="3085103"/>
                <a:ext cx="4351699" cy="2646726"/>
              </a:xfrm>
              <a:prstGeom prst="rect">
                <a:avLst/>
              </a:prstGeom>
              <a:noFill/>
              <a:ln>
                <a:noFill/>
              </a:ln>
            </p:spPr>
          </p:pic>
          <p:sp>
            <p:nvSpPr>
              <p:cNvPr id="583" name="Google Shape;583;p22"/>
              <p:cNvSpPr/>
              <p:nvPr/>
            </p:nvSpPr>
            <p:spPr>
              <a:xfrm>
                <a:off x="5979460" y="3297759"/>
                <a:ext cx="439270" cy="234335"/>
              </a:xfrm>
              <a:prstGeom prst="rect">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5B11"/>
                  </a:solidFill>
                  <a:latin typeface="Arial"/>
                  <a:ea typeface="Arial"/>
                  <a:cs typeface="Arial"/>
                  <a:sym typeface="Arial"/>
                </a:endParaRPr>
              </a:p>
            </p:txBody>
          </p:sp>
          <p:sp>
            <p:nvSpPr>
              <p:cNvPr id="584" name="Google Shape;584;p22"/>
              <p:cNvSpPr txBox="1"/>
              <p:nvPr/>
            </p:nvSpPr>
            <p:spPr>
              <a:xfrm>
                <a:off x="5907742" y="3765177"/>
                <a:ext cx="3127895" cy="746460"/>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lang="en-US" sz="1200">
                    <a:solidFill>
                      <a:srgbClr val="00B050"/>
                    </a:solidFill>
                    <a:latin typeface="Arial"/>
                    <a:ea typeface="Arial"/>
                    <a:cs typeface="Arial"/>
                    <a:sym typeface="Arial"/>
                  </a:rPr>
                  <a:t>Master</a:t>
                </a:r>
                <a:endParaRPr sz="1200">
                  <a:solidFill>
                    <a:srgbClr val="00B050"/>
                  </a:solidFill>
                  <a:latin typeface="Arial"/>
                  <a:ea typeface="Arial"/>
                  <a:cs typeface="Arial"/>
                  <a:sym typeface="Arial"/>
                </a:endParaRPr>
              </a:p>
              <a:p>
                <a:pPr indent="0" lvl="0" marL="12700" marR="0" rtl="0" algn="l">
                  <a:lnSpc>
                    <a:spcPct val="100000"/>
                  </a:lnSpc>
                  <a:spcBef>
                    <a:spcPts val="640"/>
                  </a:spcBef>
                  <a:spcAft>
                    <a:spcPts val="0"/>
                  </a:spcAft>
                  <a:buNone/>
                </a:pPr>
                <a:r>
                  <a:rPr lang="en-US" sz="1200">
                    <a:solidFill>
                      <a:schemeClr val="lt1"/>
                    </a:solidFill>
                    <a:latin typeface="Arial"/>
                    <a:ea typeface="Arial"/>
                    <a:cs typeface="Arial"/>
                    <a:sym typeface="Arial"/>
                  </a:rPr>
                  <a:t>Main branch </a:t>
                </a:r>
                <a:endParaRPr/>
              </a:p>
              <a:p>
                <a:pPr indent="0" lvl="0" marL="12700" marR="0" rtl="0" algn="l">
                  <a:lnSpc>
                    <a:spcPct val="100000"/>
                  </a:lnSpc>
                  <a:spcBef>
                    <a:spcPts val="640"/>
                  </a:spcBef>
                  <a:spcAft>
                    <a:spcPts val="0"/>
                  </a:spcAft>
                  <a:buNone/>
                </a:pPr>
                <a:r>
                  <a:rPr lang="en-US" sz="1200">
                    <a:solidFill>
                      <a:schemeClr val="lt1"/>
                    </a:solidFill>
                    <a:latin typeface="Arial"/>
                    <a:ea typeface="Arial"/>
                    <a:cs typeface="Arial"/>
                    <a:sym typeface="Arial"/>
                  </a:rPr>
                  <a:t>(working environment that stores the final version)</a:t>
                </a:r>
                <a:endParaRPr sz="1200">
                  <a:solidFill>
                    <a:schemeClr val="lt1"/>
                  </a:solidFill>
                  <a:latin typeface="Arial"/>
                  <a:ea typeface="Arial"/>
                  <a:cs typeface="Arial"/>
                  <a:sym typeface="Arial"/>
                </a:endParaRPr>
              </a:p>
            </p:txBody>
          </p:sp>
          <p:cxnSp>
            <p:nvCxnSpPr>
              <p:cNvPr id="585" name="Google Shape;585;p22"/>
              <p:cNvCxnSpPr/>
              <p:nvPr/>
            </p:nvCxnSpPr>
            <p:spPr>
              <a:xfrm>
                <a:off x="6199095" y="3532094"/>
                <a:ext cx="0" cy="233083"/>
              </a:xfrm>
              <a:prstGeom prst="straightConnector1">
                <a:avLst/>
              </a:prstGeom>
              <a:noFill/>
              <a:ln cap="flat" cmpd="sng" w="9525">
                <a:solidFill>
                  <a:schemeClr val="lt1"/>
                </a:solidFill>
                <a:prstDash val="solid"/>
                <a:miter lim="800000"/>
                <a:headEnd len="sm" w="sm" type="none"/>
                <a:tailEnd len="med" w="med" type="triangle"/>
              </a:ln>
            </p:spPr>
          </p:cxnSp>
        </p:grpSp>
      </p:grpSp>
      <p:sp>
        <p:nvSpPr>
          <p:cNvPr id="586" name="Google Shape;586;p22"/>
          <p:cNvSpPr/>
          <p:nvPr/>
        </p:nvSpPr>
        <p:spPr>
          <a:xfrm>
            <a:off x="693975" y="2153102"/>
            <a:ext cx="8640069"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lập ban đầu - thiết lập thông tin người dùng (Nhấp vào Git Bash)	</a:t>
            </a:r>
            <a:endParaRPr/>
          </a:p>
        </p:txBody>
      </p:sp>
      <p:sp>
        <p:nvSpPr>
          <p:cNvPr id="587" name="Google Shape;587;p22"/>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                        )</a:t>
            </a:r>
            <a:endParaRPr/>
          </a:p>
        </p:txBody>
      </p:sp>
      <p:pic>
        <p:nvPicPr>
          <p:cNvPr descr="Microsoft, Windows 10 19H2 Insider Preview 배포 시작 : 클리앙" id="588" name="Google Shape;588;p22"/>
          <p:cNvPicPr preferRelativeResize="0"/>
          <p:nvPr/>
        </p:nvPicPr>
        <p:blipFill rotWithShape="1">
          <a:blip r:embed="rId5">
            <a:alphaModFix/>
          </a:blip>
          <a:srcRect b="0" l="0" r="0" t="0"/>
          <a:stretch/>
        </p:blipFill>
        <p:spPr>
          <a:xfrm>
            <a:off x="1920550" y="1294207"/>
            <a:ext cx="1763999" cy="52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grpSp>
        <p:nvGrpSpPr>
          <p:cNvPr id="594" name="Google Shape;594;p23"/>
          <p:cNvGrpSpPr/>
          <p:nvPr/>
        </p:nvGrpSpPr>
        <p:grpSpPr>
          <a:xfrm>
            <a:off x="451588" y="450001"/>
            <a:ext cx="9018000" cy="276999"/>
            <a:chOff x="450000" y="450000"/>
            <a:chExt cx="9018000" cy="276999"/>
          </a:xfrm>
        </p:grpSpPr>
        <p:sp>
          <p:nvSpPr>
            <p:cNvPr id="595" name="Google Shape;595;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Cài đặt Git &amp; GitHub</a:t>
              </a:r>
              <a:endParaRPr/>
            </a:p>
          </p:txBody>
        </p:sp>
        <p:sp>
          <p:nvSpPr>
            <p:cNvPr id="596" name="Google Shape;596;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597" name="Google Shape;597;p23"/>
          <p:cNvGrpSpPr/>
          <p:nvPr/>
        </p:nvGrpSpPr>
        <p:grpSpPr>
          <a:xfrm>
            <a:off x="693975" y="3123288"/>
            <a:ext cx="5065774" cy="3081029"/>
            <a:chOff x="3716527" y="2993666"/>
            <a:chExt cx="5160773" cy="3138808"/>
          </a:xfrm>
        </p:grpSpPr>
        <p:pic>
          <p:nvPicPr>
            <p:cNvPr id="598" name="Google Shape;598;p23"/>
            <p:cNvPicPr preferRelativeResize="0"/>
            <p:nvPr/>
          </p:nvPicPr>
          <p:blipFill rotWithShape="1">
            <a:blip r:embed="rId3">
              <a:alphaModFix/>
            </a:blip>
            <a:srcRect b="0" l="0" r="0" t="0"/>
            <a:stretch/>
          </p:blipFill>
          <p:spPr>
            <a:xfrm>
              <a:off x="3716527" y="2993666"/>
              <a:ext cx="5160773" cy="3138808"/>
            </a:xfrm>
            <a:prstGeom prst="rect">
              <a:avLst/>
            </a:prstGeom>
            <a:noFill/>
            <a:ln cap="flat" cmpd="sng" w="9525">
              <a:solidFill>
                <a:srgbClr val="A5A5A5"/>
              </a:solidFill>
              <a:prstDash val="solid"/>
              <a:round/>
              <a:headEnd len="sm" w="sm" type="none"/>
              <a:tailEnd len="sm" w="sm" type="none"/>
            </a:ln>
          </p:spPr>
        </p:pic>
        <p:sp>
          <p:nvSpPr>
            <p:cNvPr id="599" name="Google Shape;599;p23"/>
            <p:cNvSpPr/>
            <p:nvPr/>
          </p:nvSpPr>
          <p:spPr>
            <a:xfrm>
              <a:off x="3716528" y="3429000"/>
              <a:ext cx="3155850" cy="162329"/>
            </a:xfrm>
            <a:prstGeom prst="rect">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600" name="Google Shape;600;p23"/>
            <p:cNvSpPr/>
            <p:nvPr/>
          </p:nvSpPr>
          <p:spPr>
            <a:xfrm>
              <a:off x="3722278" y="3793417"/>
              <a:ext cx="3150099" cy="162329"/>
            </a:xfrm>
            <a:prstGeom prst="rect">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grpSp>
      <p:sp>
        <p:nvSpPr>
          <p:cNvPr id="601" name="Google Shape;601;p23"/>
          <p:cNvSpPr/>
          <p:nvPr/>
        </p:nvSpPr>
        <p:spPr>
          <a:xfrm>
            <a:off x="693975" y="2153102"/>
            <a:ext cx="8640069"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thông tin người dùng</a:t>
            </a:r>
            <a:endParaRPr sz="1300">
              <a:solidFill>
                <a:srgbClr val="262626"/>
              </a:solidFill>
              <a:latin typeface="Arial"/>
              <a:ea typeface="Arial"/>
              <a:cs typeface="Arial"/>
              <a:sym typeface="Arial"/>
            </a:endParaRPr>
          </a:p>
        </p:txBody>
      </p:sp>
      <p:grpSp>
        <p:nvGrpSpPr>
          <p:cNvPr id="602" name="Google Shape;602;p23"/>
          <p:cNvGrpSpPr/>
          <p:nvPr/>
        </p:nvGrpSpPr>
        <p:grpSpPr>
          <a:xfrm>
            <a:off x="693975" y="2505513"/>
            <a:ext cx="4771009" cy="512066"/>
            <a:chOff x="3730230" y="2460828"/>
            <a:chExt cx="4771009" cy="512066"/>
          </a:xfrm>
        </p:grpSpPr>
        <p:sp>
          <p:nvSpPr>
            <p:cNvPr id="603" name="Google Shape;603;p23"/>
            <p:cNvSpPr txBox="1"/>
            <p:nvPr/>
          </p:nvSpPr>
          <p:spPr>
            <a:xfrm>
              <a:off x="3800650" y="2460828"/>
              <a:ext cx="4700589" cy="51206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config --global user.name “siciot”</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git config --global user.email siciot.2021@gmail.com</a:t>
              </a:r>
              <a:endParaRPr/>
            </a:p>
          </p:txBody>
        </p:sp>
        <p:sp>
          <p:nvSpPr>
            <p:cNvPr id="604" name="Google Shape;604;p23"/>
            <p:cNvSpPr/>
            <p:nvPr/>
          </p:nvSpPr>
          <p:spPr>
            <a:xfrm>
              <a:off x="3730230" y="2460830"/>
              <a:ext cx="70420" cy="51206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grpSp>
      <p:grpSp>
        <p:nvGrpSpPr>
          <p:cNvPr id="605" name="Google Shape;605;p23"/>
          <p:cNvGrpSpPr/>
          <p:nvPr/>
        </p:nvGrpSpPr>
        <p:grpSpPr>
          <a:xfrm>
            <a:off x="559817" y="1902381"/>
            <a:ext cx="8783192" cy="215444"/>
            <a:chOff x="559817" y="2136914"/>
            <a:chExt cx="8783192" cy="215444"/>
          </a:xfrm>
        </p:grpSpPr>
        <p:sp>
          <p:nvSpPr>
            <p:cNvPr id="606" name="Google Shape;606;p2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07" name="Google Shape;607;p2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tạo Git</a:t>
              </a:r>
              <a:endParaRPr sz="1400">
                <a:solidFill>
                  <a:srgbClr val="262626"/>
                </a:solidFill>
                <a:latin typeface="Arial"/>
                <a:ea typeface="Arial"/>
                <a:cs typeface="Arial"/>
                <a:sym typeface="Arial"/>
              </a:endParaRPr>
            </a:p>
          </p:txBody>
        </p:sp>
      </p:grpSp>
      <p:sp>
        <p:nvSpPr>
          <p:cNvPr id="608" name="Google Shape;608;p2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                        )</a:t>
            </a:r>
            <a:endParaRPr/>
          </a:p>
        </p:txBody>
      </p:sp>
      <p:pic>
        <p:nvPicPr>
          <p:cNvPr descr="Microsoft, Windows 10 19H2 Insider Preview 배포 시작 : 클리앙" id="609" name="Google Shape;609;p23"/>
          <p:cNvPicPr preferRelativeResize="0"/>
          <p:nvPr/>
        </p:nvPicPr>
        <p:blipFill rotWithShape="1">
          <a:blip r:embed="rId4">
            <a:alphaModFix/>
          </a:blip>
          <a:srcRect b="0" l="0" r="0" t="0"/>
          <a:stretch/>
        </p:blipFill>
        <p:spPr>
          <a:xfrm>
            <a:off x="1920550" y="1294207"/>
            <a:ext cx="1763999" cy="52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grpSp>
        <p:nvGrpSpPr>
          <p:cNvPr id="615" name="Google Shape;615;p24"/>
          <p:cNvGrpSpPr/>
          <p:nvPr/>
        </p:nvGrpSpPr>
        <p:grpSpPr>
          <a:xfrm>
            <a:off x="559817" y="1902381"/>
            <a:ext cx="8783192" cy="215444"/>
            <a:chOff x="559817" y="2136914"/>
            <a:chExt cx="8783192" cy="215444"/>
          </a:xfrm>
        </p:grpSpPr>
        <p:sp>
          <p:nvSpPr>
            <p:cNvPr id="616" name="Google Shape;616;p2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17" name="Google Shape;617;p2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cài đặt Git</a:t>
              </a:r>
              <a:endParaRPr sz="1400">
                <a:solidFill>
                  <a:srgbClr val="262626"/>
                </a:solidFill>
                <a:latin typeface="Arial"/>
                <a:ea typeface="Arial"/>
                <a:cs typeface="Arial"/>
                <a:sym typeface="Arial"/>
              </a:endParaRPr>
            </a:p>
          </p:txBody>
        </p:sp>
      </p:grpSp>
      <p:sp>
        <p:nvSpPr>
          <p:cNvPr id="618" name="Google Shape;618;p24"/>
          <p:cNvSpPr/>
          <p:nvPr/>
        </p:nvSpPr>
        <p:spPr>
          <a:xfrm>
            <a:off x="6459511" y="2170881"/>
            <a:ext cx="2872298"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bằng lệnh trong Terminal</a:t>
            </a:r>
            <a:endParaRPr sz="1300">
              <a:solidFill>
                <a:srgbClr val="262626"/>
              </a:solidFill>
              <a:latin typeface="Arial"/>
              <a:ea typeface="Arial"/>
              <a:cs typeface="Arial"/>
              <a:sym typeface="Arial"/>
            </a:endParaRPr>
          </a:p>
        </p:txBody>
      </p:sp>
      <p:grpSp>
        <p:nvGrpSpPr>
          <p:cNvPr id="619" name="Google Shape;619;p24"/>
          <p:cNvGrpSpPr/>
          <p:nvPr/>
        </p:nvGrpSpPr>
        <p:grpSpPr>
          <a:xfrm>
            <a:off x="451588" y="450001"/>
            <a:ext cx="9018000" cy="276999"/>
            <a:chOff x="450000" y="450000"/>
            <a:chExt cx="9018000" cy="276999"/>
          </a:xfrm>
        </p:grpSpPr>
        <p:sp>
          <p:nvSpPr>
            <p:cNvPr id="620" name="Google Shape;620;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Cài đặt Git &amp; GitHub</a:t>
              </a:r>
              <a:endParaRPr/>
            </a:p>
          </p:txBody>
        </p:sp>
        <p:sp>
          <p:nvSpPr>
            <p:cNvPr id="621" name="Google Shape;621;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622" name="Google Shape;622;p24"/>
          <p:cNvGrpSpPr/>
          <p:nvPr/>
        </p:nvGrpSpPr>
        <p:grpSpPr>
          <a:xfrm>
            <a:off x="6630891" y="2594793"/>
            <a:ext cx="2947449" cy="492443"/>
            <a:chOff x="712181" y="3264269"/>
            <a:chExt cx="2947449" cy="492443"/>
          </a:xfrm>
        </p:grpSpPr>
        <p:sp>
          <p:nvSpPr>
            <p:cNvPr id="623" name="Google Shape;623;p24"/>
            <p:cNvSpPr txBox="1"/>
            <p:nvPr/>
          </p:nvSpPr>
          <p:spPr>
            <a:xfrm>
              <a:off x="796305" y="3264269"/>
              <a:ext cx="2863325" cy="49244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sudo apt-get update</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sudo apt-get install git</a:t>
              </a:r>
              <a:endParaRPr/>
            </a:p>
          </p:txBody>
        </p:sp>
        <p:sp>
          <p:nvSpPr>
            <p:cNvPr id="624" name="Google Shape;624;p24"/>
            <p:cNvSpPr/>
            <p:nvPr/>
          </p:nvSpPr>
          <p:spPr>
            <a:xfrm>
              <a:off x="712181" y="3264270"/>
              <a:ext cx="84123" cy="492441"/>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625" name="Google Shape;625;p24"/>
          <p:cNvGrpSpPr/>
          <p:nvPr/>
        </p:nvGrpSpPr>
        <p:grpSpPr>
          <a:xfrm>
            <a:off x="559816" y="2228480"/>
            <a:ext cx="5777961" cy="3654160"/>
            <a:chOff x="559816" y="2228480"/>
            <a:chExt cx="5777961" cy="3654160"/>
          </a:xfrm>
        </p:grpSpPr>
        <p:grpSp>
          <p:nvGrpSpPr>
            <p:cNvPr id="626" name="Google Shape;626;p24"/>
            <p:cNvGrpSpPr/>
            <p:nvPr/>
          </p:nvGrpSpPr>
          <p:grpSpPr>
            <a:xfrm>
              <a:off x="559816" y="2228480"/>
              <a:ext cx="5777961" cy="3654160"/>
              <a:chOff x="4196746" y="1902381"/>
              <a:chExt cx="5160772" cy="3263831"/>
            </a:xfrm>
          </p:grpSpPr>
          <p:pic>
            <p:nvPicPr>
              <p:cNvPr id="627" name="Google Shape;627;p24"/>
              <p:cNvPicPr preferRelativeResize="0"/>
              <p:nvPr/>
            </p:nvPicPr>
            <p:blipFill rotWithShape="1">
              <a:blip r:embed="rId3">
                <a:alphaModFix/>
              </a:blip>
              <a:srcRect b="11282" l="0" r="0" t="0"/>
              <a:stretch/>
            </p:blipFill>
            <p:spPr>
              <a:xfrm>
                <a:off x="4196746" y="1902381"/>
                <a:ext cx="5160772" cy="3263831"/>
              </a:xfrm>
              <a:prstGeom prst="rect">
                <a:avLst/>
              </a:prstGeom>
              <a:noFill/>
              <a:ln>
                <a:noFill/>
              </a:ln>
            </p:spPr>
          </p:pic>
          <p:sp>
            <p:nvSpPr>
              <p:cNvPr id="628" name="Google Shape;628;p24"/>
              <p:cNvSpPr/>
              <p:nvPr/>
            </p:nvSpPr>
            <p:spPr>
              <a:xfrm>
                <a:off x="4222502" y="2851235"/>
                <a:ext cx="1790345" cy="145232"/>
              </a:xfrm>
              <a:prstGeom prst="rect">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629" name="Google Shape;629;p24"/>
              <p:cNvSpPr/>
              <p:nvPr/>
            </p:nvSpPr>
            <p:spPr>
              <a:xfrm>
                <a:off x="4222502" y="2148541"/>
                <a:ext cx="1790345" cy="145232"/>
              </a:xfrm>
              <a:prstGeom prst="rect">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 name="Google Shape;630;p24"/>
            <p:cNvSpPr/>
            <p:nvPr/>
          </p:nvSpPr>
          <p:spPr>
            <a:xfrm>
              <a:off x="2214880" y="2265681"/>
              <a:ext cx="3058160" cy="152400"/>
            </a:xfrm>
            <a:prstGeom prst="rect">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31" name="Google Shape;631;p24"/>
          <p:cNvGrpSpPr/>
          <p:nvPr/>
        </p:nvGrpSpPr>
        <p:grpSpPr>
          <a:xfrm>
            <a:off x="451586" y="1304767"/>
            <a:ext cx="9004986" cy="510418"/>
            <a:chOff x="451586" y="1304767"/>
            <a:chExt cx="9004986" cy="510418"/>
          </a:xfrm>
        </p:grpSpPr>
        <p:sp>
          <p:nvSpPr>
            <p:cNvPr id="632" name="Google Shape;632;p2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                  /                     )</a:t>
              </a:r>
              <a:endParaRPr/>
            </a:p>
          </p:txBody>
        </p:sp>
        <p:grpSp>
          <p:nvGrpSpPr>
            <p:cNvPr id="633" name="Google Shape;633;p24"/>
            <p:cNvGrpSpPr/>
            <p:nvPr/>
          </p:nvGrpSpPr>
          <p:grpSpPr>
            <a:xfrm>
              <a:off x="1980008" y="1304767"/>
              <a:ext cx="3002403" cy="510418"/>
              <a:chOff x="2147648" y="1327627"/>
              <a:chExt cx="3002403" cy="510418"/>
            </a:xfrm>
          </p:grpSpPr>
          <p:pic>
            <p:nvPicPr>
              <p:cNvPr descr="Ubuntu Logo [ Download - Logo - icon ] png svg" id="634" name="Google Shape;634;p24"/>
              <p:cNvPicPr preferRelativeResize="0"/>
              <p:nvPr/>
            </p:nvPicPr>
            <p:blipFill rotWithShape="1">
              <a:blip r:embed="rId4">
                <a:alphaModFix/>
              </a:blip>
              <a:srcRect b="37577" l="0" r="0" t="34644"/>
              <a:stretch/>
            </p:blipFill>
            <p:spPr>
              <a:xfrm>
                <a:off x="2147648" y="1382225"/>
                <a:ext cx="1269018" cy="352512"/>
              </a:xfrm>
              <a:prstGeom prst="rect">
                <a:avLst/>
              </a:prstGeom>
              <a:noFill/>
              <a:ln>
                <a:noFill/>
              </a:ln>
            </p:spPr>
          </p:pic>
          <p:pic>
            <p:nvPicPr>
              <p:cNvPr descr="Raspberry Pi] ssh 원격 접속(WiFi)" id="635" name="Google Shape;635;p24"/>
              <p:cNvPicPr preferRelativeResize="0"/>
              <p:nvPr/>
            </p:nvPicPr>
            <p:blipFill rotWithShape="1">
              <a:blip r:embed="rId5">
                <a:alphaModFix/>
              </a:blip>
              <a:srcRect b="0" l="0" r="0" t="0"/>
              <a:stretch/>
            </p:blipFill>
            <p:spPr>
              <a:xfrm>
                <a:off x="3610883" y="1327627"/>
                <a:ext cx="1539168" cy="510418"/>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grpSp>
        <p:nvGrpSpPr>
          <p:cNvPr id="641" name="Google Shape;641;p25"/>
          <p:cNvGrpSpPr/>
          <p:nvPr/>
        </p:nvGrpSpPr>
        <p:grpSpPr>
          <a:xfrm>
            <a:off x="559817" y="1902381"/>
            <a:ext cx="8783192" cy="215444"/>
            <a:chOff x="559817" y="2136914"/>
            <a:chExt cx="8783192" cy="215444"/>
          </a:xfrm>
        </p:grpSpPr>
        <p:sp>
          <p:nvSpPr>
            <p:cNvPr id="642" name="Google Shape;642;p2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43" name="Google Shape;643;p2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cài đặt Git</a:t>
              </a:r>
              <a:endParaRPr sz="1400">
                <a:solidFill>
                  <a:srgbClr val="262626"/>
                </a:solidFill>
                <a:latin typeface="Arial"/>
                <a:ea typeface="Arial"/>
                <a:cs typeface="Arial"/>
                <a:sym typeface="Arial"/>
              </a:endParaRPr>
            </a:p>
          </p:txBody>
        </p:sp>
      </p:grpSp>
      <p:grpSp>
        <p:nvGrpSpPr>
          <p:cNvPr id="644" name="Google Shape;644;p25"/>
          <p:cNvGrpSpPr/>
          <p:nvPr/>
        </p:nvGrpSpPr>
        <p:grpSpPr>
          <a:xfrm>
            <a:off x="451588" y="450001"/>
            <a:ext cx="9018000" cy="276999"/>
            <a:chOff x="450000" y="450000"/>
            <a:chExt cx="9018000" cy="276999"/>
          </a:xfrm>
        </p:grpSpPr>
        <p:sp>
          <p:nvSpPr>
            <p:cNvPr id="645" name="Google Shape;645;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Cài đặt Git &amp; GitHub</a:t>
              </a:r>
              <a:endParaRPr/>
            </a:p>
          </p:txBody>
        </p:sp>
        <p:sp>
          <p:nvSpPr>
            <p:cNvPr id="646" name="Google Shape;646;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sp>
        <p:nvSpPr>
          <p:cNvPr id="647" name="Google Shape;647;p25"/>
          <p:cNvSpPr/>
          <p:nvPr/>
        </p:nvSpPr>
        <p:spPr>
          <a:xfrm>
            <a:off x="6401782" y="2169150"/>
            <a:ext cx="3067806"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phiên bản Git</a:t>
            </a:r>
            <a:endParaRPr sz="1300">
              <a:solidFill>
                <a:srgbClr val="262626"/>
              </a:solidFill>
              <a:latin typeface="Arial"/>
              <a:ea typeface="Arial"/>
              <a:cs typeface="Arial"/>
              <a:sym typeface="Arial"/>
            </a:endParaRPr>
          </a:p>
        </p:txBody>
      </p:sp>
      <p:grpSp>
        <p:nvGrpSpPr>
          <p:cNvPr id="648" name="Google Shape;648;p25"/>
          <p:cNvGrpSpPr/>
          <p:nvPr/>
        </p:nvGrpSpPr>
        <p:grpSpPr>
          <a:xfrm>
            <a:off x="6584662" y="2532236"/>
            <a:ext cx="2620585" cy="292388"/>
            <a:chOff x="698893" y="5549137"/>
            <a:chExt cx="2620585" cy="292388"/>
          </a:xfrm>
        </p:grpSpPr>
        <p:sp>
          <p:nvSpPr>
            <p:cNvPr id="649" name="Google Shape;649;p25"/>
            <p:cNvSpPr txBox="1"/>
            <p:nvPr/>
          </p:nvSpPr>
          <p:spPr>
            <a:xfrm>
              <a:off x="783017" y="5549137"/>
              <a:ext cx="2536461"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--version</a:t>
              </a:r>
              <a:endParaRPr/>
            </a:p>
          </p:txBody>
        </p:sp>
        <p:sp>
          <p:nvSpPr>
            <p:cNvPr id="650" name="Google Shape;650;p25"/>
            <p:cNvSpPr/>
            <p:nvPr/>
          </p:nvSpPr>
          <p:spPr>
            <a:xfrm>
              <a:off x="698893" y="5549139"/>
              <a:ext cx="84123"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651" name="Google Shape;651;p25"/>
          <p:cNvGrpSpPr/>
          <p:nvPr/>
        </p:nvGrpSpPr>
        <p:grpSpPr>
          <a:xfrm>
            <a:off x="559817" y="2225206"/>
            <a:ext cx="5698744" cy="816799"/>
            <a:chOff x="559817" y="2225206"/>
            <a:chExt cx="5698744" cy="816799"/>
          </a:xfrm>
        </p:grpSpPr>
        <p:grpSp>
          <p:nvGrpSpPr>
            <p:cNvPr id="652" name="Google Shape;652;p25"/>
            <p:cNvGrpSpPr/>
            <p:nvPr/>
          </p:nvGrpSpPr>
          <p:grpSpPr>
            <a:xfrm>
              <a:off x="559817" y="2225206"/>
              <a:ext cx="5698744" cy="816799"/>
              <a:chOff x="4196746" y="5536728"/>
              <a:chExt cx="5160772" cy="739692"/>
            </a:xfrm>
          </p:grpSpPr>
          <p:pic>
            <p:nvPicPr>
              <p:cNvPr id="653" name="Google Shape;653;p25"/>
              <p:cNvPicPr preferRelativeResize="0"/>
              <p:nvPr/>
            </p:nvPicPr>
            <p:blipFill rotWithShape="1">
              <a:blip r:embed="rId3">
                <a:alphaModFix/>
              </a:blip>
              <a:srcRect b="79894" l="0" r="0" t="0"/>
              <a:stretch/>
            </p:blipFill>
            <p:spPr>
              <a:xfrm>
                <a:off x="4196746" y="5536728"/>
                <a:ext cx="5160772" cy="739692"/>
              </a:xfrm>
              <a:prstGeom prst="rect">
                <a:avLst/>
              </a:prstGeom>
              <a:noFill/>
              <a:ln>
                <a:noFill/>
              </a:ln>
            </p:spPr>
          </p:pic>
          <p:sp>
            <p:nvSpPr>
              <p:cNvPr id="654" name="Google Shape;654;p25"/>
              <p:cNvSpPr/>
              <p:nvPr/>
            </p:nvSpPr>
            <p:spPr>
              <a:xfrm>
                <a:off x="4222502" y="5788134"/>
                <a:ext cx="1790345" cy="145232"/>
              </a:xfrm>
              <a:prstGeom prst="rect">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grpSp>
        <p:sp>
          <p:nvSpPr>
            <p:cNvPr id="655" name="Google Shape;655;p25"/>
            <p:cNvSpPr/>
            <p:nvPr/>
          </p:nvSpPr>
          <p:spPr>
            <a:xfrm>
              <a:off x="2214880" y="2265681"/>
              <a:ext cx="3058160" cy="152400"/>
            </a:xfrm>
            <a:prstGeom prst="rect">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6" name="Google Shape;656;p2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                  /                     )</a:t>
            </a:r>
            <a:endParaRPr/>
          </a:p>
        </p:txBody>
      </p:sp>
      <p:pic>
        <p:nvPicPr>
          <p:cNvPr descr="Ubuntu Logo [ Download - Logo - icon ] png svg" id="657" name="Google Shape;657;p25"/>
          <p:cNvPicPr preferRelativeResize="0"/>
          <p:nvPr/>
        </p:nvPicPr>
        <p:blipFill rotWithShape="1">
          <a:blip r:embed="rId4">
            <a:alphaModFix/>
          </a:blip>
          <a:srcRect b="37577" l="0" r="0" t="34644"/>
          <a:stretch/>
        </p:blipFill>
        <p:spPr>
          <a:xfrm>
            <a:off x="1980008" y="1359365"/>
            <a:ext cx="1269018" cy="352512"/>
          </a:xfrm>
          <a:prstGeom prst="rect">
            <a:avLst/>
          </a:prstGeom>
          <a:noFill/>
          <a:ln>
            <a:noFill/>
          </a:ln>
        </p:spPr>
      </p:pic>
      <p:pic>
        <p:nvPicPr>
          <p:cNvPr descr="Raspberry Pi] ssh 원격 접속(WiFi)" id="658" name="Google Shape;658;p25"/>
          <p:cNvPicPr preferRelativeResize="0"/>
          <p:nvPr/>
        </p:nvPicPr>
        <p:blipFill rotWithShape="1">
          <a:blip r:embed="rId5">
            <a:alphaModFix/>
          </a:blip>
          <a:srcRect b="0" l="0" r="0" t="0"/>
          <a:stretch/>
        </p:blipFill>
        <p:spPr>
          <a:xfrm>
            <a:off x="3443243" y="1304767"/>
            <a:ext cx="1539168" cy="5104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grpSp>
        <p:nvGrpSpPr>
          <p:cNvPr id="664" name="Google Shape;664;p26"/>
          <p:cNvGrpSpPr/>
          <p:nvPr/>
        </p:nvGrpSpPr>
        <p:grpSpPr>
          <a:xfrm>
            <a:off x="559817" y="1902381"/>
            <a:ext cx="8783192" cy="215444"/>
            <a:chOff x="559817" y="2136914"/>
            <a:chExt cx="8783192" cy="215444"/>
          </a:xfrm>
        </p:grpSpPr>
        <p:sp>
          <p:nvSpPr>
            <p:cNvPr id="665" name="Google Shape;665;p2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666" name="Google Shape;666;p2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cài đặt Git</a:t>
              </a:r>
              <a:endParaRPr sz="1400">
                <a:solidFill>
                  <a:srgbClr val="262626"/>
                </a:solidFill>
                <a:latin typeface="Arial"/>
                <a:ea typeface="Arial"/>
                <a:cs typeface="Arial"/>
                <a:sym typeface="Arial"/>
              </a:endParaRPr>
            </a:p>
          </p:txBody>
        </p:sp>
      </p:grpSp>
      <p:sp>
        <p:nvSpPr>
          <p:cNvPr id="667" name="Google Shape;667;p26"/>
          <p:cNvSpPr/>
          <p:nvPr/>
        </p:nvSpPr>
        <p:spPr>
          <a:xfrm>
            <a:off x="702940" y="2152746"/>
            <a:ext cx="8533873"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ban đầu - cài đặt thông tin người dùng</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user.name và user.email là tên và địa chỉ email được hiển thị trên git.</a:t>
            </a:r>
            <a:endParaRPr sz="1300">
              <a:solidFill>
                <a:srgbClr val="262626"/>
              </a:solidFill>
              <a:latin typeface="Arial"/>
              <a:ea typeface="Arial"/>
              <a:cs typeface="Arial"/>
              <a:sym typeface="Arial"/>
            </a:endParaRPr>
          </a:p>
        </p:txBody>
      </p:sp>
      <p:grpSp>
        <p:nvGrpSpPr>
          <p:cNvPr id="668" name="Google Shape;668;p26"/>
          <p:cNvGrpSpPr/>
          <p:nvPr/>
        </p:nvGrpSpPr>
        <p:grpSpPr>
          <a:xfrm>
            <a:off x="451588" y="450001"/>
            <a:ext cx="9018000" cy="276999"/>
            <a:chOff x="450000" y="450000"/>
            <a:chExt cx="9018000" cy="276999"/>
          </a:xfrm>
        </p:grpSpPr>
        <p:sp>
          <p:nvSpPr>
            <p:cNvPr id="669" name="Google Shape;669;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Cài đặt Git &amp; GitHub</a:t>
              </a:r>
              <a:endParaRPr/>
            </a:p>
          </p:txBody>
        </p:sp>
        <p:sp>
          <p:nvSpPr>
            <p:cNvPr id="670" name="Google Shape;670;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grpSp>
      <p:grpSp>
        <p:nvGrpSpPr>
          <p:cNvPr id="671" name="Google Shape;671;p26"/>
          <p:cNvGrpSpPr/>
          <p:nvPr/>
        </p:nvGrpSpPr>
        <p:grpSpPr>
          <a:xfrm>
            <a:off x="849938" y="2768600"/>
            <a:ext cx="5886142" cy="492443"/>
            <a:chOff x="689129" y="3447956"/>
            <a:chExt cx="5160774" cy="492443"/>
          </a:xfrm>
        </p:grpSpPr>
        <p:sp>
          <p:nvSpPr>
            <p:cNvPr id="672" name="Google Shape;672;p26"/>
            <p:cNvSpPr txBox="1"/>
            <p:nvPr/>
          </p:nvSpPr>
          <p:spPr>
            <a:xfrm>
              <a:off x="773253" y="3447956"/>
              <a:ext cx="5076650" cy="49244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config --global user.name “siciot”</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git config --global user.email siciot.2021@gmail.com</a:t>
              </a:r>
              <a:endParaRPr/>
            </a:p>
          </p:txBody>
        </p:sp>
        <p:sp>
          <p:nvSpPr>
            <p:cNvPr id="673" name="Google Shape;673;p26"/>
            <p:cNvSpPr/>
            <p:nvPr/>
          </p:nvSpPr>
          <p:spPr>
            <a:xfrm>
              <a:off x="689129" y="3447957"/>
              <a:ext cx="84123" cy="492441"/>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674" name="Google Shape;674;p26"/>
          <p:cNvGrpSpPr/>
          <p:nvPr/>
        </p:nvGrpSpPr>
        <p:grpSpPr>
          <a:xfrm>
            <a:off x="840541" y="3421455"/>
            <a:ext cx="7307780" cy="1000347"/>
            <a:chOff x="840540" y="3429075"/>
            <a:chExt cx="7835509" cy="1072587"/>
          </a:xfrm>
        </p:grpSpPr>
        <p:pic>
          <p:nvPicPr>
            <p:cNvPr id="675" name="Google Shape;675;p26"/>
            <p:cNvPicPr preferRelativeResize="0"/>
            <p:nvPr/>
          </p:nvPicPr>
          <p:blipFill rotWithShape="1">
            <a:blip r:embed="rId3">
              <a:alphaModFix/>
            </a:blip>
            <a:srcRect b="80798" l="0" r="0" t="0"/>
            <a:stretch/>
          </p:blipFill>
          <p:spPr>
            <a:xfrm>
              <a:off x="840540" y="3429075"/>
              <a:ext cx="7835509" cy="1072587"/>
            </a:xfrm>
            <a:prstGeom prst="rect">
              <a:avLst/>
            </a:prstGeom>
            <a:noFill/>
            <a:ln>
              <a:noFill/>
            </a:ln>
          </p:spPr>
        </p:pic>
        <p:sp>
          <p:nvSpPr>
            <p:cNvPr id="676" name="Google Shape;676;p26"/>
            <p:cNvSpPr/>
            <p:nvPr/>
          </p:nvSpPr>
          <p:spPr>
            <a:xfrm>
              <a:off x="863600" y="3830320"/>
              <a:ext cx="4632960" cy="365760"/>
            </a:xfrm>
            <a:prstGeom prst="rect">
              <a:avLst/>
            </a:prstGeom>
            <a:noFill/>
            <a:ln cap="flat" cmpd="sng" w="1905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677" name="Google Shape;677;p26"/>
            <p:cNvSpPr/>
            <p:nvPr/>
          </p:nvSpPr>
          <p:spPr>
            <a:xfrm>
              <a:off x="3139440" y="3525520"/>
              <a:ext cx="2611120" cy="182879"/>
            </a:xfrm>
            <a:prstGeom prst="rect">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8" name="Google Shape;678;p2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                  /                     )</a:t>
            </a:r>
            <a:endParaRPr/>
          </a:p>
        </p:txBody>
      </p:sp>
      <p:pic>
        <p:nvPicPr>
          <p:cNvPr descr="Ubuntu Logo [ Download - Logo - icon ] png svg" id="679" name="Google Shape;679;p26"/>
          <p:cNvPicPr preferRelativeResize="0"/>
          <p:nvPr/>
        </p:nvPicPr>
        <p:blipFill rotWithShape="1">
          <a:blip r:embed="rId4">
            <a:alphaModFix/>
          </a:blip>
          <a:srcRect b="37577" l="0" r="0" t="34644"/>
          <a:stretch/>
        </p:blipFill>
        <p:spPr>
          <a:xfrm>
            <a:off x="1980008" y="1359365"/>
            <a:ext cx="1269018" cy="352512"/>
          </a:xfrm>
          <a:prstGeom prst="rect">
            <a:avLst/>
          </a:prstGeom>
          <a:noFill/>
          <a:ln>
            <a:noFill/>
          </a:ln>
        </p:spPr>
      </p:pic>
      <p:pic>
        <p:nvPicPr>
          <p:cNvPr descr="Raspberry Pi] ssh 원격 접속(WiFi)" id="680" name="Google Shape;680;p26"/>
          <p:cNvPicPr preferRelativeResize="0"/>
          <p:nvPr/>
        </p:nvPicPr>
        <p:blipFill rotWithShape="1">
          <a:blip r:embed="rId5">
            <a:alphaModFix/>
          </a:blip>
          <a:srcRect b="0" l="0" r="0" t="0"/>
          <a:stretch/>
        </p:blipFill>
        <p:spPr>
          <a:xfrm>
            <a:off x="3443243" y="1304767"/>
            <a:ext cx="1539168" cy="5104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27"/>
          <p:cNvSpPr/>
          <p:nvPr/>
        </p:nvSpPr>
        <p:spPr>
          <a:xfrm>
            <a:off x="913659" y="3133793"/>
            <a:ext cx="8554571"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Tổng quan về GitHub và các thuật ngữ</a:t>
            </a:r>
            <a:endParaRPr b="1" sz="3200">
              <a:solidFill>
                <a:srgbClr val="000000"/>
              </a:solidFill>
              <a:latin typeface="Arial"/>
              <a:ea typeface="Arial"/>
              <a:cs typeface="Arial"/>
              <a:sym typeface="Arial"/>
            </a:endParaRPr>
          </a:p>
        </p:txBody>
      </p:sp>
      <p:sp>
        <p:nvSpPr>
          <p:cNvPr id="687" name="Google Shape;687;p27"/>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grpSp>
        <p:nvGrpSpPr>
          <p:cNvPr id="688" name="Google Shape;688;p27"/>
          <p:cNvGrpSpPr/>
          <p:nvPr/>
        </p:nvGrpSpPr>
        <p:grpSpPr>
          <a:xfrm>
            <a:off x="1051307" y="3927708"/>
            <a:ext cx="5700472" cy="707761"/>
            <a:chOff x="1051307" y="4065033"/>
            <a:chExt cx="5700472" cy="707761"/>
          </a:xfrm>
        </p:grpSpPr>
        <p:sp>
          <p:nvSpPr>
            <p:cNvPr id="689" name="Google Shape;689;p27"/>
            <p:cNvSpPr/>
            <p:nvPr/>
          </p:nvSpPr>
          <p:spPr>
            <a:xfrm>
              <a:off x="1234128" y="4066226"/>
              <a:ext cx="551765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3.1. Tổng quan về GitHub </a:t>
              </a:r>
              <a:endParaRPr/>
            </a:p>
          </p:txBody>
        </p:sp>
        <p:sp>
          <p:nvSpPr>
            <p:cNvPr id="690" name="Google Shape;690;p27"/>
            <p:cNvSpPr/>
            <p:nvPr/>
          </p:nvSpPr>
          <p:spPr>
            <a:xfrm>
              <a:off x="1051307" y="4065033"/>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691" name="Google Shape;691;p27"/>
            <p:cNvSpPr/>
            <p:nvPr/>
          </p:nvSpPr>
          <p:spPr>
            <a:xfrm>
              <a:off x="1234128" y="4495923"/>
              <a:ext cx="551765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3.2. Thuật ngữ GitHub</a:t>
              </a:r>
              <a:endParaRPr/>
            </a:p>
          </p:txBody>
        </p:sp>
        <p:sp>
          <p:nvSpPr>
            <p:cNvPr id="692" name="Google Shape;692;p27"/>
            <p:cNvSpPr/>
            <p:nvPr/>
          </p:nvSpPr>
          <p:spPr>
            <a:xfrm>
              <a:off x="1051307" y="4494729"/>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28"/>
          <p:cNvGrpSpPr/>
          <p:nvPr/>
        </p:nvGrpSpPr>
        <p:grpSpPr>
          <a:xfrm>
            <a:off x="451588" y="450001"/>
            <a:ext cx="9018000" cy="276999"/>
            <a:chOff x="450000" y="450000"/>
            <a:chExt cx="9018000" cy="276999"/>
          </a:xfrm>
        </p:grpSpPr>
        <p:sp>
          <p:nvSpPr>
            <p:cNvPr id="699" name="Google Shape;699;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Tổng quan về GitHub</a:t>
              </a:r>
              <a:endParaRPr/>
            </a:p>
          </p:txBody>
        </p:sp>
        <p:sp>
          <p:nvSpPr>
            <p:cNvPr id="700" name="Google Shape;700;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701" name="Google Shape;701;p2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là gì?</a:t>
            </a:r>
            <a:endParaRPr/>
          </a:p>
        </p:txBody>
      </p:sp>
      <p:grpSp>
        <p:nvGrpSpPr>
          <p:cNvPr id="702" name="Google Shape;702;p28"/>
          <p:cNvGrpSpPr/>
          <p:nvPr/>
        </p:nvGrpSpPr>
        <p:grpSpPr>
          <a:xfrm>
            <a:off x="559817" y="1975121"/>
            <a:ext cx="4438751" cy="1077218"/>
            <a:chOff x="559817" y="2136914"/>
            <a:chExt cx="4438751" cy="1077218"/>
          </a:xfrm>
        </p:grpSpPr>
        <p:sp>
          <p:nvSpPr>
            <p:cNvPr id="703" name="Google Shape;703;p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04" name="Google Shape;704;p28"/>
            <p:cNvSpPr/>
            <p:nvPr/>
          </p:nvSpPr>
          <p:spPr>
            <a:xfrm>
              <a:off x="712182" y="2136914"/>
              <a:ext cx="4286386" cy="107721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GitHub là một kho lưu trữ mã nguồn mở trực tuyến, cung cấp các chức năng khác nhau để lưu trữ và quản lý phiên bản mã nguồn nhằm phát triển phần mềm mã nguồn mở, cũng như cộng tác và trao đổi trực tuyến của cộng đồng các nhà phát triển.</a:t>
              </a:r>
              <a:endParaRPr sz="1400">
                <a:solidFill>
                  <a:srgbClr val="262626"/>
                </a:solidFill>
                <a:latin typeface="Arial"/>
                <a:ea typeface="Arial"/>
                <a:cs typeface="Arial"/>
                <a:sym typeface="Arial"/>
              </a:endParaRPr>
            </a:p>
          </p:txBody>
        </p:sp>
      </p:grpSp>
      <p:pic>
        <p:nvPicPr>
          <p:cNvPr id="705" name="Google Shape;705;p28"/>
          <p:cNvPicPr preferRelativeResize="0"/>
          <p:nvPr/>
        </p:nvPicPr>
        <p:blipFill rotWithShape="1">
          <a:blip r:embed="rId3">
            <a:alphaModFix/>
          </a:blip>
          <a:srcRect b="0" l="0" r="0" t="0"/>
          <a:stretch/>
        </p:blipFill>
        <p:spPr>
          <a:xfrm>
            <a:off x="5131058" y="1962918"/>
            <a:ext cx="4310931" cy="2694332"/>
          </a:xfrm>
          <a:prstGeom prst="rect">
            <a:avLst/>
          </a:prstGeom>
          <a:noFill/>
          <a:ln cap="flat" cmpd="sng" w="9525">
            <a:solidFill>
              <a:srgbClr val="7F7F7F"/>
            </a:solidFill>
            <a:prstDash val="solid"/>
            <a:round/>
            <a:headEnd len="sm" w="sm" type="none"/>
            <a:tailEnd len="sm" w="sm" type="none"/>
          </a:ln>
        </p:spPr>
      </p:pic>
      <p:sp>
        <p:nvSpPr>
          <p:cNvPr id="706" name="Google Shape;706;p28"/>
          <p:cNvSpPr/>
          <p:nvPr/>
        </p:nvSpPr>
        <p:spPr>
          <a:xfrm>
            <a:off x="711165" y="4500068"/>
            <a:ext cx="243465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u="sng">
                <a:solidFill>
                  <a:schemeClr val="lt1"/>
                </a:solidFill>
                <a:latin typeface="Calibri"/>
                <a:ea typeface="Calibri"/>
                <a:cs typeface="Calibri"/>
                <a:sym typeface="Calibri"/>
                <a:hlinkClick r:id="rId4">
                  <a:extLst>
                    <a:ext uri="{A12FA001-AC4F-418D-AE19-62706E023703}">
                      <ahyp:hlinkClr val="tx"/>
                    </a:ext>
                  </a:extLst>
                </a:hlinkClick>
              </a:rPr>
              <a:t>Reference : Hello World – GitHub</a:t>
            </a:r>
            <a:endParaRPr sz="1400">
              <a:solidFill>
                <a:schemeClr val="lt1"/>
              </a:solidFill>
              <a:latin typeface="Calibri"/>
              <a:ea typeface="Calibri"/>
              <a:cs typeface="Calibri"/>
              <a:sym typeface="Calibri"/>
            </a:endParaRPr>
          </a:p>
        </p:txBody>
      </p:sp>
      <p:pic>
        <p:nvPicPr>
          <p:cNvPr descr="Git (3)] 깃허브(GitHub) 회원 가입하기(계정 만들기)" id="707" name="Google Shape;707;p28"/>
          <p:cNvPicPr preferRelativeResize="0"/>
          <p:nvPr/>
        </p:nvPicPr>
        <p:blipFill rotWithShape="1">
          <a:blip r:embed="rId5">
            <a:alphaModFix/>
          </a:blip>
          <a:srcRect b="0" l="0" r="0" t="0"/>
          <a:stretch/>
        </p:blipFill>
        <p:spPr>
          <a:xfrm>
            <a:off x="510389" y="4622362"/>
            <a:ext cx="2696393" cy="1222689"/>
          </a:xfrm>
          <a:prstGeom prst="rect">
            <a:avLst/>
          </a:prstGeom>
          <a:noFill/>
          <a:ln>
            <a:noFill/>
          </a:ln>
        </p:spPr>
      </p:pic>
      <p:grpSp>
        <p:nvGrpSpPr>
          <p:cNvPr id="708" name="Google Shape;708;p28"/>
          <p:cNvGrpSpPr/>
          <p:nvPr/>
        </p:nvGrpSpPr>
        <p:grpSpPr>
          <a:xfrm>
            <a:off x="558800" y="3205660"/>
            <a:ext cx="4444568" cy="1077218"/>
            <a:chOff x="559817" y="2136914"/>
            <a:chExt cx="4281124" cy="1077218"/>
          </a:xfrm>
        </p:grpSpPr>
        <p:sp>
          <p:nvSpPr>
            <p:cNvPr id="709" name="Google Shape;709;p2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10" name="Google Shape;710;p28"/>
            <p:cNvSpPr/>
            <p:nvPr/>
          </p:nvSpPr>
          <p:spPr>
            <a:xfrm>
              <a:off x="712182" y="2136914"/>
              <a:ext cx="4128759" cy="107721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Người dùng có thể duyệt kho lưu trữ ở Github và tải về các đoạn mã nguồn. Ngoài ra, nó còn cung cấp các chức năng như thảo luận, quản lý kho lưu trữ, cộng tác với các kho lưu trữ khác và xem xét các thay đổi đã thực hiện trên mã nguồn.</a:t>
              </a:r>
              <a:endParaRPr sz="1400">
                <a:solidFill>
                  <a:srgbClr val="262626"/>
                </a:solidFill>
                <a:latin typeface="Arial"/>
                <a:ea typeface="Arial"/>
                <a:cs typeface="Arial"/>
                <a:sym typeface="Arial"/>
              </a:endParaRPr>
            </a:p>
          </p:txBody>
        </p:sp>
      </p:grpSp>
      <p:sp>
        <p:nvSpPr>
          <p:cNvPr id="711" name="Google Shape;711;p28"/>
          <p:cNvSpPr/>
          <p:nvPr/>
        </p:nvSpPr>
        <p:spPr>
          <a:xfrm>
            <a:off x="5120487" y="4748111"/>
            <a:ext cx="1377492" cy="179486"/>
          </a:xfrm>
          <a:prstGeom prst="roundRect">
            <a:avLst>
              <a:gd fmla="val 50000" name="adj"/>
            </a:avLst>
          </a:prstGeom>
          <a:solidFill>
            <a:srgbClr val="193EB0"/>
          </a:solidFill>
          <a:ln>
            <a:noFill/>
          </a:ln>
        </p:spPr>
        <p:txBody>
          <a:bodyPr anchorCtr="0" anchor="ctr" bIns="0" lIns="0" spcFirstLastPara="1" rIns="0" wrap="square" tIns="0">
            <a:noAutofit/>
          </a:bodyPr>
          <a:lstStyle/>
          <a:p>
            <a:pPr indent="-398463" lvl="0" marL="398463" marR="0" rtl="0" algn="ctr">
              <a:spcBef>
                <a:spcPts val="0"/>
              </a:spcBef>
              <a:spcAft>
                <a:spcPts val="0"/>
              </a:spcAft>
              <a:buNone/>
            </a:pPr>
            <a:r>
              <a:rPr b="1" lang="en-US" sz="1000">
                <a:solidFill>
                  <a:schemeClr val="lt1"/>
                </a:solidFill>
                <a:latin typeface="Arial"/>
                <a:ea typeface="Arial"/>
                <a:cs typeface="Arial"/>
                <a:sym typeface="Arial"/>
              </a:rPr>
              <a:t>https://github.com/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grpSp>
        <p:nvGrpSpPr>
          <p:cNvPr id="717" name="Google Shape;717;p29"/>
          <p:cNvGrpSpPr/>
          <p:nvPr/>
        </p:nvGrpSpPr>
        <p:grpSpPr>
          <a:xfrm>
            <a:off x="451588" y="450001"/>
            <a:ext cx="9018000" cy="276999"/>
            <a:chOff x="450000" y="450000"/>
            <a:chExt cx="9018000" cy="276999"/>
          </a:xfrm>
        </p:grpSpPr>
        <p:sp>
          <p:nvSpPr>
            <p:cNvPr id="718" name="Google Shape;718;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Tổng quan về GitHub</a:t>
              </a:r>
              <a:endParaRPr/>
            </a:p>
          </p:txBody>
        </p:sp>
        <p:sp>
          <p:nvSpPr>
            <p:cNvPr id="719" name="Google Shape;719;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720" name="Google Shape;720;p29"/>
          <p:cNvGrpSpPr/>
          <p:nvPr/>
        </p:nvGrpSpPr>
        <p:grpSpPr>
          <a:xfrm>
            <a:off x="554943" y="1971535"/>
            <a:ext cx="8796113" cy="430887"/>
            <a:chOff x="559817" y="2136914"/>
            <a:chExt cx="8796113" cy="430887"/>
          </a:xfrm>
        </p:grpSpPr>
        <p:sp>
          <p:nvSpPr>
            <p:cNvPr id="721" name="Google Shape;721;p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2" name="Google Shape;722;p29"/>
            <p:cNvSpPr/>
            <p:nvPr/>
          </p:nvSpPr>
          <p:spPr>
            <a:xfrm>
              <a:off x="712182" y="2136914"/>
              <a:ext cx="8643748"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Nhiều kho lữu trữ Git được đặt trên GitHub. Nhiều dự án mã nguồn mở sử dụng GitHub để lưu trữ Git, theo dõi sự cố, đánh giá kết quả và các tác vụ khác.</a:t>
              </a:r>
              <a:endParaRPr/>
            </a:p>
          </p:txBody>
        </p:sp>
      </p:grpSp>
      <p:grpSp>
        <p:nvGrpSpPr>
          <p:cNvPr id="723" name="Google Shape;723;p29"/>
          <p:cNvGrpSpPr/>
          <p:nvPr/>
        </p:nvGrpSpPr>
        <p:grpSpPr>
          <a:xfrm>
            <a:off x="2364194" y="3451262"/>
            <a:ext cx="2133745" cy="1149244"/>
            <a:chOff x="1239375" y="4025413"/>
            <a:chExt cx="2133745" cy="1149244"/>
          </a:xfrm>
        </p:grpSpPr>
        <p:sp>
          <p:nvSpPr>
            <p:cNvPr id="724" name="Google Shape;724;p29"/>
            <p:cNvSpPr/>
            <p:nvPr/>
          </p:nvSpPr>
          <p:spPr>
            <a:xfrm>
              <a:off x="1402961" y="4025413"/>
              <a:ext cx="1604400" cy="6912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29"/>
            <p:cNvSpPr txBox="1"/>
            <p:nvPr/>
          </p:nvSpPr>
          <p:spPr>
            <a:xfrm>
              <a:off x="1239375" y="4854698"/>
              <a:ext cx="2133745" cy="319959"/>
            </a:xfrm>
            <a:prstGeom prst="rect">
              <a:avLst/>
            </a:prstGeom>
            <a:noFill/>
            <a:ln>
              <a:noFill/>
            </a:ln>
          </p:spPr>
          <p:txBody>
            <a:bodyPr anchorCtr="0" anchor="t" bIns="0" lIns="0" spcFirstLastPara="1" rIns="0" wrap="square" tIns="12050">
              <a:spAutoFit/>
            </a:bodyPr>
            <a:lstStyle/>
            <a:p>
              <a:pPr indent="0" lvl="0" marL="12700" marR="0" rtl="0" algn="ctr">
                <a:lnSpc>
                  <a:spcPct val="100000"/>
                </a:lnSpc>
                <a:spcBef>
                  <a:spcPts val="0"/>
                </a:spcBef>
                <a:spcAft>
                  <a:spcPts val="0"/>
                </a:spcAft>
                <a:buNone/>
              </a:pPr>
              <a:r>
                <a:rPr lang="en-US" sz="2000">
                  <a:solidFill>
                    <a:schemeClr val="dk1"/>
                  </a:solidFill>
                  <a:latin typeface="Arial"/>
                  <a:ea typeface="Arial"/>
                  <a:cs typeface="Arial"/>
                  <a:sym typeface="Arial"/>
                </a:rPr>
                <a:t>Quản lý phiên bản</a:t>
              </a:r>
              <a:endParaRPr sz="2000">
                <a:solidFill>
                  <a:schemeClr val="dk1"/>
                </a:solidFill>
                <a:latin typeface="Arial"/>
                <a:ea typeface="Arial"/>
                <a:cs typeface="Arial"/>
                <a:sym typeface="Arial"/>
              </a:endParaRPr>
            </a:p>
          </p:txBody>
        </p:sp>
      </p:grpSp>
      <p:grpSp>
        <p:nvGrpSpPr>
          <p:cNvPr id="726" name="Google Shape;726;p29"/>
          <p:cNvGrpSpPr/>
          <p:nvPr/>
        </p:nvGrpSpPr>
        <p:grpSpPr>
          <a:xfrm>
            <a:off x="4561840" y="3392113"/>
            <a:ext cx="3160652" cy="1208393"/>
            <a:chOff x="4643120" y="3959168"/>
            <a:chExt cx="3160652" cy="1208393"/>
          </a:xfrm>
        </p:grpSpPr>
        <p:sp>
          <p:nvSpPr>
            <p:cNvPr id="727" name="Google Shape;727;p29"/>
            <p:cNvSpPr txBox="1"/>
            <p:nvPr/>
          </p:nvSpPr>
          <p:spPr>
            <a:xfrm>
              <a:off x="4643120" y="4847602"/>
              <a:ext cx="3160652" cy="319959"/>
            </a:xfrm>
            <a:prstGeom prst="rect">
              <a:avLst/>
            </a:prstGeom>
            <a:noFill/>
            <a:ln>
              <a:noFill/>
            </a:ln>
          </p:spPr>
          <p:txBody>
            <a:bodyPr anchorCtr="0" anchor="t" bIns="0" lIns="0" spcFirstLastPara="1" rIns="0" wrap="square" tIns="12050">
              <a:spAutoFit/>
            </a:bodyPr>
            <a:lstStyle/>
            <a:p>
              <a:pPr indent="0" lvl="0" marL="12700" marR="0" rtl="0" algn="ctr">
                <a:spcBef>
                  <a:spcPts val="0"/>
                </a:spcBef>
                <a:spcAft>
                  <a:spcPts val="0"/>
                </a:spcAft>
                <a:buNone/>
              </a:pPr>
              <a:r>
                <a:rPr lang="en-US" sz="2000">
                  <a:solidFill>
                    <a:schemeClr val="dk1"/>
                  </a:solidFill>
                  <a:latin typeface="Arial"/>
                  <a:ea typeface="Arial"/>
                  <a:cs typeface="Arial"/>
                  <a:sym typeface="Arial"/>
                </a:rPr>
                <a:t>Collaboration &amp; Backup</a:t>
              </a:r>
              <a:endParaRPr/>
            </a:p>
          </p:txBody>
        </p:sp>
        <p:pic>
          <p:nvPicPr>
            <p:cNvPr descr="Git] 1. 깃헙(github) 입문하기 : 네이버 블로그" id="728" name="Google Shape;728;p29"/>
            <p:cNvPicPr preferRelativeResize="0"/>
            <p:nvPr/>
          </p:nvPicPr>
          <p:blipFill rotWithShape="1">
            <a:blip r:embed="rId4">
              <a:alphaModFix/>
            </a:blip>
            <a:srcRect b="23227" l="0" r="6227" t="22015"/>
            <a:stretch/>
          </p:blipFill>
          <p:spPr>
            <a:xfrm>
              <a:off x="4755670" y="3959168"/>
              <a:ext cx="2704856" cy="888434"/>
            </a:xfrm>
            <a:prstGeom prst="rect">
              <a:avLst/>
            </a:prstGeom>
            <a:noFill/>
            <a:ln>
              <a:noFill/>
            </a:ln>
          </p:spPr>
        </p:pic>
      </p:grpSp>
      <p:grpSp>
        <p:nvGrpSpPr>
          <p:cNvPr id="729" name="Google Shape;729;p29"/>
          <p:cNvGrpSpPr/>
          <p:nvPr/>
        </p:nvGrpSpPr>
        <p:grpSpPr>
          <a:xfrm>
            <a:off x="554943" y="2540438"/>
            <a:ext cx="8796113" cy="430887"/>
            <a:chOff x="559817" y="2136914"/>
            <a:chExt cx="8796113" cy="430887"/>
          </a:xfrm>
        </p:grpSpPr>
        <p:sp>
          <p:nvSpPr>
            <p:cNvPr id="730" name="Google Shape;730;p2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1" name="Google Shape;731;p29"/>
            <p:cNvSpPr/>
            <p:nvPr/>
          </p:nvSpPr>
          <p:spPr>
            <a:xfrm>
              <a:off x="712182" y="2136914"/>
              <a:ext cx="8643748"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Mặc dù GitHub không phải là một phần trực tiếp của dự án mã nguồn mở Git, nhưng nếu muốn sử dụng Git một cách chuyên nghiệp, ban vẫn sẽ cần phải làm quen với GitHub.</a:t>
              </a:r>
              <a:endParaRPr/>
            </a:p>
          </p:txBody>
        </p:sp>
      </p:grpSp>
      <p:sp>
        <p:nvSpPr>
          <p:cNvPr id="732" name="Google Shape;732;p2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là máy chủ lớn nhất phục vụ kho lưu trữ Git</a:t>
            </a:r>
            <a:endParaRPr b="1" sz="2400">
              <a:solidFill>
                <a:srgbClr val="0C0C0C"/>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
          <p:cNvSpPr/>
          <p:nvPr/>
        </p:nvSpPr>
        <p:spPr>
          <a:xfrm>
            <a:off x="712563" y="1619180"/>
            <a:ext cx="8630058" cy="1460271"/>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400"/>
              <a:buFont typeface="Noto Sans Symbols"/>
              <a:buChar char="✔"/>
            </a:pPr>
            <a:r>
              <a:rPr b="0" i="0" lang="en-US" sz="1400" u="none" cap="none" strike="noStrike">
                <a:solidFill>
                  <a:srgbClr val="262626"/>
                </a:solidFill>
                <a:latin typeface="Arial"/>
                <a:ea typeface="Arial"/>
                <a:cs typeface="Arial"/>
                <a:sym typeface="Arial"/>
              </a:rPr>
              <a:t>Hiểu về tính năng Quản lý phiên bản (Version Control) bằng Git và GitHub.</a:t>
            </a:r>
            <a:endParaRPr/>
          </a:p>
          <a:p>
            <a:pPr indent="-285664" lvl="0" marL="285664" marR="0" rtl="0" algn="l">
              <a:spcBef>
                <a:spcPts val="800"/>
              </a:spcBef>
              <a:spcAft>
                <a:spcPts val="0"/>
              </a:spcAft>
              <a:buClr>
                <a:srgbClr val="A5A5A5"/>
              </a:buClr>
              <a:buSzPts val="1400"/>
              <a:buFont typeface="Noto Sans Symbols"/>
              <a:buChar char="✔"/>
            </a:pPr>
            <a:r>
              <a:rPr b="0" i="0" lang="en-US" sz="1400" u="none" cap="none" strike="noStrike">
                <a:solidFill>
                  <a:srgbClr val="262626"/>
                </a:solidFill>
                <a:latin typeface="Arial"/>
                <a:ea typeface="Arial"/>
                <a:cs typeface="Arial"/>
                <a:sym typeface="Arial"/>
              </a:rPr>
              <a:t>Hiểu về giao diện người dùng của GitHub và các chức năng liên quan.</a:t>
            </a:r>
            <a:endParaRPr/>
          </a:p>
          <a:p>
            <a:pPr indent="-285664" lvl="0" marL="285664" marR="0" rtl="0" algn="l">
              <a:spcBef>
                <a:spcPts val="800"/>
              </a:spcBef>
              <a:spcAft>
                <a:spcPts val="0"/>
              </a:spcAft>
              <a:buClr>
                <a:srgbClr val="A5A5A5"/>
              </a:buClr>
              <a:buSzPts val="1400"/>
              <a:buFont typeface="Noto Sans Symbols"/>
              <a:buChar char="✔"/>
            </a:pPr>
            <a:r>
              <a:rPr b="0" i="0" lang="en-US" sz="1400" u="none" cap="none" strike="noStrike">
                <a:solidFill>
                  <a:srgbClr val="262626"/>
                </a:solidFill>
                <a:latin typeface="Arial"/>
                <a:ea typeface="Arial"/>
                <a:cs typeface="Arial"/>
                <a:sym typeface="Arial"/>
              </a:rPr>
              <a:t>Hiểu cách phân bố phần mềm với GitHub.</a:t>
            </a:r>
            <a:endParaRPr/>
          </a:p>
          <a:p>
            <a:pPr indent="-285664" lvl="0" marL="285664" marR="0" rtl="0" algn="l">
              <a:spcBef>
                <a:spcPts val="800"/>
              </a:spcBef>
              <a:spcAft>
                <a:spcPts val="0"/>
              </a:spcAft>
              <a:buClr>
                <a:srgbClr val="A5A5A5"/>
              </a:buClr>
              <a:buSzPts val="1400"/>
              <a:buFont typeface="Noto Sans Symbols"/>
              <a:buChar char="✔"/>
            </a:pPr>
            <a:r>
              <a:rPr b="0" i="0" lang="en-US" sz="1400" u="none" cap="none" strike="noStrike">
                <a:solidFill>
                  <a:srgbClr val="262626"/>
                </a:solidFill>
                <a:latin typeface="Arial"/>
                <a:ea typeface="Arial"/>
                <a:cs typeface="Arial"/>
                <a:sym typeface="Arial"/>
              </a:rPr>
              <a:t>Thông qua một mini-project để hiểu về cách phối hợp làm việc trên Git và GitHub.</a:t>
            </a:r>
            <a:endParaRPr/>
          </a:p>
        </p:txBody>
      </p:sp>
      <p:grpSp>
        <p:nvGrpSpPr>
          <p:cNvPr id="166" name="Google Shape;166;p3"/>
          <p:cNvGrpSpPr/>
          <p:nvPr/>
        </p:nvGrpSpPr>
        <p:grpSpPr>
          <a:xfrm>
            <a:off x="443193" y="1288351"/>
            <a:ext cx="8899428" cy="233692"/>
            <a:chOff x="441747" y="1714333"/>
            <a:chExt cx="8902281" cy="233767"/>
          </a:xfrm>
        </p:grpSpPr>
        <p:sp>
          <p:nvSpPr>
            <p:cNvPr id="167" name="Google Shape;167;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Mục tiêu của chương học</a:t>
              </a:r>
              <a:endParaRPr b="1" i="0" sz="1400" u="none" cap="none" strike="noStrike">
                <a:solidFill>
                  <a:srgbClr val="262626"/>
                </a:solidFill>
                <a:latin typeface="Arial"/>
                <a:ea typeface="Arial"/>
                <a:cs typeface="Arial"/>
                <a:sym typeface="Arial"/>
              </a:endParaRPr>
            </a:p>
          </p:txBody>
        </p:sp>
        <p:sp>
          <p:nvSpPr>
            <p:cNvPr id="168" name="Google Shape;168;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169" name="Google Shape;169;p3"/>
          <p:cNvGrpSpPr/>
          <p:nvPr/>
        </p:nvGrpSpPr>
        <p:grpSpPr>
          <a:xfrm>
            <a:off x="451444" y="3318810"/>
            <a:ext cx="8899428" cy="233692"/>
            <a:chOff x="441747" y="1714333"/>
            <a:chExt cx="8902281" cy="233767"/>
          </a:xfrm>
        </p:grpSpPr>
        <p:sp>
          <p:nvSpPr>
            <p:cNvPr id="170" name="Google Shape;170;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Nội dung chương học</a:t>
              </a:r>
              <a:endParaRPr b="1" sz="1400">
                <a:solidFill>
                  <a:srgbClr val="262626"/>
                </a:solidFill>
                <a:latin typeface="Arial"/>
                <a:ea typeface="Arial"/>
                <a:cs typeface="Arial"/>
                <a:sym typeface="Arial"/>
              </a:endParaRPr>
            </a:p>
          </p:txBody>
        </p:sp>
        <p:sp>
          <p:nvSpPr>
            <p:cNvPr id="171" name="Google Shape;171;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172" name="Google Shape;172;p3"/>
          <p:cNvSpPr/>
          <p:nvPr/>
        </p:nvSpPr>
        <p:spPr>
          <a:xfrm>
            <a:off x="712562" y="3623596"/>
            <a:ext cx="8630058" cy="1778306"/>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400"/>
              <a:buFont typeface="Noto Sans Symbols"/>
              <a:buChar char="✔"/>
            </a:pPr>
            <a:r>
              <a:rPr lang="en-US" sz="1400">
                <a:solidFill>
                  <a:srgbClr val="1D1C1D"/>
                </a:solidFill>
                <a:latin typeface="Arial"/>
                <a:ea typeface="Arial"/>
                <a:cs typeface="Arial"/>
                <a:sym typeface="Arial"/>
              </a:rPr>
              <a:t>Bài 1. Quản lý phiên bản là gì?</a:t>
            </a:r>
            <a:endParaRPr/>
          </a:p>
          <a:p>
            <a:pPr indent="-285664" lvl="0" marL="285664" marR="0" rtl="0" algn="l">
              <a:spcBef>
                <a:spcPts val="800"/>
              </a:spcBef>
              <a:spcAft>
                <a:spcPts val="0"/>
              </a:spcAft>
              <a:buClr>
                <a:srgbClr val="A5A5A5"/>
              </a:buClr>
              <a:buSzPts val="1400"/>
              <a:buFont typeface="Noto Sans Symbols"/>
              <a:buChar char="✔"/>
            </a:pPr>
            <a:r>
              <a:rPr lang="en-US" sz="1400">
                <a:solidFill>
                  <a:srgbClr val="1D1C1D"/>
                </a:solidFill>
                <a:latin typeface="Arial"/>
                <a:ea typeface="Arial"/>
                <a:cs typeface="Arial"/>
                <a:sym typeface="Arial"/>
              </a:rPr>
              <a:t>Bài 2. Git : Tổng quan &amp; Cài đặt</a:t>
            </a:r>
            <a:endParaRPr sz="1400">
              <a:solidFill>
                <a:srgbClr val="1D1C1D"/>
              </a:solidFill>
              <a:latin typeface="Arial"/>
              <a:ea typeface="Arial"/>
              <a:cs typeface="Arial"/>
              <a:sym typeface="Arial"/>
            </a:endParaRPr>
          </a:p>
          <a:p>
            <a:pPr indent="-285664" lvl="0" marL="285664" marR="0" rtl="0" algn="l">
              <a:spcBef>
                <a:spcPts val="800"/>
              </a:spcBef>
              <a:spcAft>
                <a:spcPts val="0"/>
              </a:spcAft>
              <a:buClr>
                <a:srgbClr val="A5A5A5"/>
              </a:buClr>
              <a:buSzPts val="1400"/>
              <a:buFont typeface="Noto Sans Symbols"/>
              <a:buChar char="✔"/>
            </a:pPr>
            <a:r>
              <a:rPr lang="en-US" sz="1400">
                <a:solidFill>
                  <a:srgbClr val="1D1C1D"/>
                </a:solidFill>
                <a:latin typeface="Arial"/>
                <a:ea typeface="Arial"/>
                <a:cs typeface="Arial"/>
                <a:sym typeface="Arial"/>
              </a:rPr>
              <a:t>Bài 3. Tổng quan về GitHub và các thuật ngữ</a:t>
            </a:r>
            <a:endParaRPr sz="1400">
              <a:solidFill>
                <a:srgbClr val="1D1C1D"/>
              </a:solidFill>
              <a:latin typeface="Arial"/>
              <a:ea typeface="Arial"/>
              <a:cs typeface="Arial"/>
              <a:sym typeface="Arial"/>
            </a:endParaRPr>
          </a:p>
          <a:p>
            <a:pPr indent="-285664" lvl="0" marL="285664" marR="0" rtl="0" algn="l">
              <a:spcBef>
                <a:spcPts val="800"/>
              </a:spcBef>
              <a:spcAft>
                <a:spcPts val="0"/>
              </a:spcAft>
              <a:buClr>
                <a:srgbClr val="A5A5A5"/>
              </a:buClr>
              <a:buSzPts val="1400"/>
              <a:buFont typeface="Noto Sans Symbols"/>
              <a:buChar char="✔"/>
            </a:pPr>
            <a:r>
              <a:rPr lang="en-US" sz="1400">
                <a:solidFill>
                  <a:srgbClr val="1D1C1D"/>
                </a:solidFill>
                <a:latin typeface="Arial"/>
                <a:ea typeface="Arial"/>
                <a:cs typeface="Arial"/>
                <a:sym typeface="Arial"/>
              </a:rPr>
              <a:t>Bài 4. Cách sử dụng GitHub</a:t>
            </a:r>
            <a:endParaRPr/>
          </a:p>
          <a:p>
            <a:pPr indent="-285664" lvl="0" marL="285664" marR="0" rtl="0" algn="l">
              <a:spcBef>
                <a:spcPts val="800"/>
              </a:spcBef>
              <a:spcAft>
                <a:spcPts val="0"/>
              </a:spcAft>
              <a:buClr>
                <a:srgbClr val="A5A5A5"/>
              </a:buClr>
              <a:buSzPts val="1400"/>
              <a:buFont typeface="Noto Sans Symbols"/>
              <a:buChar char="✔"/>
            </a:pPr>
            <a:r>
              <a:rPr lang="en-US" sz="1400">
                <a:solidFill>
                  <a:srgbClr val="1D1C1D"/>
                </a:solidFill>
                <a:latin typeface="Arial"/>
                <a:ea typeface="Arial"/>
                <a:cs typeface="Arial"/>
                <a:sym typeface="Arial"/>
              </a:rPr>
              <a:t>Bài 5. Phối hợp trong công việc bằng GitHub</a:t>
            </a:r>
            <a:endParaRPr sz="1400">
              <a:solidFill>
                <a:srgbClr val="1D1C1D"/>
              </a:solidFill>
              <a:latin typeface="Arial"/>
              <a:ea typeface="Arial"/>
              <a:cs typeface="Arial"/>
              <a:sym typeface="Arial"/>
            </a:endParaRPr>
          </a:p>
        </p:txBody>
      </p:sp>
      <p:grpSp>
        <p:nvGrpSpPr>
          <p:cNvPr id="173" name="Google Shape;173;p3"/>
          <p:cNvGrpSpPr/>
          <p:nvPr/>
        </p:nvGrpSpPr>
        <p:grpSpPr>
          <a:xfrm>
            <a:off x="451444" y="450955"/>
            <a:ext cx="8999458" cy="369214"/>
            <a:chOff x="450000" y="450000"/>
            <a:chExt cx="9002343" cy="369332"/>
          </a:xfrm>
        </p:grpSpPr>
        <p:sp>
          <p:nvSpPr>
            <p:cNvPr id="174" name="Google Shape;174;p3"/>
            <p:cNvSpPr/>
            <p:nvPr/>
          </p:nvSpPr>
          <p:spPr>
            <a:xfrm>
              <a:off x="450000" y="450000"/>
              <a:ext cx="878522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399">
                  <a:solidFill>
                    <a:srgbClr val="002F8E"/>
                  </a:solidFill>
                  <a:latin typeface="Arial"/>
                  <a:ea typeface="Arial"/>
                  <a:cs typeface="Arial"/>
                  <a:sym typeface="Arial"/>
                </a:rPr>
                <a:t>Mô tả chương học</a:t>
              </a:r>
              <a:endParaRPr b="1" sz="2399">
                <a:solidFill>
                  <a:srgbClr val="002F8E"/>
                </a:solidFill>
                <a:latin typeface="Arial"/>
                <a:ea typeface="Arial"/>
                <a:cs typeface="Arial"/>
                <a:sym typeface="Arial"/>
              </a:endParaRPr>
            </a:p>
          </p:txBody>
        </p:sp>
        <p:cxnSp>
          <p:nvCxnSpPr>
            <p:cNvPr id="175" name="Google Shape;175;p3"/>
            <p:cNvCxnSpPr/>
            <p:nvPr/>
          </p:nvCxnSpPr>
          <p:spPr>
            <a:xfrm>
              <a:off x="3617843" y="630000"/>
              <a:ext cx="5834500" cy="0"/>
            </a:xfrm>
            <a:prstGeom prst="straightConnector1">
              <a:avLst/>
            </a:prstGeom>
            <a:noFill/>
            <a:ln cap="flat" cmpd="sng" w="12700">
              <a:solidFill>
                <a:srgbClr val="1428A0"/>
              </a:solidFill>
              <a:prstDash val="solid"/>
              <a:miter lim="800000"/>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30"/>
          <p:cNvSpPr/>
          <p:nvPr/>
        </p:nvSpPr>
        <p:spPr>
          <a:xfrm>
            <a:off x="913659" y="3133793"/>
            <a:ext cx="8877844"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Tổng quan về GitHub và các thuật ngữ</a:t>
            </a:r>
            <a:endParaRPr b="1" sz="3200">
              <a:solidFill>
                <a:srgbClr val="000000"/>
              </a:solidFill>
              <a:latin typeface="Arial"/>
              <a:ea typeface="Arial"/>
              <a:cs typeface="Arial"/>
              <a:sym typeface="Arial"/>
            </a:endParaRPr>
          </a:p>
        </p:txBody>
      </p:sp>
      <p:sp>
        <p:nvSpPr>
          <p:cNvPr id="739" name="Google Shape;739;p30"/>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 </a:t>
            </a:r>
            <a:endParaRPr b="1" sz="5398">
              <a:solidFill>
                <a:srgbClr val="7F7F7F"/>
              </a:solidFill>
              <a:latin typeface="Arial"/>
              <a:ea typeface="Arial"/>
              <a:cs typeface="Arial"/>
              <a:sym typeface="Arial"/>
            </a:endParaRPr>
          </a:p>
        </p:txBody>
      </p:sp>
      <p:grpSp>
        <p:nvGrpSpPr>
          <p:cNvPr id="740" name="Google Shape;740;p30"/>
          <p:cNvGrpSpPr/>
          <p:nvPr/>
        </p:nvGrpSpPr>
        <p:grpSpPr>
          <a:xfrm>
            <a:off x="1051307" y="3931227"/>
            <a:ext cx="5700472" cy="707780"/>
            <a:chOff x="1051307" y="4065033"/>
            <a:chExt cx="5700472" cy="707780"/>
          </a:xfrm>
        </p:grpSpPr>
        <p:sp>
          <p:nvSpPr>
            <p:cNvPr id="741" name="Google Shape;741;p30"/>
            <p:cNvSpPr/>
            <p:nvPr/>
          </p:nvSpPr>
          <p:spPr>
            <a:xfrm>
              <a:off x="1234128" y="4066226"/>
              <a:ext cx="551765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3.1. Tổng quan về GitHub </a:t>
              </a:r>
              <a:endParaRPr/>
            </a:p>
          </p:txBody>
        </p:sp>
        <p:sp>
          <p:nvSpPr>
            <p:cNvPr id="742" name="Google Shape;742;p30"/>
            <p:cNvSpPr/>
            <p:nvPr/>
          </p:nvSpPr>
          <p:spPr>
            <a:xfrm>
              <a:off x="1051307" y="4065033"/>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743" name="Google Shape;743;p30"/>
            <p:cNvSpPr/>
            <p:nvPr/>
          </p:nvSpPr>
          <p:spPr>
            <a:xfrm>
              <a:off x="1234128" y="4495903"/>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3.2. Thuật ngữ GitHub</a:t>
              </a:r>
              <a:endParaRPr/>
            </a:p>
          </p:txBody>
        </p:sp>
        <p:sp>
          <p:nvSpPr>
            <p:cNvPr id="744" name="Google Shape;744;p30"/>
            <p:cNvSpPr/>
            <p:nvPr/>
          </p:nvSpPr>
          <p:spPr>
            <a:xfrm>
              <a:off x="1051307" y="4494729"/>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pSp>
        <p:nvGrpSpPr>
          <p:cNvPr id="750" name="Google Shape;750;p31"/>
          <p:cNvGrpSpPr/>
          <p:nvPr/>
        </p:nvGrpSpPr>
        <p:grpSpPr>
          <a:xfrm>
            <a:off x="451588" y="450001"/>
            <a:ext cx="9018000" cy="276999"/>
            <a:chOff x="450000" y="450000"/>
            <a:chExt cx="9018000" cy="276999"/>
          </a:xfrm>
        </p:grpSpPr>
        <p:sp>
          <p:nvSpPr>
            <p:cNvPr id="751" name="Google Shape;751;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752" name="Google Shape;752;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753" name="Google Shape;753;p3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là gì?</a:t>
            </a:r>
            <a:endParaRPr/>
          </a:p>
        </p:txBody>
      </p:sp>
      <p:grpSp>
        <p:nvGrpSpPr>
          <p:cNvPr id="754" name="Google Shape;754;p31"/>
          <p:cNvGrpSpPr/>
          <p:nvPr/>
        </p:nvGrpSpPr>
        <p:grpSpPr>
          <a:xfrm>
            <a:off x="559817" y="1871825"/>
            <a:ext cx="8783192" cy="215444"/>
            <a:chOff x="559817" y="2136914"/>
            <a:chExt cx="8783192" cy="215444"/>
          </a:xfrm>
        </p:grpSpPr>
        <p:sp>
          <p:nvSpPr>
            <p:cNvPr id="755" name="Google Shape;755;p3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756" name="Google Shape;756;p31"/>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hiểu thuật ngữ GitHub</a:t>
              </a:r>
              <a:endParaRPr/>
            </a:p>
          </p:txBody>
        </p:sp>
      </p:grpSp>
      <p:grpSp>
        <p:nvGrpSpPr>
          <p:cNvPr id="757" name="Google Shape;757;p31"/>
          <p:cNvGrpSpPr/>
          <p:nvPr/>
        </p:nvGrpSpPr>
        <p:grpSpPr>
          <a:xfrm>
            <a:off x="712182" y="2497129"/>
            <a:ext cx="8305678" cy="1863421"/>
            <a:chOff x="712182" y="3011032"/>
            <a:chExt cx="8305678" cy="1863421"/>
          </a:xfrm>
        </p:grpSpPr>
        <p:sp>
          <p:nvSpPr>
            <p:cNvPr id="758" name="Google Shape;758;p31"/>
            <p:cNvSpPr/>
            <p:nvPr/>
          </p:nvSpPr>
          <p:spPr>
            <a:xfrm>
              <a:off x="3499040" y="3306972"/>
              <a:ext cx="1578737" cy="1567481"/>
            </a:xfrm>
            <a:custGeom>
              <a:rect b="b" l="l" r="r" t="t"/>
              <a:pathLst>
                <a:path extrusionOk="0" h="1757679" w="1995170">
                  <a:moveTo>
                    <a:pt x="0" y="292862"/>
                  </a:moveTo>
                  <a:lnTo>
                    <a:pt x="3831" y="245344"/>
                  </a:lnTo>
                  <a:lnTo>
                    <a:pt x="14925" y="200273"/>
                  </a:lnTo>
                  <a:lnTo>
                    <a:pt x="32678" y="158250"/>
                  </a:lnTo>
                  <a:lnTo>
                    <a:pt x="56489" y="119877"/>
                  </a:lnTo>
                  <a:lnTo>
                    <a:pt x="85756" y="85756"/>
                  </a:lnTo>
                  <a:lnTo>
                    <a:pt x="119877" y="56489"/>
                  </a:lnTo>
                  <a:lnTo>
                    <a:pt x="158250" y="32678"/>
                  </a:lnTo>
                  <a:lnTo>
                    <a:pt x="200273" y="14925"/>
                  </a:lnTo>
                  <a:lnTo>
                    <a:pt x="245344" y="3831"/>
                  </a:lnTo>
                  <a:lnTo>
                    <a:pt x="292862" y="0"/>
                  </a:lnTo>
                  <a:lnTo>
                    <a:pt x="1702054" y="0"/>
                  </a:lnTo>
                  <a:lnTo>
                    <a:pt x="1749571" y="3831"/>
                  </a:lnTo>
                  <a:lnTo>
                    <a:pt x="1794642" y="14925"/>
                  </a:lnTo>
                  <a:lnTo>
                    <a:pt x="1836665" y="32678"/>
                  </a:lnTo>
                  <a:lnTo>
                    <a:pt x="1875038" y="56489"/>
                  </a:lnTo>
                  <a:lnTo>
                    <a:pt x="1909159" y="85756"/>
                  </a:lnTo>
                  <a:lnTo>
                    <a:pt x="1938426" y="119877"/>
                  </a:lnTo>
                  <a:lnTo>
                    <a:pt x="1962237" y="158250"/>
                  </a:lnTo>
                  <a:lnTo>
                    <a:pt x="1979990" y="200273"/>
                  </a:lnTo>
                  <a:lnTo>
                    <a:pt x="1991084" y="245344"/>
                  </a:lnTo>
                  <a:lnTo>
                    <a:pt x="1994916" y="292862"/>
                  </a:lnTo>
                  <a:lnTo>
                    <a:pt x="1994916" y="1464310"/>
                  </a:lnTo>
                  <a:lnTo>
                    <a:pt x="1991084" y="1511827"/>
                  </a:lnTo>
                  <a:lnTo>
                    <a:pt x="1979990" y="1556898"/>
                  </a:lnTo>
                  <a:lnTo>
                    <a:pt x="1962237" y="1598921"/>
                  </a:lnTo>
                  <a:lnTo>
                    <a:pt x="1938426" y="1637294"/>
                  </a:lnTo>
                  <a:lnTo>
                    <a:pt x="1909159" y="1671415"/>
                  </a:lnTo>
                  <a:lnTo>
                    <a:pt x="1875038" y="1700682"/>
                  </a:lnTo>
                  <a:lnTo>
                    <a:pt x="1836665" y="1724493"/>
                  </a:lnTo>
                  <a:lnTo>
                    <a:pt x="1794642" y="1742246"/>
                  </a:lnTo>
                  <a:lnTo>
                    <a:pt x="1749571" y="1753340"/>
                  </a:lnTo>
                  <a:lnTo>
                    <a:pt x="1702054" y="1757172"/>
                  </a:lnTo>
                  <a:lnTo>
                    <a:pt x="292862" y="1757172"/>
                  </a:lnTo>
                  <a:lnTo>
                    <a:pt x="245344" y="1753340"/>
                  </a:lnTo>
                  <a:lnTo>
                    <a:pt x="200273" y="1742246"/>
                  </a:lnTo>
                  <a:lnTo>
                    <a:pt x="158250" y="1724493"/>
                  </a:lnTo>
                  <a:lnTo>
                    <a:pt x="119877" y="1700682"/>
                  </a:lnTo>
                  <a:lnTo>
                    <a:pt x="85756" y="1671415"/>
                  </a:lnTo>
                  <a:lnTo>
                    <a:pt x="56489" y="1637294"/>
                  </a:lnTo>
                  <a:lnTo>
                    <a:pt x="32678" y="1598921"/>
                  </a:lnTo>
                  <a:lnTo>
                    <a:pt x="14925" y="1556898"/>
                  </a:lnTo>
                  <a:lnTo>
                    <a:pt x="3831" y="1511827"/>
                  </a:lnTo>
                  <a:lnTo>
                    <a:pt x="0" y="1464310"/>
                  </a:lnTo>
                  <a:lnTo>
                    <a:pt x="0" y="292862"/>
                  </a:lnTo>
                  <a:close/>
                </a:path>
              </a:pathLst>
            </a:custGeom>
            <a:noFill/>
            <a:ln cap="flat" cmpd="sng" w="12700">
              <a:solidFill>
                <a:srgbClr val="D8D8D8"/>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59" name="Google Shape;759;p31"/>
            <p:cNvSpPr txBox="1"/>
            <p:nvPr/>
          </p:nvSpPr>
          <p:spPr>
            <a:xfrm>
              <a:off x="5254575" y="3874073"/>
              <a:ext cx="417044" cy="228268"/>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1400">
                  <a:solidFill>
                    <a:schemeClr val="dk1"/>
                  </a:solidFill>
                  <a:latin typeface="Arial"/>
                  <a:ea typeface="Arial"/>
                  <a:cs typeface="Arial"/>
                  <a:sym typeface="Arial"/>
                </a:rPr>
                <a:t>push</a:t>
              </a:r>
              <a:endParaRPr/>
            </a:p>
          </p:txBody>
        </p:sp>
        <p:sp>
          <p:nvSpPr>
            <p:cNvPr id="760" name="Google Shape;760;p31"/>
            <p:cNvSpPr/>
            <p:nvPr/>
          </p:nvSpPr>
          <p:spPr>
            <a:xfrm>
              <a:off x="712182" y="3306972"/>
              <a:ext cx="1654608" cy="1567481"/>
            </a:xfrm>
            <a:custGeom>
              <a:rect b="b" l="l" r="r" t="t"/>
              <a:pathLst>
                <a:path extrusionOk="0" h="1757679" w="2091055">
                  <a:moveTo>
                    <a:pt x="0" y="292862"/>
                  </a:moveTo>
                  <a:lnTo>
                    <a:pt x="3832" y="245344"/>
                  </a:lnTo>
                  <a:lnTo>
                    <a:pt x="14929" y="200273"/>
                  </a:lnTo>
                  <a:lnTo>
                    <a:pt x="32687" y="158250"/>
                  </a:lnTo>
                  <a:lnTo>
                    <a:pt x="56504" y="119877"/>
                  </a:lnTo>
                  <a:lnTo>
                    <a:pt x="85775" y="85756"/>
                  </a:lnTo>
                  <a:lnTo>
                    <a:pt x="119899" y="56489"/>
                  </a:lnTo>
                  <a:lnTo>
                    <a:pt x="158273" y="32678"/>
                  </a:lnTo>
                  <a:lnTo>
                    <a:pt x="200293" y="14925"/>
                  </a:lnTo>
                  <a:lnTo>
                    <a:pt x="245357" y="3831"/>
                  </a:lnTo>
                  <a:lnTo>
                    <a:pt x="292861" y="0"/>
                  </a:lnTo>
                  <a:lnTo>
                    <a:pt x="1798066" y="0"/>
                  </a:lnTo>
                  <a:lnTo>
                    <a:pt x="1845583" y="3831"/>
                  </a:lnTo>
                  <a:lnTo>
                    <a:pt x="1890654" y="14925"/>
                  </a:lnTo>
                  <a:lnTo>
                    <a:pt x="1932677" y="32678"/>
                  </a:lnTo>
                  <a:lnTo>
                    <a:pt x="1971050" y="56489"/>
                  </a:lnTo>
                  <a:lnTo>
                    <a:pt x="2005171" y="85756"/>
                  </a:lnTo>
                  <a:lnTo>
                    <a:pt x="2034438" y="119877"/>
                  </a:lnTo>
                  <a:lnTo>
                    <a:pt x="2058249" y="158250"/>
                  </a:lnTo>
                  <a:lnTo>
                    <a:pt x="2076002" y="200273"/>
                  </a:lnTo>
                  <a:lnTo>
                    <a:pt x="2087096" y="245344"/>
                  </a:lnTo>
                  <a:lnTo>
                    <a:pt x="2090928" y="292862"/>
                  </a:lnTo>
                  <a:lnTo>
                    <a:pt x="2090928" y="1464310"/>
                  </a:lnTo>
                  <a:lnTo>
                    <a:pt x="2087096" y="1511827"/>
                  </a:lnTo>
                  <a:lnTo>
                    <a:pt x="2076002" y="1556898"/>
                  </a:lnTo>
                  <a:lnTo>
                    <a:pt x="2058249" y="1598921"/>
                  </a:lnTo>
                  <a:lnTo>
                    <a:pt x="2034438" y="1637294"/>
                  </a:lnTo>
                  <a:lnTo>
                    <a:pt x="2005171" y="1671415"/>
                  </a:lnTo>
                  <a:lnTo>
                    <a:pt x="1971050" y="1700682"/>
                  </a:lnTo>
                  <a:lnTo>
                    <a:pt x="1932677" y="1724493"/>
                  </a:lnTo>
                  <a:lnTo>
                    <a:pt x="1890654" y="1742246"/>
                  </a:lnTo>
                  <a:lnTo>
                    <a:pt x="1845583" y="1753340"/>
                  </a:lnTo>
                  <a:lnTo>
                    <a:pt x="1798066" y="1757172"/>
                  </a:lnTo>
                  <a:lnTo>
                    <a:pt x="292861" y="1757172"/>
                  </a:lnTo>
                  <a:lnTo>
                    <a:pt x="245357" y="1753340"/>
                  </a:lnTo>
                  <a:lnTo>
                    <a:pt x="200293" y="1742246"/>
                  </a:lnTo>
                  <a:lnTo>
                    <a:pt x="158273" y="1724493"/>
                  </a:lnTo>
                  <a:lnTo>
                    <a:pt x="119899" y="1700682"/>
                  </a:lnTo>
                  <a:lnTo>
                    <a:pt x="85775" y="1671415"/>
                  </a:lnTo>
                  <a:lnTo>
                    <a:pt x="56504" y="1637294"/>
                  </a:lnTo>
                  <a:lnTo>
                    <a:pt x="32687" y="1598921"/>
                  </a:lnTo>
                  <a:lnTo>
                    <a:pt x="14929" y="1556898"/>
                  </a:lnTo>
                  <a:lnTo>
                    <a:pt x="3832" y="1511827"/>
                  </a:lnTo>
                  <a:lnTo>
                    <a:pt x="0" y="1464310"/>
                  </a:lnTo>
                  <a:lnTo>
                    <a:pt x="0" y="292862"/>
                  </a:lnTo>
                  <a:close/>
                </a:path>
              </a:pathLst>
            </a:custGeom>
            <a:noFill/>
            <a:ln cap="flat" cmpd="sng" w="12700">
              <a:solidFill>
                <a:srgbClr val="D8D8D8"/>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61" name="Google Shape;761;p31"/>
            <p:cNvSpPr/>
            <p:nvPr/>
          </p:nvSpPr>
          <p:spPr>
            <a:xfrm>
              <a:off x="1008233" y="3478814"/>
              <a:ext cx="1083309" cy="1097377"/>
            </a:xfrm>
            <a:custGeom>
              <a:rect b="b" l="l" r="r" t="t"/>
              <a:pathLst>
                <a:path extrusionOk="0" h="1386839" w="1369060">
                  <a:moveTo>
                    <a:pt x="684276" y="0"/>
                  </a:moveTo>
                  <a:lnTo>
                    <a:pt x="614306" y="1193"/>
                  </a:lnTo>
                  <a:lnTo>
                    <a:pt x="546359" y="4696"/>
                  </a:lnTo>
                  <a:lnTo>
                    <a:pt x="480779" y="10393"/>
                  </a:lnTo>
                  <a:lnTo>
                    <a:pt x="417909" y="18166"/>
                  </a:lnTo>
                  <a:lnTo>
                    <a:pt x="358093" y="27901"/>
                  </a:lnTo>
                  <a:lnTo>
                    <a:pt x="301674" y="39480"/>
                  </a:lnTo>
                  <a:lnTo>
                    <a:pt x="248997" y="52787"/>
                  </a:lnTo>
                  <a:lnTo>
                    <a:pt x="200406" y="67706"/>
                  </a:lnTo>
                  <a:lnTo>
                    <a:pt x="156243" y="84121"/>
                  </a:lnTo>
                  <a:lnTo>
                    <a:pt x="116853" y="101916"/>
                  </a:lnTo>
                  <a:lnTo>
                    <a:pt x="82581" y="120973"/>
                  </a:lnTo>
                  <a:lnTo>
                    <a:pt x="30760" y="162413"/>
                  </a:lnTo>
                  <a:lnTo>
                    <a:pt x="3532" y="207510"/>
                  </a:lnTo>
                  <a:lnTo>
                    <a:pt x="0" y="231139"/>
                  </a:lnTo>
                  <a:lnTo>
                    <a:pt x="0" y="1155700"/>
                  </a:lnTo>
                  <a:lnTo>
                    <a:pt x="13900" y="1202277"/>
                  </a:lnTo>
                  <a:lnTo>
                    <a:pt x="53768" y="1245661"/>
                  </a:lnTo>
                  <a:lnTo>
                    <a:pt x="116853" y="1284923"/>
                  </a:lnTo>
                  <a:lnTo>
                    <a:pt x="156243" y="1302718"/>
                  </a:lnTo>
                  <a:lnTo>
                    <a:pt x="200406" y="1319133"/>
                  </a:lnTo>
                  <a:lnTo>
                    <a:pt x="248997" y="1334052"/>
                  </a:lnTo>
                  <a:lnTo>
                    <a:pt x="301674" y="1347359"/>
                  </a:lnTo>
                  <a:lnTo>
                    <a:pt x="358093" y="1358938"/>
                  </a:lnTo>
                  <a:lnTo>
                    <a:pt x="417909" y="1368673"/>
                  </a:lnTo>
                  <a:lnTo>
                    <a:pt x="480779" y="1376446"/>
                  </a:lnTo>
                  <a:lnTo>
                    <a:pt x="546359" y="1382143"/>
                  </a:lnTo>
                  <a:lnTo>
                    <a:pt x="614306" y="1385646"/>
                  </a:lnTo>
                  <a:lnTo>
                    <a:pt x="684276" y="1386839"/>
                  </a:lnTo>
                  <a:lnTo>
                    <a:pt x="754245" y="1385646"/>
                  </a:lnTo>
                  <a:lnTo>
                    <a:pt x="822192" y="1382143"/>
                  </a:lnTo>
                  <a:lnTo>
                    <a:pt x="887772" y="1376446"/>
                  </a:lnTo>
                  <a:lnTo>
                    <a:pt x="950642" y="1368673"/>
                  </a:lnTo>
                  <a:lnTo>
                    <a:pt x="1010458" y="1358938"/>
                  </a:lnTo>
                  <a:lnTo>
                    <a:pt x="1066877" y="1347359"/>
                  </a:lnTo>
                  <a:lnTo>
                    <a:pt x="1119554" y="1334052"/>
                  </a:lnTo>
                  <a:lnTo>
                    <a:pt x="1168145" y="1319133"/>
                  </a:lnTo>
                  <a:lnTo>
                    <a:pt x="1212308" y="1302718"/>
                  </a:lnTo>
                  <a:lnTo>
                    <a:pt x="1251698" y="1284923"/>
                  </a:lnTo>
                  <a:lnTo>
                    <a:pt x="1285970" y="1265866"/>
                  </a:lnTo>
                  <a:lnTo>
                    <a:pt x="1337791" y="1224426"/>
                  </a:lnTo>
                  <a:lnTo>
                    <a:pt x="1365019" y="1179329"/>
                  </a:lnTo>
                  <a:lnTo>
                    <a:pt x="1368552" y="1155700"/>
                  </a:lnTo>
                  <a:lnTo>
                    <a:pt x="1368552" y="231139"/>
                  </a:lnTo>
                  <a:lnTo>
                    <a:pt x="1354651" y="184562"/>
                  </a:lnTo>
                  <a:lnTo>
                    <a:pt x="1314783" y="141178"/>
                  </a:lnTo>
                  <a:lnTo>
                    <a:pt x="1251698" y="101916"/>
                  </a:lnTo>
                  <a:lnTo>
                    <a:pt x="1212308" y="84121"/>
                  </a:lnTo>
                  <a:lnTo>
                    <a:pt x="1168145" y="67706"/>
                  </a:lnTo>
                  <a:lnTo>
                    <a:pt x="1119554" y="52787"/>
                  </a:lnTo>
                  <a:lnTo>
                    <a:pt x="1066877" y="39480"/>
                  </a:lnTo>
                  <a:lnTo>
                    <a:pt x="1010458" y="27901"/>
                  </a:lnTo>
                  <a:lnTo>
                    <a:pt x="950642" y="18166"/>
                  </a:lnTo>
                  <a:lnTo>
                    <a:pt x="887772" y="10393"/>
                  </a:lnTo>
                  <a:lnTo>
                    <a:pt x="822192" y="4696"/>
                  </a:lnTo>
                  <a:lnTo>
                    <a:pt x="754245" y="1193"/>
                  </a:lnTo>
                  <a:lnTo>
                    <a:pt x="684276" y="0"/>
                  </a:lnTo>
                  <a:close/>
                </a:path>
              </a:pathLst>
            </a:custGeom>
            <a:solidFill>
              <a:srgbClr val="F34F29"/>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762" name="Google Shape;762;p31"/>
            <p:cNvSpPr/>
            <p:nvPr/>
          </p:nvSpPr>
          <p:spPr>
            <a:xfrm>
              <a:off x="1008233" y="3661711"/>
              <a:ext cx="1083309" cy="182896"/>
            </a:xfrm>
            <a:custGeom>
              <a:rect b="b" l="l" r="r" t="t"/>
              <a:pathLst>
                <a:path extrusionOk="0" h="231139" w="1369060">
                  <a:moveTo>
                    <a:pt x="1368552" y="0"/>
                  </a:moveTo>
                  <a:lnTo>
                    <a:pt x="1354651" y="46577"/>
                  </a:lnTo>
                  <a:lnTo>
                    <a:pt x="1314783" y="89961"/>
                  </a:lnTo>
                  <a:lnTo>
                    <a:pt x="1251698" y="129223"/>
                  </a:lnTo>
                  <a:lnTo>
                    <a:pt x="1212308" y="147018"/>
                  </a:lnTo>
                  <a:lnTo>
                    <a:pt x="1168145" y="163433"/>
                  </a:lnTo>
                  <a:lnTo>
                    <a:pt x="1119554" y="178352"/>
                  </a:lnTo>
                  <a:lnTo>
                    <a:pt x="1066877" y="191659"/>
                  </a:lnTo>
                  <a:lnTo>
                    <a:pt x="1010458" y="203238"/>
                  </a:lnTo>
                  <a:lnTo>
                    <a:pt x="950642" y="212973"/>
                  </a:lnTo>
                  <a:lnTo>
                    <a:pt x="887772" y="220746"/>
                  </a:lnTo>
                  <a:lnTo>
                    <a:pt x="822192" y="226443"/>
                  </a:lnTo>
                  <a:lnTo>
                    <a:pt x="754245" y="229946"/>
                  </a:lnTo>
                  <a:lnTo>
                    <a:pt x="684276" y="231139"/>
                  </a:lnTo>
                  <a:lnTo>
                    <a:pt x="614306" y="229946"/>
                  </a:lnTo>
                  <a:lnTo>
                    <a:pt x="546359" y="226443"/>
                  </a:lnTo>
                  <a:lnTo>
                    <a:pt x="480779" y="220746"/>
                  </a:lnTo>
                  <a:lnTo>
                    <a:pt x="417909" y="212973"/>
                  </a:lnTo>
                  <a:lnTo>
                    <a:pt x="358093" y="203238"/>
                  </a:lnTo>
                  <a:lnTo>
                    <a:pt x="301674" y="191659"/>
                  </a:lnTo>
                  <a:lnTo>
                    <a:pt x="248997" y="178352"/>
                  </a:lnTo>
                  <a:lnTo>
                    <a:pt x="200406" y="163433"/>
                  </a:lnTo>
                  <a:lnTo>
                    <a:pt x="156243" y="147018"/>
                  </a:lnTo>
                  <a:lnTo>
                    <a:pt x="116853" y="129223"/>
                  </a:lnTo>
                  <a:lnTo>
                    <a:pt x="82581" y="110166"/>
                  </a:lnTo>
                  <a:lnTo>
                    <a:pt x="30760" y="68726"/>
                  </a:lnTo>
                  <a:lnTo>
                    <a:pt x="3532" y="23629"/>
                  </a:lnTo>
                  <a:lnTo>
                    <a:pt x="0" y="0"/>
                  </a:lnTo>
                </a:path>
              </a:pathLst>
            </a:custGeom>
            <a:noFill/>
            <a:ln cap="flat" cmpd="sng" w="19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763" name="Google Shape;763;p31"/>
            <p:cNvSpPr txBox="1"/>
            <p:nvPr/>
          </p:nvSpPr>
          <p:spPr>
            <a:xfrm>
              <a:off x="1108525" y="3952256"/>
              <a:ext cx="880314" cy="455894"/>
            </a:xfrm>
            <a:prstGeom prst="rect">
              <a:avLst/>
            </a:prstGeom>
            <a:noFill/>
            <a:ln>
              <a:noFill/>
            </a:ln>
          </p:spPr>
          <p:txBody>
            <a:bodyPr anchorCtr="0" anchor="t" bIns="0" lIns="0" spcFirstLastPara="1" rIns="0" wrap="square" tIns="12050">
              <a:spAutoFit/>
            </a:bodyPr>
            <a:lstStyle/>
            <a:p>
              <a:pPr indent="0" lvl="0" marL="12700" marR="0" rtl="0" algn="ctr">
                <a:lnSpc>
                  <a:spcPct val="100000"/>
                </a:lnSpc>
                <a:spcBef>
                  <a:spcPts val="0"/>
                </a:spcBef>
                <a:spcAft>
                  <a:spcPts val="0"/>
                </a:spcAft>
                <a:buNone/>
              </a:pPr>
              <a:r>
                <a:rPr b="1" lang="en-US" sz="1400">
                  <a:solidFill>
                    <a:srgbClr val="FFFFFF"/>
                  </a:solidFill>
                  <a:latin typeface="Arial"/>
                  <a:ea typeface="Arial"/>
                  <a:cs typeface="Arial"/>
                  <a:sym typeface="Arial"/>
                </a:rPr>
                <a:t>Kho lưu trữ</a:t>
              </a:r>
              <a:endParaRPr b="1" sz="1400">
                <a:solidFill>
                  <a:srgbClr val="FFFFFF"/>
                </a:solidFill>
                <a:latin typeface="Arial"/>
                <a:ea typeface="Arial"/>
                <a:cs typeface="Arial"/>
                <a:sym typeface="Arial"/>
              </a:endParaRPr>
            </a:p>
            <a:p>
              <a:pPr indent="0" lvl="0" marL="12700" marR="0" rtl="0" algn="ctr">
                <a:lnSpc>
                  <a:spcPct val="100000"/>
                </a:lnSpc>
                <a:spcBef>
                  <a:spcPts val="95"/>
                </a:spcBef>
                <a:spcAft>
                  <a:spcPts val="0"/>
                </a:spcAft>
                <a:buNone/>
              </a:pPr>
              <a:r>
                <a:rPr b="1" lang="en-US" sz="1400">
                  <a:solidFill>
                    <a:srgbClr val="FFFFFF"/>
                  </a:solidFill>
                  <a:latin typeface="Arial"/>
                  <a:ea typeface="Arial"/>
                  <a:cs typeface="Arial"/>
                  <a:sym typeface="Arial"/>
                </a:rPr>
                <a:t>từ xa</a:t>
              </a:r>
              <a:endParaRPr b="1" sz="1400">
                <a:solidFill>
                  <a:schemeClr val="dk1"/>
                </a:solidFill>
                <a:latin typeface="Arial"/>
                <a:ea typeface="Arial"/>
                <a:cs typeface="Arial"/>
                <a:sym typeface="Arial"/>
              </a:endParaRPr>
            </a:p>
          </p:txBody>
        </p:sp>
        <p:sp>
          <p:nvSpPr>
            <p:cNvPr id="764" name="Google Shape;764;p31"/>
            <p:cNvSpPr txBox="1"/>
            <p:nvPr/>
          </p:nvSpPr>
          <p:spPr>
            <a:xfrm>
              <a:off x="3474643" y="3013558"/>
              <a:ext cx="1627530" cy="228268"/>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1400">
                  <a:solidFill>
                    <a:schemeClr val="dk1"/>
                  </a:solidFill>
                  <a:latin typeface="Arial"/>
                  <a:ea typeface="Arial"/>
                  <a:cs typeface="Arial"/>
                  <a:sym typeface="Arial"/>
                </a:rPr>
                <a:t>Kho lưu trữ cá nhân</a:t>
              </a:r>
              <a:endParaRPr sz="1400">
                <a:solidFill>
                  <a:schemeClr val="dk1"/>
                </a:solidFill>
                <a:latin typeface="Arial"/>
                <a:ea typeface="Arial"/>
                <a:cs typeface="Arial"/>
                <a:sym typeface="Arial"/>
              </a:endParaRPr>
            </a:p>
          </p:txBody>
        </p:sp>
        <p:sp>
          <p:nvSpPr>
            <p:cNvPr id="765" name="Google Shape;765;p31"/>
            <p:cNvSpPr txBox="1"/>
            <p:nvPr/>
          </p:nvSpPr>
          <p:spPr>
            <a:xfrm>
              <a:off x="787443" y="3011032"/>
              <a:ext cx="1607235" cy="228268"/>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1400">
                  <a:solidFill>
                    <a:schemeClr val="dk1"/>
                  </a:solidFill>
                  <a:latin typeface="Arial"/>
                  <a:ea typeface="Arial"/>
                  <a:cs typeface="Arial"/>
                  <a:sym typeface="Arial"/>
                </a:rPr>
                <a:t>Kho lưu trữ mở</a:t>
              </a:r>
              <a:endParaRPr sz="1400">
                <a:solidFill>
                  <a:schemeClr val="dk1"/>
                </a:solidFill>
                <a:latin typeface="Arial"/>
                <a:ea typeface="Arial"/>
                <a:cs typeface="Arial"/>
                <a:sym typeface="Arial"/>
              </a:endParaRPr>
            </a:p>
          </p:txBody>
        </p:sp>
        <p:sp>
          <p:nvSpPr>
            <p:cNvPr id="766" name="Google Shape;766;p31"/>
            <p:cNvSpPr txBox="1"/>
            <p:nvPr/>
          </p:nvSpPr>
          <p:spPr>
            <a:xfrm>
              <a:off x="2394678" y="3568451"/>
              <a:ext cx="1051151" cy="228268"/>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1400">
                  <a:solidFill>
                    <a:schemeClr val="dk1"/>
                  </a:solidFill>
                  <a:latin typeface="Arial"/>
                  <a:ea typeface="Arial"/>
                  <a:cs typeface="Arial"/>
                  <a:sym typeface="Arial"/>
                </a:rPr>
                <a:t>pull request</a:t>
              </a:r>
              <a:endParaRPr sz="1400">
                <a:solidFill>
                  <a:schemeClr val="dk1"/>
                </a:solidFill>
                <a:latin typeface="Arial"/>
                <a:ea typeface="Arial"/>
                <a:cs typeface="Arial"/>
                <a:sym typeface="Arial"/>
              </a:endParaRPr>
            </a:p>
          </p:txBody>
        </p:sp>
        <p:sp>
          <p:nvSpPr>
            <p:cNvPr id="767" name="Google Shape;767;p31"/>
            <p:cNvSpPr txBox="1"/>
            <p:nvPr/>
          </p:nvSpPr>
          <p:spPr>
            <a:xfrm>
              <a:off x="2722636" y="4316317"/>
              <a:ext cx="371822" cy="228268"/>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1400">
                  <a:solidFill>
                    <a:schemeClr val="dk1"/>
                  </a:solidFill>
                  <a:latin typeface="Arial"/>
                  <a:ea typeface="Arial"/>
                  <a:cs typeface="Arial"/>
                  <a:sym typeface="Arial"/>
                </a:rPr>
                <a:t>fork</a:t>
              </a:r>
              <a:endParaRPr/>
            </a:p>
          </p:txBody>
        </p:sp>
        <p:sp>
          <p:nvSpPr>
            <p:cNvPr id="768" name="Google Shape;768;p31"/>
            <p:cNvSpPr txBox="1"/>
            <p:nvPr/>
          </p:nvSpPr>
          <p:spPr>
            <a:xfrm>
              <a:off x="5213194" y="3394368"/>
              <a:ext cx="479349" cy="228268"/>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1400">
                  <a:solidFill>
                    <a:schemeClr val="dk1"/>
                  </a:solidFill>
                  <a:latin typeface="Arial"/>
                  <a:ea typeface="Arial"/>
                  <a:cs typeface="Arial"/>
                  <a:sym typeface="Arial"/>
                </a:rPr>
                <a:t>clone</a:t>
              </a:r>
              <a:endParaRPr sz="1400">
                <a:solidFill>
                  <a:schemeClr val="dk1"/>
                </a:solidFill>
                <a:latin typeface="Arial"/>
                <a:ea typeface="Arial"/>
                <a:cs typeface="Arial"/>
                <a:sym typeface="Arial"/>
              </a:endParaRPr>
            </a:p>
          </p:txBody>
        </p:sp>
        <p:sp>
          <p:nvSpPr>
            <p:cNvPr id="769" name="Google Shape;769;p31"/>
            <p:cNvSpPr txBox="1"/>
            <p:nvPr/>
          </p:nvSpPr>
          <p:spPr>
            <a:xfrm>
              <a:off x="5068507" y="4488983"/>
              <a:ext cx="783841" cy="307777"/>
            </a:xfrm>
            <a:prstGeom prst="rect">
              <a:avLst/>
            </a:prstGeom>
            <a:noFill/>
            <a:ln>
              <a:noFill/>
            </a:ln>
          </p:spPr>
          <p:txBody>
            <a:bodyPr anchorCtr="0" anchor="t" bIns="45700" lIns="91425" spcFirstLastPara="1" rIns="91425" wrap="square" tIns="45700">
              <a:spAutoFit/>
            </a:bodyPr>
            <a:lstStyle/>
            <a:p>
              <a:pPr indent="-1961673" lvl="0" marL="1973579" marR="0" rtl="0" algn="ctr">
                <a:lnSpc>
                  <a:spcPct val="100000"/>
                </a:lnSpc>
                <a:spcBef>
                  <a:spcPts val="0"/>
                </a:spcBef>
                <a:spcAft>
                  <a:spcPts val="0"/>
                </a:spcAft>
                <a:buNone/>
              </a:pPr>
              <a:r>
                <a:rPr lang="en-US" sz="1400">
                  <a:solidFill>
                    <a:schemeClr val="dk1"/>
                  </a:solidFill>
                  <a:latin typeface="Arial"/>
                  <a:ea typeface="Arial"/>
                  <a:cs typeface="Arial"/>
                  <a:sym typeface="Arial"/>
                </a:rPr>
                <a:t>pull</a:t>
              </a:r>
              <a:endParaRPr sz="1400">
                <a:solidFill>
                  <a:schemeClr val="dk1"/>
                </a:solidFill>
                <a:latin typeface="Arial"/>
                <a:ea typeface="Arial"/>
                <a:cs typeface="Arial"/>
                <a:sym typeface="Arial"/>
              </a:endParaRPr>
            </a:p>
          </p:txBody>
        </p:sp>
        <p:grpSp>
          <p:nvGrpSpPr>
            <p:cNvPr id="770" name="Google Shape;770;p31"/>
            <p:cNvGrpSpPr/>
            <p:nvPr/>
          </p:nvGrpSpPr>
          <p:grpSpPr>
            <a:xfrm>
              <a:off x="2598096" y="3835446"/>
              <a:ext cx="635663" cy="405833"/>
              <a:chOff x="2485426" y="3800500"/>
              <a:chExt cx="848000" cy="541398"/>
            </a:xfrm>
          </p:grpSpPr>
          <p:sp>
            <p:nvSpPr>
              <p:cNvPr id="771" name="Google Shape;771;p31"/>
              <p:cNvSpPr/>
              <p:nvPr/>
            </p:nvSpPr>
            <p:spPr>
              <a:xfrm rot="10800000">
                <a:off x="2485426" y="3800500"/>
                <a:ext cx="799765" cy="280702"/>
              </a:xfrm>
              <a:prstGeom prst="rightArrow">
                <a:avLst>
                  <a:gd fmla="val 50000" name="adj1"/>
                  <a:gd fmla="val 84411" name="adj2"/>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2" name="Google Shape;772;p31"/>
              <p:cNvSpPr/>
              <p:nvPr/>
            </p:nvSpPr>
            <p:spPr>
              <a:xfrm>
                <a:off x="2533661" y="4061196"/>
                <a:ext cx="799765" cy="280702"/>
              </a:xfrm>
              <a:prstGeom prst="rightArrow">
                <a:avLst>
                  <a:gd fmla="val 50000" name="adj1"/>
                  <a:gd fmla="val 84411" name="adj2"/>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773" name="Google Shape;773;p31"/>
            <p:cNvGrpSpPr/>
            <p:nvPr/>
          </p:nvGrpSpPr>
          <p:grpSpPr>
            <a:xfrm>
              <a:off x="5153848" y="3673124"/>
              <a:ext cx="658609" cy="857623"/>
              <a:chOff x="5022105" y="3550099"/>
              <a:chExt cx="848000" cy="1104243"/>
            </a:xfrm>
          </p:grpSpPr>
          <p:sp>
            <p:nvSpPr>
              <p:cNvPr id="774" name="Google Shape;774;p31"/>
              <p:cNvSpPr/>
              <p:nvPr/>
            </p:nvSpPr>
            <p:spPr>
              <a:xfrm>
                <a:off x="5049803" y="3550099"/>
                <a:ext cx="799765" cy="280702"/>
              </a:xfrm>
              <a:prstGeom prst="rightArrow">
                <a:avLst>
                  <a:gd fmla="val 50000" name="adj1"/>
                  <a:gd fmla="val 84411" name="adj2"/>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5" name="Google Shape;775;p31"/>
              <p:cNvSpPr/>
              <p:nvPr/>
            </p:nvSpPr>
            <p:spPr>
              <a:xfrm rot="10800000">
                <a:off x="5022105" y="4112944"/>
                <a:ext cx="799765" cy="280702"/>
              </a:xfrm>
              <a:prstGeom prst="rightArrow">
                <a:avLst>
                  <a:gd fmla="val 50000" name="adj1"/>
                  <a:gd fmla="val 84411" name="adj2"/>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6" name="Google Shape;776;p31"/>
              <p:cNvSpPr/>
              <p:nvPr/>
            </p:nvSpPr>
            <p:spPr>
              <a:xfrm>
                <a:off x="5070340" y="4373640"/>
                <a:ext cx="799765" cy="280702"/>
              </a:xfrm>
              <a:prstGeom prst="rightArrow">
                <a:avLst>
                  <a:gd fmla="val 50000" name="adj1"/>
                  <a:gd fmla="val 84411" name="adj2"/>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777" name="Google Shape;777;p31"/>
            <p:cNvGrpSpPr/>
            <p:nvPr/>
          </p:nvGrpSpPr>
          <p:grpSpPr>
            <a:xfrm>
              <a:off x="5852348" y="3017754"/>
              <a:ext cx="3165512" cy="1853482"/>
              <a:chOff x="5783032" y="3006500"/>
              <a:chExt cx="3165512" cy="1853482"/>
            </a:xfrm>
          </p:grpSpPr>
          <p:sp>
            <p:nvSpPr>
              <p:cNvPr id="778" name="Google Shape;778;p31"/>
              <p:cNvSpPr/>
              <p:nvPr/>
            </p:nvSpPr>
            <p:spPr>
              <a:xfrm>
                <a:off x="5783032" y="3292501"/>
                <a:ext cx="3165512" cy="1567481"/>
              </a:xfrm>
              <a:custGeom>
                <a:rect b="b" l="l" r="r" t="t"/>
                <a:pathLst>
                  <a:path extrusionOk="0" h="1757679" w="4000500">
                    <a:moveTo>
                      <a:pt x="0" y="292862"/>
                    </a:moveTo>
                    <a:lnTo>
                      <a:pt x="3831" y="245344"/>
                    </a:lnTo>
                    <a:lnTo>
                      <a:pt x="14925" y="200273"/>
                    </a:lnTo>
                    <a:lnTo>
                      <a:pt x="32678" y="158250"/>
                    </a:lnTo>
                    <a:lnTo>
                      <a:pt x="56489" y="119877"/>
                    </a:lnTo>
                    <a:lnTo>
                      <a:pt x="85756" y="85756"/>
                    </a:lnTo>
                    <a:lnTo>
                      <a:pt x="119877" y="56489"/>
                    </a:lnTo>
                    <a:lnTo>
                      <a:pt x="158250" y="32678"/>
                    </a:lnTo>
                    <a:lnTo>
                      <a:pt x="200273" y="14925"/>
                    </a:lnTo>
                    <a:lnTo>
                      <a:pt x="245344" y="3831"/>
                    </a:lnTo>
                    <a:lnTo>
                      <a:pt x="292862" y="0"/>
                    </a:lnTo>
                    <a:lnTo>
                      <a:pt x="3707638" y="0"/>
                    </a:lnTo>
                    <a:lnTo>
                      <a:pt x="3755155" y="3831"/>
                    </a:lnTo>
                    <a:lnTo>
                      <a:pt x="3800226" y="14925"/>
                    </a:lnTo>
                    <a:lnTo>
                      <a:pt x="3842249" y="32678"/>
                    </a:lnTo>
                    <a:lnTo>
                      <a:pt x="3880622" y="56489"/>
                    </a:lnTo>
                    <a:lnTo>
                      <a:pt x="3914743" y="85756"/>
                    </a:lnTo>
                    <a:lnTo>
                      <a:pt x="3944010" y="119877"/>
                    </a:lnTo>
                    <a:lnTo>
                      <a:pt x="3967821" y="158250"/>
                    </a:lnTo>
                    <a:lnTo>
                      <a:pt x="3985574" y="200273"/>
                    </a:lnTo>
                    <a:lnTo>
                      <a:pt x="3996668" y="245344"/>
                    </a:lnTo>
                    <a:lnTo>
                      <a:pt x="4000500" y="292862"/>
                    </a:lnTo>
                    <a:lnTo>
                      <a:pt x="4000500" y="1464310"/>
                    </a:lnTo>
                    <a:lnTo>
                      <a:pt x="3996668" y="1511827"/>
                    </a:lnTo>
                    <a:lnTo>
                      <a:pt x="3985574" y="1556898"/>
                    </a:lnTo>
                    <a:lnTo>
                      <a:pt x="3967821" y="1598921"/>
                    </a:lnTo>
                    <a:lnTo>
                      <a:pt x="3944010" y="1637294"/>
                    </a:lnTo>
                    <a:lnTo>
                      <a:pt x="3914743" y="1671415"/>
                    </a:lnTo>
                    <a:lnTo>
                      <a:pt x="3880622" y="1700682"/>
                    </a:lnTo>
                    <a:lnTo>
                      <a:pt x="3842249" y="1724493"/>
                    </a:lnTo>
                    <a:lnTo>
                      <a:pt x="3800226" y="1742246"/>
                    </a:lnTo>
                    <a:lnTo>
                      <a:pt x="3755155" y="1753340"/>
                    </a:lnTo>
                    <a:lnTo>
                      <a:pt x="3707638" y="1757172"/>
                    </a:lnTo>
                    <a:lnTo>
                      <a:pt x="292862" y="1757172"/>
                    </a:lnTo>
                    <a:lnTo>
                      <a:pt x="245344" y="1753340"/>
                    </a:lnTo>
                    <a:lnTo>
                      <a:pt x="200273" y="1742246"/>
                    </a:lnTo>
                    <a:lnTo>
                      <a:pt x="158250" y="1724493"/>
                    </a:lnTo>
                    <a:lnTo>
                      <a:pt x="119877" y="1700682"/>
                    </a:lnTo>
                    <a:lnTo>
                      <a:pt x="85756" y="1671415"/>
                    </a:lnTo>
                    <a:lnTo>
                      <a:pt x="56489" y="1637294"/>
                    </a:lnTo>
                    <a:lnTo>
                      <a:pt x="32678" y="1598921"/>
                    </a:lnTo>
                    <a:lnTo>
                      <a:pt x="14925" y="1556898"/>
                    </a:lnTo>
                    <a:lnTo>
                      <a:pt x="3831" y="1511827"/>
                    </a:lnTo>
                    <a:lnTo>
                      <a:pt x="0" y="1464310"/>
                    </a:lnTo>
                    <a:lnTo>
                      <a:pt x="0" y="292862"/>
                    </a:lnTo>
                    <a:close/>
                  </a:path>
                </a:pathLst>
              </a:custGeom>
              <a:noFill/>
              <a:ln cap="flat" cmpd="sng" w="12700">
                <a:solidFill>
                  <a:srgbClr val="D8D8D8"/>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79" name="Google Shape;779;p31"/>
              <p:cNvSpPr txBox="1"/>
              <p:nvPr/>
            </p:nvSpPr>
            <p:spPr>
              <a:xfrm>
                <a:off x="6135203" y="4308879"/>
                <a:ext cx="880314" cy="443070"/>
              </a:xfrm>
              <a:prstGeom prst="rect">
                <a:avLst/>
              </a:prstGeom>
              <a:noFill/>
              <a:ln>
                <a:noFill/>
              </a:ln>
            </p:spPr>
            <p:txBody>
              <a:bodyPr anchorCtr="0" anchor="t" bIns="0" lIns="0" spcFirstLastPara="1" rIns="0" wrap="square" tIns="12050">
                <a:spAutoFit/>
              </a:bodyPr>
              <a:lstStyle/>
              <a:p>
                <a:pPr indent="0" lvl="0" marL="12700" marR="0" rtl="0" algn="ctr">
                  <a:lnSpc>
                    <a:spcPct val="100000"/>
                  </a:lnSpc>
                  <a:spcBef>
                    <a:spcPts val="0"/>
                  </a:spcBef>
                  <a:spcAft>
                    <a:spcPts val="0"/>
                  </a:spcAft>
                  <a:buNone/>
                </a:pPr>
                <a:r>
                  <a:rPr lang="en-US" sz="1400">
                    <a:solidFill>
                      <a:srgbClr val="C55A11"/>
                    </a:solidFill>
                    <a:latin typeface="Arial"/>
                    <a:ea typeface="Arial"/>
                    <a:cs typeface="Arial"/>
                    <a:sym typeface="Arial"/>
                  </a:rPr>
                  <a:t>Kho lưu trữ cục bộ</a:t>
                </a:r>
                <a:endParaRPr sz="1400">
                  <a:solidFill>
                    <a:srgbClr val="C55A11"/>
                  </a:solidFill>
                  <a:latin typeface="Arial"/>
                  <a:ea typeface="Arial"/>
                  <a:cs typeface="Arial"/>
                  <a:sym typeface="Arial"/>
                </a:endParaRPr>
              </a:p>
            </p:txBody>
          </p:sp>
          <p:sp>
            <p:nvSpPr>
              <p:cNvPr id="780" name="Google Shape;780;p31"/>
              <p:cNvSpPr txBox="1"/>
              <p:nvPr/>
            </p:nvSpPr>
            <p:spPr>
              <a:xfrm>
                <a:off x="6711447" y="3006500"/>
                <a:ext cx="1541357" cy="227626"/>
              </a:xfrm>
              <a:prstGeom prst="rect">
                <a:avLst/>
              </a:prstGeom>
              <a:noFill/>
              <a:ln>
                <a:noFill/>
              </a:ln>
            </p:spPr>
            <p:txBody>
              <a:bodyPr anchorCtr="0" anchor="t" bIns="0" lIns="0" spcFirstLastPara="1" rIns="0" wrap="square" tIns="12050">
                <a:spAutoFit/>
              </a:bodyPr>
              <a:lstStyle/>
              <a:p>
                <a:pPr indent="0" lvl="0" marL="12700" marR="0" rtl="0" algn="ctr">
                  <a:lnSpc>
                    <a:spcPct val="100000"/>
                  </a:lnSpc>
                  <a:spcBef>
                    <a:spcPts val="0"/>
                  </a:spcBef>
                  <a:spcAft>
                    <a:spcPts val="0"/>
                  </a:spcAft>
                  <a:buNone/>
                </a:pPr>
                <a:r>
                  <a:rPr b="1" lang="en-US" sz="1400">
                    <a:solidFill>
                      <a:srgbClr val="00B050"/>
                    </a:solidFill>
                    <a:latin typeface="Arial"/>
                    <a:ea typeface="Arial"/>
                    <a:cs typeface="Arial"/>
                    <a:sym typeface="Arial"/>
                  </a:rPr>
                  <a:t>PC của người dùng</a:t>
                </a:r>
                <a:endParaRPr b="1" sz="1400">
                  <a:solidFill>
                    <a:srgbClr val="00B050"/>
                  </a:solidFill>
                  <a:latin typeface="Arial"/>
                  <a:ea typeface="Arial"/>
                  <a:cs typeface="Arial"/>
                  <a:sym typeface="Arial"/>
                </a:endParaRPr>
              </a:p>
            </p:txBody>
          </p:sp>
          <p:sp>
            <p:nvSpPr>
              <p:cNvPr id="781" name="Google Shape;781;p31"/>
              <p:cNvSpPr txBox="1"/>
              <p:nvPr/>
            </p:nvSpPr>
            <p:spPr>
              <a:xfrm>
                <a:off x="8136037" y="4393647"/>
                <a:ext cx="341172" cy="227626"/>
              </a:xfrm>
              <a:prstGeom prst="rect">
                <a:avLst/>
              </a:prstGeom>
              <a:noFill/>
              <a:ln>
                <a:noFill/>
              </a:ln>
            </p:spPr>
            <p:txBody>
              <a:bodyPr anchorCtr="0" anchor="t" bIns="0" lIns="0" spcFirstLastPara="1" rIns="0" wrap="square" tIns="12050">
                <a:spAutoFit/>
              </a:bodyPr>
              <a:lstStyle/>
              <a:p>
                <a:pPr indent="0" lvl="0" marL="12700" marR="0" rtl="0" algn="ctr">
                  <a:lnSpc>
                    <a:spcPct val="100000"/>
                  </a:lnSpc>
                  <a:spcBef>
                    <a:spcPts val="0"/>
                  </a:spcBef>
                  <a:spcAft>
                    <a:spcPts val="0"/>
                  </a:spcAft>
                  <a:buNone/>
                </a:pPr>
                <a:r>
                  <a:rPr lang="en-US" sz="1400">
                    <a:solidFill>
                      <a:srgbClr val="F34F29"/>
                    </a:solidFill>
                    <a:latin typeface="Arial"/>
                    <a:ea typeface="Arial"/>
                    <a:cs typeface="Arial"/>
                    <a:sym typeface="Arial"/>
                  </a:rPr>
                  <a:t>File</a:t>
                </a:r>
                <a:endParaRPr sz="1400">
                  <a:solidFill>
                    <a:schemeClr val="dk1"/>
                  </a:solidFill>
                  <a:latin typeface="Arial"/>
                  <a:ea typeface="Arial"/>
                  <a:cs typeface="Arial"/>
                  <a:sym typeface="Arial"/>
                </a:endParaRPr>
              </a:p>
            </p:txBody>
          </p:sp>
          <p:sp>
            <p:nvSpPr>
              <p:cNvPr id="782" name="Google Shape;782;p31"/>
              <p:cNvSpPr txBox="1"/>
              <p:nvPr/>
            </p:nvSpPr>
            <p:spPr>
              <a:xfrm>
                <a:off x="7162309" y="3735604"/>
                <a:ext cx="639635" cy="228268"/>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1400">
                    <a:solidFill>
                      <a:schemeClr val="dk1"/>
                    </a:solidFill>
                    <a:latin typeface="Arial"/>
                    <a:ea typeface="Arial"/>
                    <a:cs typeface="Arial"/>
                    <a:sym typeface="Arial"/>
                  </a:rPr>
                  <a:t>commit</a:t>
                </a:r>
                <a:endParaRPr/>
              </a:p>
            </p:txBody>
          </p:sp>
          <p:sp>
            <p:nvSpPr>
              <p:cNvPr id="783" name="Google Shape;783;p31"/>
              <p:cNvSpPr/>
              <p:nvPr/>
            </p:nvSpPr>
            <p:spPr>
              <a:xfrm rot="10800000">
                <a:off x="7049658" y="3983158"/>
                <a:ext cx="799765" cy="280702"/>
              </a:xfrm>
              <a:prstGeom prst="rightArrow">
                <a:avLst>
                  <a:gd fmla="val 50000" name="adj1"/>
                  <a:gd fmla="val 84411" name="adj2"/>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문서 단색으로 채워진" id="784" name="Google Shape;784;p31"/>
              <p:cNvPicPr preferRelativeResize="0"/>
              <p:nvPr/>
            </p:nvPicPr>
            <p:blipFill rotWithShape="1">
              <a:blip r:embed="rId3">
                <a:alphaModFix/>
              </a:blip>
              <a:srcRect b="0" l="0" r="0" t="0"/>
              <a:stretch/>
            </p:blipFill>
            <p:spPr>
              <a:xfrm>
                <a:off x="7849423" y="3534685"/>
                <a:ext cx="914400" cy="914400"/>
              </a:xfrm>
              <a:prstGeom prst="rect">
                <a:avLst/>
              </a:prstGeom>
              <a:noFill/>
              <a:ln>
                <a:noFill/>
              </a:ln>
            </p:spPr>
          </p:pic>
          <p:pic>
            <p:nvPicPr>
              <p:cNvPr descr="데이터베이스 윤곽선" id="785" name="Google Shape;785;p31"/>
              <p:cNvPicPr preferRelativeResize="0"/>
              <p:nvPr/>
            </p:nvPicPr>
            <p:blipFill rotWithShape="1">
              <a:blip r:embed="rId4">
                <a:alphaModFix/>
              </a:blip>
              <a:srcRect b="0" l="0" r="0" t="0"/>
              <a:stretch/>
            </p:blipFill>
            <p:spPr>
              <a:xfrm>
                <a:off x="5927961" y="3459240"/>
                <a:ext cx="1232238" cy="914400"/>
              </a:xfrm>
              <a:prstGeom prst="rect">
                <a:avLst/>
              </a:prstGeom>
              <a:noFill/>
              <a:ln>
                <a:noFill/>
              </a:ln>
            </p:spPr>
          </p:pic>
        </p:grpSp>
        <p:sp>
          <p:nvSpPr>
            <p:cNvPr id="786" name="Google Shape;786;p31"/>
            <p:cNvSpPr txBox="1"/>
            <p:nvPr/>
          </p:nvSpPr>
          <p:spPr>
            <a:xfrm>
              <a:off x="3853801" y="4291614"/>
              <a:ext cx="880314" cy="443070"/>
            </a:xfrm>
            <a:prstGeom prst="rect">
              <a:avLst/>
            </a:prstGeom>
            <a:noFill/>
            <a:ln>
              <a:noFill/>
            </a:ln>
          </p:spPr>
          <p:txBody>
            <a:bodyPr anchorCtr="0" anchor="t" bIns="0" lIns="0" spcFirstLastPara="1" rIns="0" wrap="square" tIns="12050">
              <a:spAutoFit/>
            </a:bodyPr>
            <a:lstStyle/>
            <a:p>
              <a:pPr indent="0" lvl="0" marL="12700" marR="0" rtl="0" algn="ctr">
                <a:lnSpc>
                  <a:spcPct val="100000"/>
                </a:lnSpc>
                <a:spcBef>
                  <a:spcPts val="0"/>
                </a:spcBef>
                <a:spcAft>
                  <a:spcPts val="0"/>
                </a:spcAft>
                <a:buNone/>
              </a:pPr>
              <a:r>
                <a:rPr lang="en-US" sz="1400">
                  <a:solidFill>
                    <a:srgbClr val="C55A11"/>
                  </a:solidFill>
                  <a:latin typeface="Arial"/>
                  <a:ea typeface="Arial"/>
                  <a:cs typeface="Arial"/>
                  <a:sym typeface="Arial"/>
                </a:rPr>
                <a:t>Kho lưu trữ từ xa</a:t>
              </a:r>
              <a:endParaRPr sz="1400">
                <a:solidFill>
                  <a:srgbClr val="C55A11"/>
                </a:solidFill>
                <a:latin typeface="Arial"/>
                <a:ea typeface="Arial"/>
                <a:cs typeface="Arial"/>
                <a:sym typeface="Arial"/>
              </a:endParaRPr>
            </a:p>
          </p:txBody>
        </p:sp>
        <p:pic>
          <p:nvPicPr>
            <p:cNvPr descr="데이터베이스 윤곽선" id="787" name="Google Shape;787;p31"/>
            <p:cNvPicPr preferRelativeResize="0"/>
            <p:nvPr/>
          </p:nvPicPr>
          <p:blipFill rotWithShape="1">
            <a:blip r:embed="rId4">
              <a:alphaModFix/>
            </a:blip>
            <a:srcRect b="0" l="0" r="0" t="0"/>
            <a:stretch/>
          </p:blipFill>
          <p:spPr>
            <a:xfrm>
              <a:off x="3646559" y="3441975"/>
              <a:ext cx="1232238" cy="9144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32"/>
          <p:cNvGrpSpPr/>
          <p:nvPr/>
        </p:nvGrpSpPr>
        <p:grpSpPr>
          <a:xfrm>
            <a:off x="451588" y="450001"/>
            <a:ext cx="9018000" cy="276999"/>
            <a:chOff x="450000" y="450000"/>
            <a:chExt cx="9018000" cy="276999"/>
          </a:xfrm>
        </p:grpSpPr>
        <p:sp>
          <p:nvSpPr>
            <p:cNvPr id="794" name="Google Shape;794;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795" name="Google Shape;795;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796" name="Google Shape;796;p32"/>
          <p:cNvGrpSpPr/>
          <p:nvPr/>
        </p:nvGrpSpPr>
        <p:grpSpPr>
          <a:xfrm>
            <a:off x="559816" y="1356124"/>
            <a:ext cx="8783192" cy="215444"/>
            <a:chOff x="559817" y="2136914"/>
            <a:chExt cx="8783192" cy="215444"/>
          </a:xfrm>
        </p:grpSpPr>
        <p:sp>
          <p:nvSpPr>
            <p:cNvPr id="797" name="Google Shape;797;p3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798" name="Google Shape;798;p32"/>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hiểu thuật ngữ GitHub</a:t>
              </a:r>
              <a:endParaRPr/>
            </a:p>
          </p:txBody>
        </p:sp>
      </p:grpSp>
      <p:sp>
        <p:nvSpPr>
          <p:cNvPr id="799" name="Google Shape;799;p32"/>
          <p:cNvSpPr/>
          <p:nvPr/>
        </p:nvSpPr>
        <p:spPr>
          <a:xfrm>
            <a:off x="5076406" y="1680977"/>
            <a:ext cx="4393182"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Kho lưu trữ (Repository ): Nơi lưu trữ file hoặc thư mục</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Kho lưu trữ cục bộ (Local Repository ): Kho lưu trữ trên PC cục bộ</a:t>
            </a:r>
            <a:endParaRPr sz="1300">
              <a:solidFill>
                <a:srgbClr val="262626"/>
              </a:solidFill>
              <a:latin typeface="Arial"/>
              <a:ea typeface="Arial"/>
              <a:cs typeface="Arial"/>
              <a:sym typeface="Arial"/>
            </a:endParaRPr>
          </a:p>
        </p:txBody>
      </p:sp>
      <p:grpSp>
        <p:nvGrpSpPr>
          <p:cNvPr id="800" name="Google Shape;800;p32"/>
          <p:cNvGrpSpPr/>
          <p:nvPr/>
        </p:nvGrpSpPr>
        <p:grpSpPr>
          <a:xfrm>
            <a:off x="559816" y="1715445"/>
            <a:ext cx="4334195" cy="4505030"/>
            <a:chOff x="559816" y="1654131"/>
            <a:chExt cx="4393184" cy="4566344"/>
          </a:xfrm>
        </p:grpSpPr>
        <p:pic>
          <p:nvPicPr>
            <p:cNvPr descr="텍스트, 모니터, 스크린샷, 화면이(가) 표시된 사진&#10;&#10;자동 생성된 설명" id="801" name="Google Shape;801;p32"/>
            <p:cNvPicPr preferRelativeResize="0"/>
            <p:nvPr/>
          </p:nvPicPr>
          <p:blipFill rotWithShape="1">
            <a:blip r:embed="rId3">
              <a:alphaModFix/>
            </a:blip>
            <a:srcRect b="30992" l="0" r="26257" t="0"/>
            <a:stretch/>
          </p:blipFill>
          <p:spPr>
            <a:xfrm>
              <a:off x="559818" y="1654131"/>
              <a:ext cx="4393182" cy="2224431"/>
            </a:xfrm>
            <a:prstGeom prst="rect">
              <a:avLst/>
            </a:prstGeom>
            <a:noFill/>
            <a:ln>
              <a:noFill/>
            </a:ln>
          </p:spPr>
        </p:pic>
        <p:pic>
          <p:nvPicPr>
            <p:cNvPr descr="텍스트, 스크린샷, 검은색이(가) 표시된 사진&#10;&#10;자동 생성된 설명" id="802" name="Google Shape;802;p32"/>
            <p:cNvPicPr preferRelativeResize="0"/>
            <p:nvPr/>
          </p:nvPicPr>
          <p:blipFill rotWithShape="1">
            <a:blip r:embed="rId4">
              <a:alphaModFix/>
            </a:blip>
            <a:srcRect b="0" l="0" r="0" t="0"/>
            <a:stretch/>
          </p:blipFill>
          <p:spPr>
            <a:xfrm>
              <a:off x="559816" y="3992400"/>
              <a:ext cx="4393183" cy="2228075"/>
            </a:xfrm>
            <a:prstGeom prst="rect">
              <a:avLst/>
            </a:prstGeom>
            <a:noFill/>
            <a:ln>
              <a:noFill/>
            </a:ln>
          </p:spPr>
        </p:pic>
      </p:grpSp>
      <p:sp>
        <p:nvSpPr>
          <p:cNvPr id="803" name="Google Shape;803;p32"/>
          <p:cNvSpPr/>
          <p:nvPr/>
        </p:nvSpPr>
        <p:spPr>
          <a:xfrm>
            <a:off x="5076406" y="4022317"/>
            <a:ext cx="4393182"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Kho lưu trữ từ xa (Remote Repository): Kho lưu trữ trên Internet hoặc trực tuyến như GitHub</a:t>
            </a:r>
            <a:endParaRPr sz="1300">
              <a:solidFill>
                <a:srgbClr val="262626"/>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grpSp>
        <p:nvGrpSpPr>
          <p:cNvPr id="809" name="Google Shape;809;p33"/>
          <p:cNvGrpSpPr/>
          <p:nvPr/>
        </p:nvGrpSpPr>
        <p:grpSpPr>
          <a:xfrm>
            <a:off x="451588" y="450001"/>
            <a:ext cx="9018000" cy="276999"/>
            <a:chOff x="450000" y="450000"/>
            <a:chExt cx="9018000" cy="276999"/>
          </a:xfrm>
        </p:grpSpPr>
        <p:sp>
          <p:nvSpPr>
            <p:cNvPr id="810" name="Google Shape;810;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811" name="Google Shape;811;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812" name="Google Shape;812;p33"/>
          <p:cNvSpPr/>
          <p:nvPr/>
        </p:nvSpPr>
        <p:spPr>
          <a:xfrm>
            <a:off x="702940" y="1582717"/>
            <a:ext cx="8318157" cy="356172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init </a:t>
            </a:r>
            <a:r>
              <a:rPr lang="en-US" sz="1300">
                <a:solidFill>
                  <a:srgbClr val="262626"/>
                </a:solidFill>
                <a:latin typeface="Arial"/>
                <a:ea typeface="Arial"/>
                <a:cs typeface="Arial"/>
                <a:sym typeface="Arial"/>
              </a:rPr>
              <a:t>: Lệnh này tạo ra một kho lưu trữ Git mới. Nó có thể được sử dụng để chuyển đổi một dự án hiện có, không được đánh dấu phiên bản thành kho lưu trữ Git hoặc khởi tạo một kho lưu trữ trống mới. Hầu hết các lệnh Git khác không có sẵn bên ngoài kho lưu trữ được khởi tạo, vì vậy đây thường là lệnh đầu tiên bạn sẽ chạy trong một dự án mới.</a:t>
            </a:r>
            <a:endParaRPr/>
          </a:p>
          <a:p>
            <a:pPr indent="-100013" lvl="0" marL="182563" marR="0" rtl="0" algn="l">
              <a:spcBef>
                <a:spcPts val="6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6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config</a:t>
            </a:r>
            <a:r>
              <a:rPr lang="en-US" sz="1300">
                <a:solidFill>
                  <a:srgbClr val="262626"/>
                </a:solidFill>
                <a:latin typeface="Arial"/>
                <a:ea typeface="Arial"/>
                <a:cs typeface="Arial"/>
                <a:sym typeface="Arial"/>
              </a:rPr>
              <a:t> : Lệnh này kiểm tra và thay đổi cài đặt. Bạn có thể đặt tên người dùng hoặc địa chỉ e-mail Khi nó được sử dụng để thiết lập môi trường git, bạn có thể kiểm tra cài đặt bằng cách sử dụng lệnh git config --list.</a:t>
            </a:r>
            <a:endParaRPr/>
          </a:p>
          <a:p>
            <a:pPr indent="-100013" lvl="0" marL="182563" marR="0" rtl="0" algn="l">
              <a:spcBef>
                <a:spcPts val="6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6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536575" lvl="0" marL="536575"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 git config --global user.email johndoe@example.com</a:t>
            </a:r>
            <a:endParaRPr/>
          </a:p>
          <a:p>
            <a:pPr indent="-182563" lvl="0" marL="182563" marR="0" rtl="0" algn="l">
              <a:spcBef>
                <a:spcPts val="60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status </a:t>
            </a:r>
            <a:r>
              <a:rPr lang="en-US" sz="1300">
                <a:solidFill>
                  <a:srgbClr val="262626"/>
                </a:solidFill>
                <a:latin typeface="Arial"/>
                <a:ea typeface="Arial"/>
                <a:cs typeface="Arial"/>
                <a:sym typeface="Arial"/>
              </a:rPr>
              <a:t>: Lệnh này kiểm tra trạng thái kho lưu trữ. Bạn có thể xem nội dung nào trong kho lưu trữ, những thay đổi nào cần được thực hiện và nhánh nào của kho lưu trữ bạn hiện đang làm việc.</a:t>
            </a:r>
            <a:endParaRPr/>
          </a:p>
          <a:p>
            <a:pPr indent="-100013" lvl="0" marL="182563" marR="0" rtl="0" algn="l">
              <a:spcBef>
                <a:spcPts val="6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813" name="Google Shape;813;p33"/>
          <p:cNvGrpSpPr/>
          <p:nvPr/>
        </p:nvGrpSpPr>
        <p:grpSpPr>
          <a:xfrm>
            <a:off x="883920" y="2522585"/>
            <a:ext cx="1950720" cy="292388"/>
            <a:chOff x="711200" y="2404193"/>
            <a:chExt cx="1950720" cy="292388"/>
          </a:xfrm>
        </p:grpSpPr>
        <p:sp>
          <p:nvSpPr>
            <p:cNvPr id="814" name="Google Shape;814;p33"/>
            <p:cNvSpPr txBox="1"/>
            <p:nvPr/>
          </p:nvSpPr>
          <p:spPr>
            <a:xfrm>
              <a:off x="796306" y="2404193"/>
              <a:ext cx="1865614"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init</a:t>
              </a:r>
              <a:endParaRPr/>
            </a:p>
          </p:txBody>
        </p:sp>
        <p:sp>
          <p:nvSpPr>
            <p:cNvPr id="815" name="Google Shape;815;p33"/>
            <p:cNvSpPr/>
            <p:nvPr/>
          </p:nvSpPr>
          <p:spPr>
            <a:xfrm>
              <a:off x="711200" y="2404195"/>
              <a:ext cx="85105"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816" name="Google Shape;816;p33"/>
          <p:cNvGrpSpPr/>
          <p:nvPr/>
        </p:nvGrpSpPr>
        <p:grpSpPr>
          <a:xfrm>
            <a:off x="884903" y="3591510"/>
            <a:ext cx="1949737" cy="292388"/>
            <a:chOff x="712183" y="3355743"/>
            <a:chExt cx="1949737" cy="292388"/>
          </a:xfrm>
        </p:grpSpPr>
        <p:sp>
          <p:nvSpPr>
            <p:cNvPr id="817" name="Google Shape;817;p33"/>
            <p:cNvSpPr txBox="1"/>
            <p:nvPr/>
          </p:nvSpPr>
          <p:spPr>
            <a:xfrm>
              <a:off x="796306" y="3355743"/>
              <a:ext cx="1865614"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config</a:t>
              </a:r>
              <a:endParaRPr/>
            </a:p>
          </p:txBody>
        </p:sp>
        <p:sp>
          <p:nvSpPr>
            <p:cNvPr id="818" name="Google Shape;818;p33"/>
            <p:cNvSpPr/>
            <p:nvPr/>
          </p:nvSpPr>
          <p:spPr>
            <a:xfrm>
              <a:off x="712183" y="3355745"/>
              <a:ext cx="84122"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819" name="Google Shape;819;p33"/>
          <p:cNvGrpSpPr/>
          <p:nvPr/>
        </p:nvGrpSpPr>
        <p:grpSpPr>
          <a:xfrm>
            <a:off x="884903" y="4905605"/>
            <a:ext cx="1949737" cy="307777"/>
            <a:chOff x="712182" y="4340672"/>
            <a:chExt cx="1949737" cy="307777"/>
          </a:xfrm>
        </p:grpSpPr>
        <p:sp>
          <p:nvSpPr>
            <p:cNvPr id="820" name="Google Shape;820;p33"/>
            <p:cNvSpPr txBox="1"/>
            <p:nvPr/>
          </p:nvSpPr>
          <p:spPr>
            <a:xfrm>
              <a:off x="796305" y="4340672"/>
              <a:ext cx="1865614" cy="30777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 git status</a:t>
              </a:r>
              <a:endParaRPr/>
            </a:p>
          </p:txBody>
        </p:sp>
        <p:sp>
          <p:nvSpPr>
            <p:cNvPr id="821" name="Google Shape;821;p33"/>
            <p:cNvSpPr/>
            <p:nvPr/>
          </p:nvSpPr>
          <p:spPr>
            <a:xfrm>
              <a:off x="712182" y="4340674"/>
              <a:ext cx="84122" cy="307775"/>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822" name="Google Shape;822;p33"/>
          <p:cNvGrpSpPr/>
          <p:nvPr/>
        </p:nvGrpSpPr>
        <p:grpSpPr>
          <a:xfrm>
            <a:off x="883920" y="5263599"/>
            <a:ext cx="4468565" cy="801812"/>
            <a:chOff x="712183" y="4833115"/>
            <a:chExt cx="4936777" cy="885825"/>
          </a:xfrm>
        </p:grpSpPr>
        <p:pic>
          <p:nvPicPr>
            <p:cNvPr descr="텍스트이(가) 표시된 사진&#10;&#10;자동 생성된 설명" id="823" name="Google Shape;823;p33"/>
            <p:cNvPicPr preferRelativeResize="0"/>
            <p:nvPr/>
          </p:nvPicPr>
          <p:blipFill rotWithShape="1">
            <a:blip r:embed="rId3">
              <a:alphaModFix/>
            </a:blip>
            <a:srcRect b="0" l="0" r="24776" t="0"/>
            <a:stretch/>
          </p:blipFill>
          <p:spPr>
            <a:xfrm>
              <a:off x="712183" y="4833115"/>
              <a:ext cx="4936777" cy="885825"/>
            </a:xfrm>
            <a:prstGeom prst="rect">
              <a:avLst/>
            </a:prstGeom>
            <a:noFill/>
            <a:ln>
              <a:noFill/>
            </a:ln>
          </p:spPr>
        </p:pic>
        <p:sp>
          <p:nvSpPr>
            <p:cNvPr id="824" name="Google Shape;824;p33"/>
            <p:cNvSpPr/>
            <p:nvPr/>
          </p:nvSpPr>
          <p:spPr>
            <a:xfrm>
              <a:off x="4482801" y="4845613"/>
              <a:ext cx="985395" cy="17116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25" name="Google Shape;825;p33"/>
          <p:cNvGrpSpPr/>
          <p:nvPr/>
        </p:nvGrpSpPr>
        <p:grpSpPr>
          <a:xfrm>
            <a:off x="559817" y="1355077"/>
            <a:ext cx="8783192" cy="215444"/>
            <a:chOff x="559817" y="2136914"/>
            <a:chExt cx="8783192" cy="215444"/>
          </a:xfrm>
        </p:grpSpPr>
        <p:sp>
          <p:nvSpPr>
            <p:cNvPr id="826" name="Google Shape;826;p3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27" name="Google Shape;827;p33"/>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Tóm tắt các câu lệnh</a:t>
              </a:r>
              <a:endParaRPr sz="1400">
                <a:solidFill>
                  <a:srgbClr val="262626"/>
                </a:solidFill>
                <a:latin typeface="Arial"/>
                <a:ea typeface="Arial"/>
                <a:cs typeface="Arial"/>
                <a:sym typeface="Arial"/>
              </a:endParaRPr>
            </a:p>
          </p:txBody>
        </p:sp>
      </p:grpSp>
      <p:sp>
        <p:nvSpPr>
          <p:cNvPr id="828" name="Google Shape;828;p33"/>
          <p:cNvSpPr/>
          <p:nvPr/>
        </p:nvSpPr>
        <p:spPr>
          <a:xfrm>
            <a:off x="889644" y="4125585"/>
            <a:ext cx="287167" cy="155640"/>
          </a:xfrm>
          <a:prstGeom prst="roundRect">
            <a:avLst>
              <a:gd fmla="val 16667"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grpSp>
        <p:nvGrpSpPr>
          <p:cNvPr id="834" name="Google Shape;834;p34"/>
          <p:cNvGrpSpPr/>
          <p:nvPr/>
        </p:nvGrpSpPr>
        <p:grpSpPr>
          <a:xfrm>
            <a:off x="451588" y="450001"/>
            <a:ext cx="9018000" cy="276999"/>
            <a:chOff x="450000" y="450000"/>
            <a:chExt cx="9018000" cy="276999"/>
          </a:xfrm>
        </p:grpSpPr>
        <p:sp>
          <p:nvSpPr>
            <p:cNvPr id="835" name="Google Shape;835;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836" name="Google Shape;836;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837" name="Google Shape;837;p34"/>
          <p:cNvGrpSpPr/>
          <p:nvPr/>
        </p:nvGrpSpPr>
        <p:grpSpPr>
          <a:xfrm>
            <a:off x="882488" y="2959973"/>
            <a:ext cx="5669453" cy="3201573"/>
            <a:chOff x="897602" y="2959973"/>
            <a:chExt cx="5948750" cy="3359294"/>
          </a:xfrm>
        </p:grpSpPr>
        <p:pic>
          <p:nvPicPr>
            <p:cNvPr descr="텍스트이(가) 표시된 사진&#10;&#10;자동 생성된 설명" id="838" name="Google Shape;838;p34"/>
            <p:cNvPicPr preferRelativeResize="0"/>
            <p:nvPr/>
          </p:nvPicPr>
          <p:blipFill rotWithShape="1">
            <a:blip r:embed="rId3">
              <a:alphaModFix/>
            </a:blip>
            <a:srcRect b="0" l="0" r="0" t="0"/>
            <a:stretch/>
          </p:blipFill>
          <p:spPr>
            <a:xfrm>
              <a:off x="897602" y="2959973"/>
              <a:ext cx="5948750" cy="3359294"/>
            </a:xfrm>
            <a:prstGeom prst="rect">
              <a:avLst/>
            </a:prstGeom>
            <a:noFill/>
            <a:ln>
              <a:noFill/>
            </a:ln>
          </p:spPr>
        </p:pic>
        <p:sp>
          <p:nvSpPr>
            <p:cNvPr id="839" name="Google Shape;839;p34"/>
            <p:cNvSpPr/>
            <p:nvPr/>
          </p:nvSpPr>
          <p:spPr>
            <a:xfrm>
              <a:off x="2882585" y="3509227"/>
              <a:ext cx="1436690" cy="12380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40" name="Google Shape;840;p34"/>
          <p:cNvGrpSpPr/>
          <p:nvPr/>
        </p:nvGrpSpPr>
        <p:grpSpPr>
          <a:xfrm>
            <a:off x="882488" y="2210009"/>
            <a:ext cx="2211358" cy="292388"/>
            <a:chOff x="712182" y="2402974"/>
            <a:chExt cx="2211358" cy="292388"/>
          </a:xfrm>
        </p:grpSpPr>
        <p:sp>
          <p:nvSpPr>
            <p:cNvPr id="841" name="Google Shape;841;p34"/>
            <p:cNvSpPr txBox="1"/>
            <p:nvPr/>
          </p:nvSpPr>
          <p:spPr>
            <a:xfrm>
              <a:off x="796305" y="2402974"/>
              <a:ext cx="2127235"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help</a:t>
              </a:r>
              <a:endParaRPr/>
            </a:p>
          </p:txBody>
        </p:sp>
        <p:sp>
          <p:nvSpPr>
            <p:cNvPr id="842" name="Google Shape;842;p34"/>
            <p:cNvSpPr/>
            <p:nvPr/>
          </p:nvSpPr>
          <p:spPr>
            <a:xfrm>
              <a:off x="712182" y="2402976"/>
              <a:ext cx="84122"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843" name="Google Shape;843;p34"/>
          <p:cNvGrpSpPr/>
          <p:nvPr/>
        </p:nvGrpSpPr>
        <p:grpSpPr>
          <a:xfrm>
            <a:off x="882488" y="2573985"/>
            <a:ext cx="2211358" cy="292388"/>
            <a:chOff x="712182" y="2718944"/>
            <a:chExt cx="2211358" cy="292388"/>
          </a:xfrm>
        </p:grpSpPr>
        <p:sp>
          <p:nvSpPr>
            <p:cNvPr id="844" name="Google Shape;844;p34"/>
            <p:cNvSpPr txBox="1"/>
            <p:nvPr/>
          </p:nvSpPr>
          <p:spPr>
            <a:xfrm>
              <a:off x="796305" y="2718944"/>
              <a:ext cx="2127235"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help init</a:t>
              </a:r>
              <a:endParaRPr/>
            </a:p>
          </p:txBody>
        </p:sp>
        <p:sp>
          <p:nvSpPr>
            <p:cNvPr id="845" name="Google Shape;845;p34"/>
            <p:cNvSpPr/>
            <p:nvPr/>
          </p:nvSpPr>
          <p:spPr>
            <a:xfrm>
              <a:off x="712182" y="2718946"/>
              <a:ext cx="84122"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846" name="Google Shape;846;p34"/>
          <p:cNvSpPr/>
          <p:nvPr/>
        </p:nvSpPr>
        <p:spPr>
          <a:xfrm>
            <a:off x="702940" y="1582717"/>
            <a:ext cx="8640069"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help : Lệnh này kiểm tra các lệnh Git khi bạn quên một lệnh để sử dụng</a:t>
            </a:r>
            <a:endParaRPr sz="1300">
              <a:solidFill>
                <a:schemeClr val="dk1"/>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help init : Lệnh này cũng kiểm tra các lệnh Git cụ thể</a:t>
            </a:r>
            <a:endParaRPr sz="1300">
              <a:solidFill>
                <a:schemeClr val="dk1"/>
              </a:solidFill>
              <a:latin typeface="Arial"/>
              <a:ea typeface="Arial"/>
              <a:cs typeface="Arial"/>
              <a:sym typeface="Arial"/>
            </a:endParaRPr>
          </a:p>
        </p:txBody>
      </p:sp>
      <p:grpSp>
        <p:nvGrpSpPr>
          <p:cNvPr id="847" name="Google Shape;847;p34"/>
          <p:cNvGrpSpPr/>
          <p:nvPr/>
        </p:nvGrpSpPr>
        <p:grpSpPr>
          <a:xfrm>
            <a:off x="559817" y="1355077"/>
            <a:ext cx="8783192" cy="215444"/>
            <a:chOff x="559817" y="2136914"/>
            <a:chExt cx="8783192" cy="215444"/>
          </a:xfrm>
        </p:grpSpPr>
        <p:sp>
          <p:nvSpPr>
            <p:cNvPr id="848" name="Google Shape;848;p3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49" name="Google Shape;849;p34"/>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Tóm tắt các câu lệnh</a:t>
              </a:r>
              <a:endParaRPr sz="1400">
                <a:solidFill>
                  <a:srgbClr val="262626"/>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35"/>
          <p:cNvSpPr/>
          <p:nvPr/>
        </p:nvSpPr>
        <p:spPr>
          <a:xfrm>
            <a:off x="702950" y="1592875"/>
            <a:ext cx="8640000" cy="415620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add </a:t>
            </a:r>
            <a:r>
              <a:rPr lang="en-US" sz="1300">
                <a:solidFill>
                  <a:srgbClr val="262626"/>
                </a:solidFill>
                <a:latin typeface="Arial"/>
                <a:ea typeface="Arial"/>
                <a:cs typeface="Arial"/>
                <a:sym typeface="Arial"/>
              </a:rPr>
              <a:t>: Lệnh này không thêm file mới vào kho lưu trữ. Thay vào đó, nó cho phép git xem các file mới. Khi một file được thêm vào, nó sẽ được đưa vào kho lưu trữ "ảnh chụp nhanh" trong Git và được đưa vào mục tiêu theo dõi.</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commit </a:t>
            </a:r>
            <a:r>
              <a:rPr lang="en-US" sz="1300">
                <a:solidFill>
                  <a:srgbClr val="262626"/>
                </a:solidFill>
                <a:latin typeface="Arial"/>
                <a:ea typeface="Arial"/>
                <a:cs typeface="Arial"/>
                <a:sym typeface="Arial"/>
              </a:rPr>
              <a:t>: Lệnh này cho phép chụp "ảnh chụp nhanh” (snapshot) của kho lưu trữ sau khi thực hiện bất kỳ thay đổi nào. Thông thường, nó được sử dụng dưới dạng "git commit -m "Message". -m là một tùy chọn có nghĩa là phần tiếp theo của lệnh là một thông báo.</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branch </a:t>
            </a:r>
            <a:r>
              <a:rPr lang="en-US" sz="1300">
                <a:solidFill>
                  <a:srgbClr val="262626"/>
                </a:solidFill>
                <a:latin typeface="Arial"/>
                <a:ea typeface="Arial"/>
                <a:cs typeface="Arial"/>
                <a:sym typeface="Arial"/>
              </a:rPr>
              <a:t>: Lệnh này tạo một nhánh mới và tạo một dòng thời gian xác nhận về các thay đổi và bổ sung file của riêng bạn. Sử dụng biểu mẫu tương tự như git branch {new branch name}. Trong tình huống cộng tác, kho lưu trữ công khai có thể tạo một nhánh mới để công việc của tôi không bị ảnh hưởng bởi các nhân viên khác.</a:t>
            </a:r>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checkout </a:t>
            </a:r>
            <a:r>
              <a:rPr lang="en-US" sz="1300">
                <a:solidFill>
                  <a:srgbClr val="262626"/>
                </a:solidFill>
                <a:latin typeface="Arial"/>
                <a:ea typeface="Arial"/>
                <a:cs typeface="Arial"/>
                <a:sym typeface="Arial"/>
              </a:rPr>
              <a:t>: Lệnh này kiểm tra một kho lưu trữ hiện không được định vị. Nó là một lệnh điều hướng đưa bạn đến kho lưu trữ bạn muốn kiểm tra. Nếu bạn muốn xem nhánh chính, bạn có thể sử dụng git checkout master và git checkout {destination branch} để xem một nhánh khác. Các bạn cũng có thể sử dụng git log để xem commit id và quay lại commit trước đó.</a:t>
            </a:r>
            <a:endParaRPr/>
          </a:p>
        </p:txBody>
      </p:sp>
      <p:grpSp>
        <p:nvGrpSpPr>
          <p:cNvPr id="856" name="Google Shape;856;p35"/>
          <p:cNvGrpSpPr/>
          <p:nvPr/>
        </p:nvGrpSpPr>
        <p:grpSpPr>
          <a:xfrm>
            <a:off x="451588" y="450001"/>
            <a:ext cx="9018000" cy="276999"/>
            <a:chOff x="450000" y="450000"/>
            <a:chExt cx="9018000" cy="276999"/>
          </a:xfrm>
        </p:grpSpPr>
        <p:sp>
          <p:nvSpPr>
            <p:cNvPr id="857" name="Google Shape;857;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858" name="Google Shape;858;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859" name="Google Shape;859;p35"/>
          <p:cNvGrpSpPr/>
          <p:nvPr/>
        </p:nvGrpSpPr>
        <p:grpSpPr>
          <a:xfrm>
            <a:off x="881878" y="2505890"/>
            <a:ext cx="3427199" cy="292388"/>
            <a:chOff x="712184" y="2436060"/>
            <a:chExt cx="3427199" cy="292388"/>
          </a:xfrm>
        </p:grpSpPr>
        <p:sp>
          <p:nvSpPr>
            <p:cNvPr id="860" name="Google Shape;860;p35"/>
            <p:cNvSpPr txBox="1"/>
            <p:nvPr/>
          </p:nvSpPr>
          <p:spPr>
            <a:xfrm>
              <a:off x="796307" y="2436060"/>
              <a:ext cx="3343076"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add</a:t>
              </a:r>
              <a:endParaRPr/>
            </a:p>
          </p:txBody>
        </p:sp>
        <p:sp>
          <p:nvSpPr>
            <p:cNvPr id="861" name="Google Shape;861;p35"/>
            <p:cNvSpPr/>
            <p:nvPr/>
          </p:nvSpPr>
          <p:spPr>
            <a:xfrm>
              <a:off x="712184" y="2436062"/>
              <a:ext cx="84122"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862" name="Google Shape;862;p35"/>
          <p:cNvGrpSpPr/>
          <p:nvPr/>
        </p:nvGrpSpPr>
        <p:grpSpPr>
          <a:xfrm>
            <a:off x="881875" y="3435663"/>
            <a:ext cx="3427199" cy="292388"/>
            <a:chOff x="712184" y="3541732"/>
            <a:chExt cx="3427199" cy="292388"/>
          </a:xfrm>
        </p:grpSpPr>
        <p:sp>
          <p:nvSpPr>
            <p:cNvPr id="863" name="Google Shape;863;p35"/>
            <p:cNvSpPr txBox="1"/>
            <p:nvPr/>
          </p:nvSpPr>
          <p:spPr>
            <a:xfrm>
              <a:off x="796307" y="3541732"/>
              <a:ext cx="3343076"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commit -m “Message”</a:t>
              </a:r>
              <a:endParaRPr/>
            </a:p>
          </p:txBody>
        </p:sp>
        <p:sp>
          <p:nvSpPr>
            <p:cNvPr id="864" name="Google Shape;864;p35"/>
            <p:cNvSpPr/>
            <p:nvPr/>
          </p:nvSpPr>
          <p:spPr>
            <a:xfrm>
              <a:off x="712184" y="3541734"/>
              <a:ext cx="84122"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865" name="Google Shape;865;p35"/>
          <p:cNvGrpSpPr/>
          <p:nvPr/>
        </p:nvGrpSpPr>
        <p:grpSpPr>
          <a:xfrm>
            <a:off x="881886" y="4709989"/>
            <a:ext cx="3427199" cy="292388"/>
            <a:chOff x="712183" y="4651033"/>
            <a:chExt cx="3427199" cy="292388"/>
          </a:xfrm>
        </p:grpSpPr>
        <p:sp>
          <p:nvSpPr>
            <p:cNvPr id="866" name="Google Shape;866;p35"/>
            <p:cNvSpPr txBox="1"/>
            <p:nvPr/>
          </p:nvSpPr>
          <p:spPr>
            <a:xfrm>
              <a:off x="796306" y="4651033"/>
              <a:ext cx="3343076"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branch {new branch name}</a:t>
              </a:r>
              <a:endParaRPr/>
            </a:p>
          </p:txBody>
        </p:sp>
        <p:sp>
          <p:nvSpPr>
            <p:cNvPr id="867" name="Google Shape;867;p35"/>
            <p:cNvSpPr/>
            <p:nvPr/>
          </p:nvSpPr>
          <p:spPr>
            <a:xfrm>
              <a:off x="712183" y="4651035"/>
              <a:ext cx="84122"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868" name="Google Shape;868;p35"/>
          <p:cNvGrpSpPr/>
          <p:nvPr/>
        </p:nvGrpSpPr>
        <p:grpSpPr>
          <a:xfrm>
            <a:off x="881867" y="5593208"/>
            <a:ext cx="3385261" cy="527723"/>
            <a:chOff x="712182" y="5992572"/>
            <a:chExt cx="3385261" cy="527723"/>
          </a:xfrm>
        </p:grpSpPr>
        <p:sp>
          <p:nvSpPr>
            <p:cNvPr id="869" name="Google Shape;869;p35"/>
            <p:cNvSpPr txBox="1"/>
            <p:nvPr/>
          </p:nvSpPr>
          <p:spPr>
            <a:xfrm>
              <a:off x="754242" y="6227795"/>
              <a:ext cx="3343200" cy="2925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checkout</a:t>
              </a:r>
              <a:endParaRPr/>
            </a:p>
          </p:txBody>
        </p:sp>
        <p:sp>
          <p:nvSpPr>
            <p:cNvPr id="870" name="Google Shape;870;p35"/>
            <p:cNvSpPr/>
            <p:nvPr/>
          </p:nvSpPr>
          <p:spPr>
            <a:xfrm>
              <a:off x="712182" y="5992572"/>
              <a:ext cx="84122" cy="2887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871" name="Google Shape;871;p35"/>
          <p:cNvGrpSpPr/>
          <p:nvPr/>
        </p:nvGrpSpPr>
        <p:grpSpPr>
          <a:xfrm>
            <a:off x="559817" y="1355077"/>
            <a:ext cx="8783192" cy="215444"/>
            <a:chOff x="559817" y="2136914"/>
            <a:chExt cx="8783192" cy="215444"/>
          </a:xfrm>
        </p:grpSpPr>
        <p:sp>
          <p:nvSpPr>
            <p:cNvPr id="872" name="Google Shape;872;p3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73" name="Google Shape;873;p35"/>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Tóm tắt các câu lệnh</a:t>
              </a:r>
              <a:endParaRPr sz="1400">
                <a:solidFill>
                  <a:srgbClr val="262626"/>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36"/>
          <p:cNvSpPr/>
          <p:nvPr/>
        </p:nvSpPr>
        <p:spPr>
          <a:xfrm>
            <a:off x="702940" y="1592877"/>
            <a:ext cx="8640069" cy="360789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merge </a:t>
            </a:r>
            <a:r>
              <a:rPr lang="en-US" sz="1300">
                <a:solidFill>
                  <a:srgbClr val="262626"/>
                </a:solidFill>
                <a:latin typeface="Arial"/>
                <a:ea typeface="Arial"/>
                <a:cs typeface="Arial"/>
                <a:sym typeface="Arial"/>
              </a:rPr>
              <a:t>: Lệnh này kết thúc công việc trên một nhánh và hợp nhất nó thành một nhánh chính mà tất cả các cộng tác viên có thể nhìn thấy. Lệnh Git Merge Cats thêm tất cả các thay đổi được thực hiện trong nhánh "Cats" vào Master.</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push </a:t>
            </a:r>
            <a:r>
              <a:rPr lang="en-US" sz="1300">
                <a:solidFill>
                  <a:srgbClr val="262626"/>
                </a:solidFill>
                <a:latin typeface="Arial"/>
                <a:ea typeface="Arial"/>
                <a:cs typeface="Arial"/>
                <a:sym typeface="Arial"/>
              </a:rPr>
              <a:t>: Lệnh này đẩy các thay đổi sang GitHub khi bạn muốn áp dụng xác nhận vào Kho lưu trữ GitHub sau khi làm việc trên máy tính cục bộ của bạn.</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pull </a:t>
            </a:r>
            <a:r>
              <a:rPr lang="en-US" sz="1300">
                <a:solidFill>
                  <a:srgbClr val="262626"/>
                </a:solidFill>
                <a:latin typeface="Arial"/>
                <a:ea typeface="Arial"/>
                <a:cs typeface="Arial"/>
                <a:sym typeface="Arial"/>
              </a:rPr>
              <a:t>: Lệnh này tải xuống các thay đổi từ GitHub khi bạn đang làm việc trên máy cục bộ của mình và muốn có phiên bản mới nhất của kho lưu trữ mà bạn đang làm việc.</a:t>
            </a:r>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chemeClr val="dk1"/>
                </a:solidFill>
                <a:latin typeface="Arial"/>
                <a:ea typeface="Arial"/>
                <a:cs typeface="Arial"/>
                <a:sym typeface="Arial"/>
              </a:rPr>
              <a:t>git clone </a:t>
            </a:r>
            <a:r>
              <a:rPr lang="en-US" sz="1300">
                <a:solidFill>
                  <a:srgbClr val="262626"/>
                </a:solidFill>
                <a:latin typeface="Arial"/>
                <a:ea typeface="Arial"/>
                <a:cs typeface="Arial"/>
                <a:sym typeface="Arial"/>
              </a:rPr>
              <a:t>: Lệnh này nhập một dự án tồn tại trong kho lưu trữ GitHub và ngay lập tức bắt đầu làm việc trên dự án. Nó thực hiện chức năng tương tự như git init + git remote add origin { URL } + git pull origin main.</a:t>
            </a:r>
            <a:endParaRPr/>
          </a:p>
        </p:txBody>
      </p:sp>
      <p:grpSp>
        <p:nvGrpSpPr>
          <p:cNvPr id="880" name="Google Shape;880;p36"/>
          <p:cNvGrpSpPr/>
          <p:nvPr/>
        </p:nvGrpSpPr>
        <p:grpSpPr>
          <a:xfrm>
            <a:off x="451588" y="450001"/>
            <a:ext cx="9018000" cy="276999"/>
            <a:chOff x="450000" y="450000"/>
            <a:chExt cx="9018000" cy="276999"/>
          </a:xfrm>
        </p:grpSpPr>
        <p:sp>
          <p:nvSpPr>
            <p:cNvPr id="881" name="Google Shape;881;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882" name="Google Shape;882;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883" name="Google Shape;883;p36"/>
          <p:cNvGrpSpPr/>
          <p:nvPr/>
        </p:nvGrpSpPr>
        <p:grpSpPr>
          <a:xfrm>
            <a:off x="876012" y="2318874"/>
            <a:ext cx="3427199" cy="307520"/>
            <a:chOff x="712182" y="2399485"/>
            <a:chExt cx="3427199" cy="307520"/>
          </a:xfrm>
        </p:grpSpPr>
        <p:sp>
          <p:nvSpPr>
            <p:cNvPr id="884" name="Google Shape;884;p36"/>
            <p:cNvSpPr txBox="1"/>
            <p:nvPr/>
          </p:nvSpPr>
          <p:spPr>
            <a:xfrm>
              <a:off x="796305" y="2399485"/>
              <a:ext cx="3343076"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merge</a:t>
              </a:r>
              <a:endParaRPr/>
            </a:p>
          </p:txBody>
        </p:sp>
        <p:sp>
          <p:nvSpPr>
            <p:cNvPr id="885" name="Google Shape;885;p36"/>
            <p:cNvSpPr/>
            <p:nvPr/>
          </p:nvSpPr>
          <p:spPr>
            <a:xfrm>
              <a:off x="712182" y="2399487"/>
              <a:ext cx="84122" cy="30751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886" name="Google Shape;886;p36"/>
          <p:cNvGrpSpPr/>
          <p:nvPr/>
        </p:nvGrpSpPr>
        <p:grpSpPr>
          <a:xfrm>
            <a:off x="876012" y="3272847"/>
            <a:ext cx="3427199" cy="307520"/>
            <a:chOff x="712182" y="3337486"/>
            <a:chExt cx="3427199" cy="307520"/>
          </a:xfrm>
        </p:grpSpPr>
        <p:sp>
          <p:nvSpPr>
            <p:cNvPr id="887" name="Google Shape;887;p36"/>
            <p:cNvSpPr txBox="1"/>
            <p:nvPr/>
          </p:nvSpPr>
          <p:spPr>
            <a:xfrm>
              <a:off x="796305" y="3337486"/>
              <a:ext cx="3343076"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push</a:t>
              </a:r>
              <a:endParaRPr/>
            </a:p>
          </p:txBody>
        </p:sp>
        <p:sp>
          <p:nvSpPr>
            <p:cNvPr id="888" name="Google Shape;888;p36"/>
            <p:cNvSpPr/>
            <p:nvPr/>
          </p:nvSpPr>
          <p:spPr>
            <a:xfrm>
              <a:off x="712182" y="3337488"/>
              <a:ext cx="84122" cy="30751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889" name="Google Shape;889;p36"/>
          <p:cNvGrpSpPr/>
          <p:nvPr/>
        </p:nvGrpSpPr>
        <p:grpSpPr>
          <a:xfrm>
            <a:off x="876012" y="4207548"/>
            <a:ext cx="3427199" cy="307520"/>
            <a:chOff x="712182" y="4293228"/>
            <a:chExt cx="3427199" cy="307520"/>
          </a:xfrm>
        </p:grpSpPr>
        <p:sp>
          <p:nvSpPr>
            <p:cNvPr id="890" name="Google Shape;890;p36"/>
            <p:cNvSpPr txBox="1"/>
            <p:nvPr/>
          </p:nvSpPr>
          <p:spPr>
            <a:xfrm>
              <a:off x="796305" y="4293228"/>
              <a:ext cx="3343076"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pull</a:t>
              </a:r>
              <a:endParaRPr/>
            </a:p>
          </p:txBody>
        </p:sp>
        <p:sp>
          <p:nvSpPr>
            <p:cNvPr id="891" name="Google Shape;891;p36"/>
            <p:cNvSpPr/>
            <p:nvPr/>
          </p:nvSpPr>
          <p:spPr>
            <a:xfrm>
              <a:off x="712182" y="4293230"/>
              <a:ext cx="84122" cy="30751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892" name="Google Shape;892;p36"/>
          <p:cNvGrpSpPr/>
          <p:nvPr/>
        </p:nvGrpSpPr>
        <p:grpSpPr>
          <a:xfrm>
            <a:off x="876012" y="5200551"/>
            <a:ext cx="5350265" cy="307520"/>
            <a:chOff x="712182" y="5473229"/>
            <a:chExt cx="5350265" cy="307520"/>
          </a:xfrm>
        </p:grpSpPr>
        <p:sp>
          <p:nvSpPr>
            <p:cNvPr id="893" name="Google Shape;893;p36"/>
            <p:cNvSpPr txBox="1"/>
            <p:nvPr/>
          </p:nvSpPr>
          <p:spPr>
            <a:xfrm>
              <a:off x="796304" y="5473229"/>
              <a:ext cx="5266143"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clone</a:t>
              </a:r>
              <a:endParaRPr/>
            </a:p>
          </p:txBody>
        </p:sp>
        <p:sp>
          <p:nvSpPr>
            <p:cNvPr id="894" name="Google Shape;894;p36"/>
            <p:cNvSpPr/>
            <p:nvPr/>
          </p:nvSpPr>
          <p:spPr>
            <a:xfrm>
              <a:off x="712182" y="5473231"/>
              <a:ext cx="84122" cy="30751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895" name="Google Shape;895;p36"/>
          <p:cNvGrpSpPr/>
          <p:nvPr/>
        </p:nvGrpSpPr>
        <p:grpSpPr>
          <a:xfrm>
            <a:off x="876012" y="5582753"/>
            <a:ext cx="5350265" cy="523220"/>
            <a:chOff x="712182" y="5829219"/>
            <a:chExt cx="5350265" cy="523220"/>
          </a:xfrm>
        </p:grpSpPr>
        <p:sp>
          <p:nvSpPr>
            <p:cNvPr id="896" name="Google Shape;896;p36"/>
            <p:cNvSpPr txBox="1"/>
            <p:nvPr/>
          </p:nvSpPr>
          <p:spPr>
            <a:xfrm>
              <a:off x="796304" y="5829219"/>
              <a:ext cx="5266143" cy="49244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init + git remote add origin { URL } + git pull origin main</a:t>
              </a:r>
              <a:endParaRPr/>
            </a:p>
          </p:txBody>
        </p:sp>
        <p:sp>
          <p:nvSpPr>
            <p:cNvPr id="897" name="Google Shape;897;p36"/>
            <p:cNvSpPr/>
            <p:nvPr/>
          </p:nvSpPr>
          <p:spPr>
            <a:xfrm>
              <a:off x="712182" y="5829221"/>
              <a:ext cx="84122" cy="52321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898" name="Google Shape;898;p36"/>
          <p:cNvGrpSpPr/>
          <p:nvPr/>
        </p:nvGrpSpPr>
        <p:grpSpPr>
          <a:xfrm>
            <a:off x="559817" y="1355077"/>
            <a:ext cx="8783192" cy="215444"/>
            <a:chOff x="559817" y="2136914"/>
            <a:chExt cx="8783192" cy="215444"/>
          </a:xfrm>
        </p:grpSpPr>
        <p:sp>
          <p:nvSpPr>
            <p:cNvPr id="899" name="Google Shape;899;p3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00" name="Google Shape;900;p3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Tóm tắt các câu lệnh</a:t>
              </a:r>
              <a:endParaRPr sz="1400">
                <a:solidFill>
                  <a:srgbClr val="262626"/>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grpSp>
        <p:nvGrpSpPr>
          <p:cNvPr id="906" name="Google Shape;906;p37"/>
          <p:cNvGrpSpPr/>
          <p:nvPr/>
        </p:nvGrpSpPr>
        <p:grpSpPr>
          <a:xfrm>
            <a:off x="451588" y="450001"/>
            <a:ext cx="9018000" cy="276999"/>
            <a:chOff x="450000" y="450000"/>
            <a:chExt cx="9018000" cy="276999"/>
          </a:xfrm>
        </p:grpSpPr>
        <p:sp>
          <p:nvSpPr>
            <p:cNvPr id="907" name="Google Shape;907;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908" name="Google Shape;908;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909" name="Google Shape;909;p37"/>
          <p:cNvGrpSpPr/>
          <p:nvPr/>
        </p:nvGrpSpPr>
        <p:grpSpPr>
          <a:xfrm>
            <a:off x="559817" y="1324849"/>
            <a:ext cx="8783192" cy="215444"/>
            <a:chOff x="559817" y="2136914"/>
            <a:chExt cx="8783192" cy="215444"/>
          </a:xfrm>
        </p:grpSpPr>
        <p:sp>
          <p:nvSpPr>
            <p:cNvPr id="910" name="Google Shape;910;p3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11" name="Google Shape;911;p3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3 trạng thái của File</a:t>
              </a:r>
              <a:endParaRPr sz="1400">
                <a:solidFill>
                  <a:srgbClr val="262626"/>
                </a:solidFill>
                <a:latin typeface="Arial"/>
                <a:ea typeface="Arial"/>
                <a:cs typeface="Arial"/>
                <a:sym typeface="Arial"/>
              </a:endParaRPr>
            </a:p>
          </p:txBody>
        </p:sp>
      </p:grpSp>
      <p:sp>
        <p:nvSpPr>
          <p:cNvPr id="912" name="Google Shape;912;p37"/>
          <p:cNvSpPr/>
          <p:nvPr/>
        </p:nvSpPr>
        <p:spPr>
          <a:xfrm>
            <a:off x="702940" y="1593891"/>
            <a:ext cx="8640069" cy="129956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Git quản lý các file ở ba trạng thái: Committed, Modified, and Staged.</a:t>
            </a:r>
            <a:endParaRPr/>
          </a:p>
          <a:p>
            <a:pPr indent="-122237" lvl="1" marL="30162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Committed : Điều đó có nghĩa là dữ liệu được lưu trữ an toàn trong cơ sở dữ liệu cục bộ.</a:t>
            </a:r>
            <a:endParaRPr b="0" i="0" sz="1300" u="none" cap="none" strike="noStrike">
              <a:solidFill>
                <a:srgbClr val="262626"/>
              </a:solidFill>
              <a:latin typeface="Arial"/>
              <a:ea typeface="Arial"/>
              <a:cs typeface="Arial"/>
              <a:sym typeface="Arial"/>
            </a:endParaRPr>
          </a:p>
          <a:p>
            <a:pPr indent="-122237" lvl="1" marL="30162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Modified : Nó có nghĩa là file đã được thay đổi nhưng nó chưa được xác nhận với cơ sở dữ liệu cục bộ.</a:t>
            </a:r>
            <a:endParaRPr/>
          </a:p>
          <a:p>
            <a:pPr indent="-122237" lvl="1" marL="301625"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Staged : Điều đó có nghĩa là bạn đã đánh dấu một file đã sửa đổi trong phiên bản hiện tại của nó để chuyển sang ảnh chụp nhanh xác nhận tiếp theo của bạn.</a:t>
            </a:r>
            <a:endParaRPr b="0" i="0" sz="1300" u="none" cap="none" strike="noStrike">
              <a:solidFill>
                <a:srgbClr val="262626"/>
              </a:solidFill>
              <a:latin typeface="Arial"/>
              <a:ea typeface="Arial"/>
              <a:cs typeface="Arial"/>
              <a:sym typeface="Arial"/>
            </a:endParaRPr>
          </a:p>
        </p:txBody>
      </p:sp>
      <p:grpSp>
        <p:nvGrpSpPr>
          <p:cNvPr id="913" name="Google Shape;913;p37"/>
          <p:cNvGrpSpPr/>
          <p:nvPr/>
        </p:nvGrpSpPr>
        <p:grpSpPr>
          <a:xfrm>
            <a:off x="835309" y="2928905"/>
            <a:ext cx="8139008" cy="3195974"/>
            <a:chOff x="835309" y="2928905"/>
            <a:chExt cx="8139008" cy="3195974"/>
          </a:xfrm>
        </p:grpSpPr>
        <p:sp>
          <p:nvSpPr>
            <p:cNvPr id="914" name="Google Shape;914;p37"/>
            <p:cNvSpPr/>
            <p:nvPr/>
          </p:nvSpPr>
          <p:spPr>
            <a:xfrm>
              <a:off x="863011" y="2928905"/>
              <a:ext cx="8111306" cy="2930502"/>
            </a:xfrm>
            <a:prstGeom prst="roundRect">
              <a:avLst>
                <a:gd fmla="val 0" name="adj"/>
              </a:avLst>
            </a:prstGeom>
            <a:solidFill>
              <a:srgbClr val="FCFCFC"/>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v</a:t>
              </a:r>
              <a:endParaRPr sz="1800">
                <a:solidFill>
                  <a:schemeClr val="lt1"/>
                </a:solidFill>
                <a:latin typeface="Calibri"/>
                <a:ea typeface="Calibri"/>
                <a:cs typeface="Calibri"/>
                <a:sym typeface="Calibri"/>
              </a:endParaRPr>
            </a:p>
          </p:txBody>
        </p:sp>
        <p:pic>
          <p:nvPicPr>
            <p:cNvPr id="915" name="Google Shape;915;p37"/>
            <p:cNvPicPr preferRelativeResize="0"/>
            <p:nvPr/>
          </p:nvPicPr>
          <p:blipFill rotWithShape="1">
            <a:blip r:embed="rId3">
              <a:alphaModFix/>
            </a:blip>
            <a:srcRect b="0" l="0" r="0" t="0"/>
            <a:stretch/>
          </p:blipFill>
          <p:spPr>
            <a:xfrm>
              <a:off x="2374267" y="3044750"/>
              <a:ext cx="5171825" cy="2791389"/>
            </a:xfrm>
            <a:prstGeom prst="rect">
              <a:avLst/>
            </a:prstGeom>
            <a:noFill/>
            <a:ln>
              <a:noFill/>
            </a:ln>
          </p:spPr>
        </p:pic>
        <p:sp>
          <p:nvSpPr>
            <p:cNvPr id="916" name="Google Shape;916;p37"/>
            <p:cNvSpPr/>
            <p:nvPr/>
          </p:nvSpPr>
          <p:spPr>
            <a:xfrm>
              <a:off x="2486793" y="3111165"/>
              <a:ext cx="1424588" cy="508650"/>
            </a:xfrm>
            <a:prstGeom prst="rect">
              <a:avLst/>
            </a:prstGeom>
            <a:solidFill>
              <a:srgbClr val="0090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FFFFFF"/>
                  </a:solidFill>
                  <a:latin typeface="Arial"/>
                  <a:ea typeface="Arial"/>
                  <a:cs typeface="Arial"/>
                  <a:sym typeface="Arial"/>
                </a:rPr>
                <a:t>Working</a:t>
              </a:r>
              <a:br>
                <a:rPr b="1" lang="en-US" sz="1300">
                  <a:solidFill>
                    <a:srgbClr val="FFFFFF"/>
                  </a:solidFill>
                  <a:latin typeface="Arial"/>
                  <a:ea typeface="Arial"/>
                  <a:cs typeface="Arial"/>
                  <a:sym typeface="Arial"/>
                </a:rPr>
              </a:br>
              <a:r>
                <a:rPr b="1" lang="en-US" sz="1300">
                  <a:solidFill>
                    <a:srgbClr val="FFFFFF"/>
                  </a:solidFill>
                  <a:latin typeface="Arial"/>
                  <a:ea typeface="Arial"/>
                  <a:cs typeface="Arial"/>
                  <a:sym typeface="Arial"/>
                </a:rPr>
                <a:t>Directory</a:t>
              </a:r>
              <a:endParaRPr b="1" sz="1300">
                <a:solidFill>
                  <a:srgbClr val="FFFFFF"/>
                </a:solidFill>
                <a:latin typeface="Arial"/>
                <a:ea typeface="Arial"/>
                <a:cs typeface="Arial"/>
                <a:sym typeface="Arial"/>
              </a:endParaRPr>
            </a:p>
          </p:txBody>
        </p:sp>
        <p:sp>
          <p:nvSpPr>
            <p:cNvPr id="917" name="Google Shape;917;p37"/>
            <p:cNvSpPr txBox="1"/>
            <p:nvPr/>
          </p:nvSpPr>
          <p:spPr>
            <a:xfrm>
              <a:off x="6056625" y="3101799"/>
              <a:ext cx="1371930" cy="492443"/>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548135"/>
                  </a:solidFill>
                  <a:latin typeface="Arial"/>
                  <a:ea typeface="Arial"/>
                  <a:cs typeface="Arial"/>
                  <a:sym typeface="Arial"/>
                </a:rPr>
                <a:t>.git directory</a:t>
              </a:r>
              <a:br>
                <a:rPr b="1" lang="en-US" sz="1300">
                  <a:solidFill>
                    <a:srgbClr val="548135"/>
                  </a:solidFill>
                  <a:latin typeface="Arial"/>
                  <a:ea typeface="Arial"/>
                  <a:cs typeface="Arial"/>
                  <a:sym typeface="Arial"/>
                </a:rPr>
              </a:br>
              <a:r>
                <a:rPr b="1" lang="en-US" sz="1300">
                  <a:solidFill>
                    <a:srgbClr val="548135"/>
                  </a:solidFill>
                  <a:latin typeface="Arial"/>
                  <a:ea typeface="Arial"/>
                  <a:cs typeface="Arial"/>
                  <a:sym typeface="Arial"/>
                </a:rPr>
                <a:t>(Repository)</a:t>
              </a:r>
              <a:endParaRPr b="1" sz="1300">
                <a:solidFill>
                  <a:srgbClr val="548135"/>
                </a:solidFill>
                <a:latin typeface="Arial"/>
                <a:ea typeface="Arial"/>
                <a:cs typeface="Arial"/>
                <a:sym typeface="Arial"/>
              </a:endParaRPr>
            </a:p>
          </p:txBody>
        </p:sp>
        <p:sp>
          <p:nvSpPr>
            <p:cNvPr id="918" name="Google Shape;918;p37"/>
            <p:cNvSpPr/>
            <p:nvPr/>
          </p:nvSpPr>
          <p:spPr>
            <a:xfrm>
              <a:off x="4142983" y="3997313"/>
              <a:ext cx="1913642" cy="202458"/>
            </a:xfrm>
            <a:prstGeom prst="rect">
              <a:avLst/>
            </a:prstGeom>
            <a:solidFill>
              <a:srgbClr val="ABC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37"/>
            <p:cNvSpPr txBox="1"/>
            <p:nvPr/>
          </p:nvSpPr>
          <p:spPr>
            <a:xfrm>
              <a:off x="4493676" y="3953133"/>
              <a:ext cx="171874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Checkout the project</a:t>
              </a:r>
              <a:endParaRPr b="1" sz="1300">
                <a:solidFill>
                  <a:schemeClr val="lt1"/>
                </a:solidFill>
                <a:latin typeface="Arial"/>
                <a:ea typeface="Arial"/>
                <a:cs typeface="Arial"/>
                <a:sym typeface="Arial"/>
              </a:endParaRPr>
            </a:p>
          </p:txBody>
        </p:sp>
        <p:sp>
          <p:nvSpPr>
            <p:cNvPr id="920" name="Google Shape;920;p37"/>
            <p:cNvSpPr/>
            <p:nvPr/>
          </p:nvSpPr>
          <p:spPr>
            <a:xfrm>
              <a:off x="3282851" y="4676445"/>
              <a:ext cx="1072333" cy="174561"/>
            </a:xfrm>
            <a:prstGeom prst="rect">
              <a:avLst/>
            </a:prstGeom>
            <a:solidFill>
              <a:srgbClr val="ABC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1" name="Google Shape;921;p37"/>
            <p:cNvSpPr txBox="1"/>
            <p:nvPr/>
          </p:nvSpPr>
          <p:spPr>
            <a:xfrm>
              <a:off x="3282851" y="4617531"/>
              <a:ext cx="102303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Stage Fixes</a:t>
              </a:r>
              <a:endParaRPr b="1" sz="1300">
                <a:solidFill>
                  <a:schemeClr val="lt1"/>
                </a:solidFill>
                <a:latin typeface="Arial"/>
                <a:ea typeface="Arial"/>
                <a:cs typeface="Arial"/>
                <a:sym typeface="Arial"/>
              </a:endParaRPr>
            </a:p>
          </p:txBody>
        </p:sp>
        <p:sp>
          <p:nvSpPr>
            <p:cNvPr id="922" name="Google Shape;922;p37"/>
            <p:cNvSpPr/>
            <p:nvPr/>
          </p:nvSpPr>
          <p:spPr>
            <a:xfrm>
              <a:off x="5099804" y="5272203"/>
              <a:ext cx="914498" cy="163265"/>
            </a:xfrm>
            <a:prstGeom prst="rect">
              <a:avLst/>
            </a:prstGeom>
            <a:solidFill>
              <a:srgbClr val="ABC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3" name="Google Shape;923;p37"/>
            <p:cNvSpPr txBox="1"/>
            <p:nvPr/>
          </p:nvSpPr>
          <p:spPr>
            <a:xfrm>
              <a:off x="5165793" y="5198869"/>
              <a:ext cx="76655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Commit</a:t>
              </a:r>
              <a:endParaRPr b="1" sz="1300">
                <a:solidFill>
                  <a:schemeClr val="lt1"/>
                </a:solidFill>
                <a:latin typeface="Arial"/>
                <a:ea typeface="Arial"/>
                <a:cs typeface="Arial"/>
                <a:sym typeface="Arial"/>
              </a:endParaRPr>
            </a:p>
          </p:txBody>
        </p:sp>
        <p:sp>
          <p:nvSpPr>
            <p:cNvPr id="924" name="Google Shape;924;p37"/>
            <p:cNvSpPr/>
            <p:nvPr/>
          </p:nvSpPr>
          <p:spPr>
            <a:xfrm>
              <a:off x="835309" y="5938266"/>
              <a:ext cx="2528596" cy="186613"/>
            </a:xfrm>
            <a:prstGeom prst="roundRect">
              <a:avLst>
                <a:gd fmla="val 50000" name="adj"/>
              </a:avLst>
            </a:prstGeom>
            <a:solidFill>
              <a:srgbClr val="1429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https://paransilverlight.tistory.com/242</a:t>
              </a:r>
              <a:endParaRPr/>
            </a:p>
          </p:txBody>
        </p:sp>
        <p:sp>
          <p:nvSpPr>
            <p:cNvPr id="925" name="Google Shape;925;p37"/>
            <p:cNvSpPr/>
            <p:nvPr/>
          </p:nvSpPr>
          <p:spPr>
            <a:xfrm>
              <a:off x="4255442" y="3111165"/>
              <a:ext cx="1424588" cy="508650"/>
            </a:xfrm>
            <a:prstGeom prst="rect">
              <a:avLst/>
            </a:prstGeom>
            <a:solidFill>
              <a:srgbClr val="BF9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FFFFFF"/>
                  </a:solidFill>
                  <a:latin typeface="Arial"/>
                  <a:ea typeface="Arial"/>
                  <a:cs typeface="Arial"/>
                  <a:sym typeface="Arial"/>
                </a:rPr>
                <a:t>Staging</a:t>
              </a:r>
              <a:br>
                <a:rPr b="1" lang="en-US" sz="1300">
                  <a:solidFill>
                    <a:srgbClr val="FFFFFF"/>
                  </a:solidFill>
                  <a:latin typeface="Arial"/>
                  <a:ea typeface="Arial"/>
                  <a:cs typeface="Arial"/>
                  <a:sym typeface="Arial"/>
                </a:rPr>
              </a:br>
              <a:r>
                <a:rPr b="1" lang="en-US" sz="1300">
                  <a:solidFill>
                    <a:srgbClr val="FFFFFF"/>
                  </a:solidFill>
                  <a:latin typeface="Arial"/>
                  <a:ea typeface="Arial"/>
                  <a:cs typeface="Arial"/>
                  <a:sym typeface="Arial"/>
                </a:rPr>
                <a:t>Area</a:t>
              </a:r>
              <a:endParaRPr b="1" sz="1300">
                <a:solidFill>
                  <a:srgbClr val="FFFFFF"/>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grpSp>
        <p:nvGrpSpPr>
          <p:cNvPr id="931" name="Google Shape;931;p38"/>
          <p:cNvGrpSpPr/>
          <p:nvPr/>
        </p:nvGrpSpPr>
        <p:grpSpPr>
          <a:xfrm>
            <a:off x="451588" y="450001"/>
            <a:ext cx="9018000" cy="276999"/>
            <a:chOff x="450000" y="450000"/>
            <a:chExt cx="9018000" cy="276999"/>
          </a:xfrm>
        </p:grpSpPr>
        <p:sp>
          <p:nvSpPr>
            <p:cNvPr id="932" name="Google Shape;932;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933" name="Google Shape;933;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934" name="Google Shape;934;p38"/>
          <p:cNvGrpSpPr/>
          <p:nvPr/>
        </p:nvGrpSpPr>
        <p:grpSpPr>
          <a:xfrm>
            <a:off x="559817" y="1324849"/>
            <a:ext cx="8783192" cy="215444"/>
            <a:chOff x="559817" y="2136914"/>
            <a:chExt cx="8783192" cy="215444"/>
          </a:xfrm>
        </p:grpSpPr>
        <p:sp>
          <p:nvSpPr>
            <p:cNvPr id="935" name="Google Shape;935;p3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36" name="Google Shape;936;p38"/>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Vòng đời của File</a:t>
              </a:r>
              <a:endParaRPr/>
            </a:p>
          </p:txBody>
        </p:sp>
      </p:grpSp>
      <p:sp>
        <p:nvSpPr>
          <p:cNvPr id="937" name="Google Shape;937;p38"/>
          <p:cNvSpPr/>
          <p:nvPr/>
        </p:nvSpPr>
        <p:spPr>
          <a:xfrm>
            <a:off x="702940" y="1593891"/>
            <a:ext cx="8640069" cy="2048491"/>
          </a:xfrm>
          <a:prstGeom prst="rect">
            <a:avLst/>
          </a:prstGeom>
          <a:noFill/>
          <a:ln>
            <a:noFill/>
          </a:ln>
        </p:spPr>
        <p:txBody>
          <a:bodyPr anchorCtr="0" anchor="t" bIns="72000" lIns="0" spcFirstLastPara="1" rIns="144000" wrap="square" tIns="72000">
            <a:spAutoFit/>
          </a:bodyPr>
          <a:lstStyle/>
          <a:p>
            <a:pPr indent="-182563" lvl="0" marL="182563"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Tất cả các file được chia thành 2 loại Theo dõi và Không theo dõi. Các file được theo dõi đã được bao gồm trong ảnh chụp nhanh. Các file được theo dõi cũng là một trong những file Chưa sửa đổi, Sửa đổi và Dàn dựng (được xác nhận). Nói một cách đơn giản, các file được theo dõi là các file mà Git biết.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Tất cả các file không phải là file được theo dõi đều là file không được theo dõi. Các file không được theo dõi không được bao gồm trong ảnh chụp nhanh cũng như trong khu vực dàn dựng. Khi bạn sao chép kho lưu trữ lần đầu tiên, nó ở trạng thái Chưa sửa đổi được theo dõi vì không có gì được sửa đổi sau khi thanh toán.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Nếu một file được sửa đổi sau xác nhận cuối cùng trong khi chưa có gì được sửa đổi, Git sẽ nhận ra file đó là đã được sửa đổi. Để xác nhận, file đã sửa đổi được đưa vào trạng thái theo giai đoạn. Vòng đời xác nhận file trạng thái theo giai đoạn này được lặp lại.</a:t>
            </a:r>
            <a:endParaRPr sz="1300">
              <a:solidFill>
                <a:srgbClr val="262626"/>
              </a:solidFill>
              <a:latin typeface="Arial"/>
              <a:ea typeface="Arial"/>
              <a:cs typeface="Arial"/>
              <a:sym typeface="Arial"/>
            </a:endParaRPr>
          </a:p>
        </p:txBody>
      </p:sp>
      <p:grpSp>
        <p:nvGrpSpPr>
          <p:cNvPr id="938" name="Google Shape;938;p38"/>
          <p:cNvGrpSpPr/>
          <p:nvPr/>
        </p:nvGrpSpPr>
        <p:grpSpPr>
          <a:xfrm>
            <a:off x="872438" y="3695385"/>
            <a:ext cx="8290416" cy="2573439"/>
            <a:chOff x="872438" y="3695385"/>
            <a:chExt cx="8290416" cy="2573439"/>
          </a:xfrm>
        </p:grpSpPr>
        <p:sp>
          <p:nvSpPr>
            <p:cNvPr id="939" name="Google Shape;939;p38"/>
            <p:cNvSpPr/>
            <p:nvPr/>
          </p:nvSpPr>
          <p:spPr>
            <a:xfrm>
              <a:off x="872438" y="3695385"/>
              <a:ext cx="8290416" cy="2573439"/>
            </a:xfrm>
            <a:prstGeom prst="roundRect">
              <a:avLst>
                <a:gd fmla="val 0" name="adj"/>
              </a:avLst>
            </a:prstGeom>
            <a:solidFill>
              <a:srgbClr val="FCFCFC"/>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v</a:t>
              </a:r>
              <a:endParaRPr sz="1800">
                <a:solidFill>
                  <a:schemeClr val="lt1"/>
                </a:solidFill>
                <a:latin typeface="Calibri"/>
                <a:ea typeface="Calibri"/>
                <a:cs typeface="Calibri"/>
                <a:sym typeface="Calibri"/>
              </a:endParaRPr>
            </a:p>
          </p:txBody>
        </p:sp>
        <p:pic>
          <p:nvPicPr>
            <p:cNvPr id="940" name="Google Shape;940;p38"/>
            <p:cNvPicPr preferRelativeResize="0"/>
            <p:nvPr/>
          </p:nvPicPr>
          <p:blipFill rotWithShape="1">
            <a:blip r:embed="rId3">
              <a:alphaModFix/>
            </a:blip>
            <a:srcRect b="0" l="0" r="0" t="0"/>
            <a:stretch/>
          </p:blipFill>
          <p:spPr>
            <a:xfrm>
              <a:off x="2160916" y="3776797"/>
              <a:ext cx="5733357" cy="2438816"/>
            </a:xfrm>
            <a:prstGeom prst="rect">
              <a:avLst/>
            </a:prstGeom>
            <a:noFill/>
            <a:ln>
              <a:noFill/>
            </a:ln>
          </p:spPr>
        </p:pic>
        <p:sp>
          <p:nvSpPr>
            <p:cNvPr id="941" name="Google Shape;941;p38"/>
            <p:cNvSpPr/>
            <p:nvPr/>
          </p:nvSpPr>
          <p:spPr>
            <a:xfrm>
              <a:off x="6640476" y="3831603"/>
              <a:ext cx="1203715" cy="377657"/>
            </a:xfrm>
            <a:prstGeom prst="rect">
              <a:avLst/>
            </a:prstGeom>
            <a:solidFill>
              <a:srgbClr val="F44D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Staged</a:t>
              </a:r>
              <a:endParaRPr b="1" sz="1200">
                <a:solidFill>
                  <a:schemeClr val="lt1"/>
                </a:solidFill>
                <a:latin typeface="Arial"/>
                <a:ea typeface="Arial"/>
                <a:cs typeface="Arial"/>
                <a:sym typeface="Arial"/>
              </a:endParaRPr>
            </a:p>
          </p:txBody>
        </p:sp>
        <p:sp>
          <p:nvSpPr>
            <p:cNvPr id="942" name="Google Shape;942;p38"/>
            <p:cNvSpPr/>
            <p:nvPr/>
          </p:nvSpPr>
          <p:spPr>
            <a:xfrm>
              <a:off x="2183587" y="3831605"/>
              <a:ext cx="1005477" cy="377657"/>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Untracked</a:t>
              </a:r>
              <a:endParaRPr b="1" sz="1200">
                <a:solidFill>
                  <a:schemeClr val="dk1"/>
                </a:solidFill>
                <a:latin typeface="Arial"/>
                <a:ea typeface="Arial"/>
                <a:cs typeface="Arial"/>
                <a:sym typeface="Arial"/>
              </a:endParaRPr>
            </a:p>
          </p:txBody>
        </p:sp>
        <p:sp>
          <p:nvSpPr>
            <p:cNvPr id="943" name="Google Shape;943;p38"/>
            <p:cNvSpPr/>
            <p:nvPr/>
          </p:nvSpPr>
          <p:spPr>
            <a:xfrm>
              <a:off x="3722410" y="3831605"/>
              <a:ext cx="1005477" cy="377657"/>
            </a:xfrm>
            <a:prstGeom prst="rect">
              <a:avLst/>
            </a:prstGeom>
            <a:solidFill>
              <a:srgbClr val="0090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Unmodified</a:t>
              </a:r>
              <a:endParaRPr b="1" sz="1200">
                <a:solidFill>
                  <a:schemeClr val="lt1"/>
                </a:solidFill>
                <a:latin typeface="Arial"/>
                <a:ea typeface="Arial"/>
                <a:cs typeface="Arial"/>
                <a:sym typeface="Arial"/>
              </a:endParaRPr>
            </a:p>
          </p:txBody>
        </p:sp>
        <p:sp>
          <p:nvSpPr>
            <p:cNvPr id="944" name="Google Shape;944;p38"/>
            <p:cNvSpPr/>
            <p:nvPr/>
          </p:nvSpPr>
          <p:spPr>
            <a:xfrm>
              <a:off x="5244308" y="3831604"/>
              <a:ext cx="1005477" cy="377657"/>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Modified</a:t>
              </a:r>
              <a:endParaRPr b="1" sz="1200">
                <a:solidFill>
                  <a:schemeClr val="dk1"/>
                </a:solidFill>
                <a:latin typeface="Arial"/>
                <a:ea typeface="Arial"/>
                <a:cs typeface="Arial"/>
                <a:sym typeface="Arial"/>
              </a:endParaRPr>
            </a:p>
          </p:txBody>
        </p:sp>
        <p:sp>
          <p:nvSpPr>
            <p:cNvPr id="945" name="Google Shape;945;p38"/>
            <p:cNvSpPr/>
            <p:nvPr/>
          </p:nvSpPr>
          <p:spPr>
            <a:xfrm>
              <a:off x="2716160" y="4458839"/>
              <a:ext cx="1175707" cy="188732"/>
            </a:xfrm>
            <a:prstGeom prst="rect">
              <a:avLst/>
            </a:prstGeom>
            <a:solidFill>
              <a:srgbClr val="8F89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Add the file</a:t>
              </a:r>
              <a:endParaRPr b="1" sz="1100">
                <a:solidFill>
                  <a:schemeClr val="lt1"/>
                </a:solidFill>
                <a:latin typeface="Arial"/>
                <a:ea typeface="Arial"/>
                <a:cs typeface="Arial"/>
                <a:sym typeface="Arial"/>
              </a:endParaRPr>
            </a:p>
          </p:txBody>
        </p:sp>
        <p:sp>
          <p:nvSpPr>
            <p:cNvPr id="946" name="Google Shape;946;p38"/>
            <p:cNvSpPr/>
            <p:nvPr/>
          </p:nvSpPr>
          <p:spPr>
            <a:xfrm>
              <a:off x="4245298" y="4904635"/>
              <a:ext cx="1036528" cy="173686"/>
            </a:xfrm>
            <a:prstGeom prst="rect">
              <a:avLst/>
            </a:prstGeom>
            <a:solidFill>
              <a:srgbClr val="8F89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Edit the file</a:t>
              </a:r>
              <a:endParaRPr b="1" sz="1100">
                <a:solidFill>
                  <a:schemeClr val="lt1"/>
                </a:solidFill>
                <a:latin typeface="Arial"/>
                <a:ea typeface="Arial"/>
                <a:cs typeface="Arial"/>
                <a:sym typeface="Arial"/>
              </a:endParaRPr>
            </a:p>
          </p:txBody>
        </p:sp>
        <p:sp>
          <p:nvSpPr>
            <p:cNvPr id="947" name="Google Shape;947;p38"/>
            <p:cNvSpPr/>
            <p:nvPr/>
          </p:nvSpPr>
          <p:spPr>
            <a:xfrm>
              <a:off x="3007696" y="5456172"/>
              <a:ext cx="1156224" cy="136026"/>
            </a:xfrm>
            <a:prstGeom prst="rect">
              <a:avLst/>
            </a:prstGeom>
            <a:solidFill>
              <a:srgbClr val="8F89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Remove the file</a:t>
              </a:r>
              <a:endParaRPr b="1" sz="1100">
                <a:solidFill>
                  <a:schemeClr val="lt1"/>
                </a:solidFill>
                <a:latin typeface="Arial"/>
                <a:ea typeface="Arial"/>
                <a:cs typeface="Arial"/>
                <a:sym typeface="Arial"/>
              </a:endParaRPr>
            </a:p>
          </p:txBody>
        </p:sp>
        <p:sp>
          <p:nvSpPr>
            <p:cNvPr id="948" name="Google Shape;948;p38"/>
            <p:cNvSpPr/>
            <p:nvPr/>
          </p:nvSpPr>
          <p:spPr>
            <a:xfrm>
              <a:off x="5795748" y="5155276"/>
              <a:ext cx="1036528" cy="173686"/>
            </a:xfrm>
            <a:prstGeom prst="rect">
              <a:avLst/>
            </a:prstGeom>
            <a:solidFill>
              <a:srgbClr val="8F89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Stage the file</a:t>
              </a:r>
              <a:endParaRPr b="1" sz="1100">
                <a:solidFill>
                  <a:schemeClr val="lt1"/>
                </a:solidFill>
                <a:latin typeface="Arial"/>
                <a:ea typeface="Arial"/>
                <a:cs typeface="Arial"/>
                <a:sym typeface="Arial"/>
              </a:endParaRPr>
            </a:p>
          </p:txBody>
        </p:sp>
        <p:sp>
          <p:nvSpPr>
            <p:cNvPr id="949" name="Google Shape;949;p38"/>
            <p:cNvSpPr/>
            <p:nvPr/>
          </p:nvSpPr>
          <p:spPr>
            <a:xfrm>
              <a:off x="5430137" y="5773809"/>
              <a:ext cx="1036528" cy="173686"/>
            </a:xfrm>
            <a:prstGeom prst="rect">
              <a:avLst/>
            </a:prstGeom>
            <a:solidFill>
              <a:srgbClr val="8F89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Commit</a:t>
              </a:r>
              <a:endParaRPr b="1" sz="1100">
                <a:solidFill>
                  <a:schemeClr val="lt1"/>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grpSp>
        <p:nvGrpSpPr>
          <p:cNvPr id="955" name="Google Shape;955;p39"/>
          <p:cNvGrpSpPr/>
          <p:nvPr/>
        </p:nvGrpSpPr>
        <p:grpSpPr>
          <a:xfrm>
            <a:off x="451588" y="450001"/>
            <a:ext cx="9018000" cy="276999"/>
            <a:chOff x="450000" y="450000"/>
            <a:chExt cx="9018000" cy="276999"/>
          </a:xfrm>
        </p:grpSpPr>
        <p:sp>
          <p:nvSpPr>
            <p:cNvPr id="956" name="Google Shape;956;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957" name="Google Shape;957;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958" name="Google Shape;958;p39"/>
          <p:cNvGrpSpPr/>
          <p:nvPr/>
        </p:nvGrpSpPr>
        <p:grpSpPr>
          <a:xfrm>
            <a:off x="559817" y="1331899"/>
            <a:ext cx="8783192" cy="200055"/>
            <a:chOff x="559817" y="2136914"/>
            <a:chExt cx="8783192" cy="200055"/>
          </a:xfrm>
        </p:grpSpPr>
        <p:sp>
          <p:nvSpPr>
            <p:cNvPr id="959" name="Google Shape;959;p39"/>
            <p:cNvSpPr/>
            <p:nvPr/>
          </p:nvSpPr>
          <p:spPr>
            <a:xfrm>
              <a:off x="559817" y="213931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60" name="Google Shape;960;p3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Nhánh là gì?</a:t>
              </a:r>
              <a:endParaRPr/>
            </a:p>
          </p:txBody>
        </p:sp>
      </p:grpSp>
      <p:sp>
        <p:nvSpPr>
          <p:cNvPr id="961" name="Google Shape;961;p39"/>
          <p:cNvSpPr/>
          <p:nvPr/>
        </p:nvSpPr>
        <p:spPr>
          <a:xfrm>
            <a:off x="702940" y="1636608"/>
            <a:ext cx="8640069" cy="2130565"/>
          </a:xfrm>
          <a:prstGeom prst="rect">
            <a:avLst/>
          </a:prstGeom>
          <a:noFill/>
          <a:ln>
            <a:noFill/>
          </a:ln>
        </p:spPr>
        <p:txBody>
          <a:bodyPr anchorCtr="0" anchor="t" bIns="72000" lIns="0" spcFirstLastPara="1" rIns="144000" wrap="square" tIns="72000">
            <a:spAutoFit/>
          </a:bodyPr>
          <a:lstStyle/>
          <a:p>
            <a:pPr indent="-182563" lvl="0" marL="182563" marR="0" rtl="0" algn="just">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Hầu hết các hệ thống quản lý phiên bản đều hỗ trợ chức năng phân nhánh.</a:t>
            </a:r>
            <a:endParaRPr/>
          </a:p>
          <a:p>
            <a:pPr indent="-107950" lvl="0" marL="285750" marR="0" rtl="0" algn="just">
              <a:spcBef>
                <a:spcPts val="1000"/>
              </a:spcBef>
              <a:spcAft>
                <a:spcPts val="0"/>
              </a:spcAft>
              <a:buClr>
                <a:srgbClr val="193EB0"/>
              </a:buClr>
              <a:buSzPts val="1300"/>
              <a:buFont typeface="Arial"/>
              <a:buChar char="•"/>
            </a:pPr>
            <a:r>
              <a:rPr lang="en-US" sz="1300">
                <a:solidFill>
                  <a:schemeClr val="dk1"/>
                </a:solidFill>
                <a:latin typeface="Arial"/>
                <a:ea typeface="Arial"/>
                <a:cs typeface="Arial"/>
                <a:sym typeface="Arial"/>
              </a:rPr>
              <a:t>Trong quá trình phát triển phần mềm, cần phải sao chép nhiều mã nguồn. Bạn có thể tạo toàn bộ các mã cùng nhau, nhưng thường xảy ra trường hợp bạn có thể chia toàn bộ mã thành từng phần để lập trình riêng biệt.</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Sau khi sao chép mã, bạn có thể phát triển nó một cách độc lập với mã gốc. Nói cách khác, chức năng cho phép bạn phát triển độc lập là Nhánh (Branch).</a:t>
            </a:r>
            <a:endParaRPr/>
          </a:p>
          <a:p>
            <a:pPr indent="-168275" lvl="1" marL="625475" marR="0" rtl="0" algn="just">
              <a:spcBef>
                <a:spcPts val="1000"/>
              </a:spcBef>
              <a:spcAft>
                <a:spcPts val="0"/>
              </a:spcAft>
              <a:buNone/>
            </a:pPr>
            <a:r>
              <a:rPr b="0" i="0" lang="en-US" sz="1300" u="none" cap="none" strike="noStrike">
                <a:solidFill>
                  <a:schemeClr val="dk1"/>
                </a:solidFill>
                <a:latin typeface="Arial"/>
                <a:ea typeface="Arial"/>
                <a:cs typeface="Arial"/>
                <a:sym typeface="Arial"/>
              </a:rPr>
              <a:t>→ Nhánh theo nghĩa đen giống như một nhánh cây; nó cho phép bạn làm việc riêng lẻ độc lập với toàn bộ dự án. Bạn có thể tạo một không gian làm việc duy nhất và bắt đầu làm việc. Nếu kết quả tốt, bạn có thể áp dụng chúng cho nhánh chính có kết quả ổn định. Chức năng này cải thiện hiệu quả và tính ổn định của dự án.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
          <p:cNvSpPr/>
          <p:nvPr/>
        </p:nvSpPr>
        <p:spPr>
          <a:xfrm>
            <a:off x="913659" y="3133793"/>
            <a:ext cx="83418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Quản lý phiên bản là gì?</a:t>
            </a:r>
            <a:endParaRPr/>
          </a:p>
        </p:txBody>
      </p:sp>
      <p:sp>
        <p:nvSpPr>
          <p:cNvPr id="182" name="Google Shape;182;p4"/>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183" name="Google Shape;183;p4"/>
          <p:cNvGrpSpPr/>
          <p:nvPr/>
        </p:nvGrpSpPr>
        <p:grpSpPr>
          <a:xfrm>
            <a:off x="1045276" y="3946399"/>
            <a:ext cx="5700472" cy="1137475"/>
            <a:chOff x="1051307" y="3923538"/>
            <a:chExt cx="5700472" cy="1137475"/>
          </a:xfrm>
        </p:grpSpPr>
        <p:sp>
          <p:nvSpPr>
            <p:cNvPr id="184" name="Google Shape;184;p4"/>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1.1. Giới thiệu về tính năng Quản lý phiên bản</a:t>
              </a:r>
              <a:endParaRPr sz="1799">
                <a:solidFill>
                  <a:srgbClr val="3F3F3F"/>
                </a:solidFill>
                <a:latin typeface="Arial"/>
                <a:ea typeface="Arial"/>
                <a:cs typeface="Arial"/>
                <a:sym typeface="Arial"/>
              </a:endParaRPr>
            </a:p>
          </p:txBody>
        </p:sp>
        <p:sp>
          <p:nvSpPr>
            <p:cNvPr id="185" name="Google Shape;185;p4"/>
            <p:cNvSpPr/>
            <p:nvPr/>
          </p:nvSpPr>
          <p:spPr>
            <a:xfrm>
              <a:off x="1051307" y="3923538"/>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186" name="Google Shape;186;p4"/>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1.2. Phân loại Quản lý phiên bản </a:t>
              </a:r>
              <a:endParaRPr sz="1799">
                <a:solidFill>
                  <a:srgbClr val="A5A5A5"/>
                </a:solidFill>
                <a:latin typeface="Arial"/>
                <a:ea typeface="Arial"/>
                <a:cs typeface="Arial"/>
                <a:sym typeface="Arial"/>
              </a:endParaRPr>
            </a:p>
          </p:txBody>
        </p:sp>
        <p:sp>
          <p:nvSpPr>
            <p:cNvPr id="187" name="Google Shape;187;p4"/>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188" name="Google Shape;188;p4"/>
            <p:cNvGrpSpPr/>
            <p:nvPr/>
          </p:nvGrpSpPr>
          <p:grpSpPr>
            <a:xfrm>
              <a:off x="1051307" y="4782930"/>
              <a:ext cx="5700472" cy="278083"/>
              <a:chOff x="571500" y="5165783"/>
              <a:chExt cx="5702300" cy="278172"/>
            </a:xfrm>
          </p:grpSpPr>
          <p:sp>
            <p:nvSpPr>
              <p:cNvPr id="189" name="Google Shape;189;p4"/>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Lợi ích khi sử dụng tính năng Quản lý phiên bản</a:t>
                </a:r>
                <a:endParaRPr sz="1799">
                  <a:solidFill>
                    <a:srgbClr val="A5A5A5"/>
                  </a:solidFill>
                  <a:latin typeface="Arial"/>
                  <a:ea typeface="Arial"/>
                  <a:cs typeface="Arial"/>
                  <a:sym typeface="Arial"/>
                </a:endParaRPr>
              </a:p>
            </p:txBody>
          </p:sp>
          <p:sp>
            <p:nvSpPr>
              <p:cNvPr id="190" name="Google Shape;190;p4"/>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grpSp>
        <p:nvGrpSpPr>
          <p:cNvPr id="967" name="Google Shape;967;p40"/>
          <p:cNvGrpSpPr/>
          <p:nvPr/>
        </p:nvGrpSpPr>
        <p:grpSpPr>
          <a:xfrm>
            <a:off x="451588" y="450001"/>
            <a:ext cx="9018000" cy="276999"/>
            <a:chOff x="450000" y="450000"/>
            <a:chExt cx="9018000" cy="276999"/>
          </a:xfrm>
        </p:grpSpPr>
        <p:sp>
          <p:nvSpPr>
            <p:cNvPr id="968" name="Google Shape;968;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969" name="Google Shape;969;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grpSp>
        <p:nvGrpSpPr>
          <p:cNvPr id="970" name="Google Shape;970;p40"/>
          <p:cNvGrpSpPr/>
          <p:nvPr/>
        </p:nvGrpSpPr>
        <p:grpSpPr>
          <a:xfrm>
            <a:off x="559817" y="1331899"/>
            <a:ext cx="8783192" cy="200055"/>
            <a:chOff x="559817" y="2136914"/>
            <a:chExt cx="8783192" cy="200055"/>
          </a:xfrm>
        </p:grpSpPr>
        <p:sp>
          <p:nvSpPr>
            <p:cNvPr id="971" name="Google Shape;971;p40"/>
            <p:cNvSpPr/>
            <p:nvPr/>
          </p:nvSpPr>
          <p:spPr>
            <a:xfrm>
              <a:off x="559817" y="213931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72" name="Google Shape;972;p4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Nhánh là gì?</a:t>
              </a:r>
              <a:endParaRPr/>
            </a:p>
          </p:txBody>
        </p:sp>
      </p:grpSp>
      <p:sp>
        <p:nvSpPr>
          <p:cNvPr id="973" name="Google Shape;973;p40"/>
          <p:cNvSpPr/>
          <p:nvPr/>
        </p:nvSpPr>
        <p:spPr>
          <a:xfrm>
            <a:off x="702940" y="1636608"/>
            <a:ext cx="8640069" cy="2458860"/>
          </a:xfrm>
          <a:prstGeom prst="rect">
            <a:avLst/>
          </a:prstGeom>
          <a:noFill/>
          <a:ln>
            <a:noFill/>
          </a:ln>
        </p:spPr>
        <p:txBody>
          <a:bodyPr anchorCtr="0" anchor="t" bIns="72000" lIns="0" spcFirstLastPara="1" rIns="144000" wrap="square" tIns="72000">
            <a:spAutoFit/>
          </a:bodyPr>
          <a:lstStyle/>
          <a:p>
            <a:pPr indent="-182563" lvl="0" marL="182563" marR="0" rtl="0" algn="just">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Nhánh của Git rất nhẹ và nhanh chóng để chuyển đổi, vì vậy có thể tạo một nhánh hoặc di chuyển giữa nhiều nhánh trong thời gian ngắn.</a:t>
            </a:r>
            <a:endParaRPr/>
          </a:p>
          <a:p>
            <a:pPr indent="-92075" lvl="0" marL="269875" marR="0" rtl="0" algn="just">
              <a:spcBef>
                <a:spcPts val="1000"/>
              </a:spcBef>
              <a:spcAft>
                <a:spcPts val="0"/>
              </a:spcAft>
              <a:buClr>
                <a:srgbClr val="193EB0"/>
              </a:buClr>
              <a:buSzPts val="1300"/>
              <a:buFont typeface="Arial"/>
              <a:buChar char="•"/>
            </a:pPr>
            <a:r>
              <a:rPr lang="en-US" sz="1300">
                <a:solidFill>
                  <a:schemeClr val="dk1"/>
                </a:solidFill>
                <a:latin typeface="Arial"/>
                <a:ea typeface="Arial"/>
                <a:cs typeface="Arial"/>
                <a:sym typeface="Arial"/>
              </a:rPr>
              <a:t>Không giống như các hệ thống quản lý phiên bản khác, Git khuyên bạn nên tạo các nhánh và hợp nhất chúng sau.</a:t>
            </a:r>
            <a:endParaRPr/>
          </a:p>
          <a:p>
            <a:pPr indent="-361950" lvl="0" marL="539750" marR="0" rtl="0" algn="just">
              <a:spcBef>
                <a:spcPts val="1000"/>
              </a:spcBef>
              <a:spcAft>
                <a:spcPts val="0"/>
              </a:spcAft>
              <a:buNone/>
            </a:pPr>
            <a:r>
              <a:rPr lang="en-US" sz="1300">
                <a:solidFill>
                  <a:schemeClr val="dk1"/>
                </a:solidFill>
                <a:latin typeface="Arial"/>
                <a:ea typeface="Arial"/>
                <a:cs typeface="Arial"/>
                <a:sym typeface="Arial"/>
              </a:rPr>
              <a:t>  → Tạo một branch là một công việc rất đơn giản như tạo một tập tin 41-byte duy nhất, nhưng nó hỗ trợ Quản lý phiên bản rất hiệu quả.</a:t>
            </a:r>
            <a:endParaRPr/>
          </a:p>
          <a:p>
            <a:pPr indent="-182563" lvl="0" marL="182563" marR="0" rtl="0" algn="just">
              <a:spcBef>
                <a:spcPts val="1000"/>
              </a:spcBef>
              <a:spcAft>
                <a:spcPts val="0"/>
              </a:spcAft>
              <a:buClr>
                <a:srgbClr val="193EB0"/>
              </a:buClr>
              <a:buSzPts val="1300"/>
              <a:buFont typeface="Arial"/>
              <a:buChar char="‣"/>
            </a:pPr>
            <a:r>
              <a:rPr lang="en-US" sz="1300">
                <a:solidFill>
                  <a:schemeClr val="dk1"/>
                </a:solidFill>
                <a:latin typeface="Arial"/>
                <a:ea typeface="Arial"/>
                <a:cs typeface="Arial"/>
                <a:sym typeface="Arial"/>
              </a:rPr>
              <a:t>Toàn bộ bản sao mất hàng chục giây đến hàng chục phút tùy thuộc vào quy mô của dự án, nhưng Git rất nhanh. Ngoài ra, vì thông tin của xác nhận trước đó được lưu mỗi khi bạn xác nhận, bạn có thể biết bắt đầu hợp nhất từ đâu (Merge Base).</a:t>
            </a:r>
            <a:endParaRPr/>
          </a:p>
          <a:p>
            <a:pPr indent="0" lvl="0" marL="193675" marR="0" rtl="0" algn="just">
              <a:spcBef>
                <a:spcPts val="1000"/>
              </a:spcBef>
              <a:spcAft>
                <a:spcPts val="0"/>
              </a:spcAft>
              <a:buNone/>
            </a:pPr>
            <a:r>
              <a:rPr lang="en-US" sz="1300">
                <a:solidFill>
                  <a:schemeClr val="dk1"/>
                </a:solidFill>
                <a:latin typeface="Arial"/>
                <a:ea typeface="Arial"/>
                <a:cs typeface="Arial"/>
                <a:sym typeface="Arial"/>
              </a:rPr>
              <a:t> → Tính năng này là một tính năng mạnh mẽ để các nhà phát triển thường tạo và sử dụng các nhánh.</a:t>
            </a:r>
            <a:endParaRPr sz="13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grpSp>
        <p:nvGrpSpPr>
          <p:cNvPr id="979" name="Google Shape;979;p41"/>
          <p:cNvGrpSpPr/>
          <p:nvPr/>
        </p:nvGrpSpPr>
        <p:grpSpPr>
          <a:xfrm>
            <a:off x="451588" y="450001"/>
            <a:ext cx="9018000" cy="276999"/>
            <a:chOff x="450000" y="450000"/>
            <a:chExt cx="9018000" cy="276999"/>
          </a:xfrm>
        </p:grpSpPr>
        <p:sp>
          <p:nvSpPr>
            <p:cNvPr id="980" name="Google Shape;980;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Thuật ngữ GitHub</a:t>
              </a:r>
              <a:endParaRPr/>
            </a:p>
          </p:txBody>
        </p:sp>
        <p:sp>
          <p:nvSpPr>
            <p:cNvPr id="981" name="Google Shape;981;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grpSp>
      <p:sp>
        <p:nvSpPr>
          <p:cNvPr id="982" name="Google Shape;982;p41"/>
          <p:cNvSpPr/>
          <p:nvPr/>
        </p:nvSpPr>
        <p:spPr>
          <a:xfrm>
            <a:off x="702940" y="1610920"/>
            <a:ext cx="8640069" cy="297695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quá trình phát triển thực tế, chúng ta có thể sử dụng Branch như dưới đây:</a:t>
            </a:r>
            <a:endParaRPr sz="1300">
              <a:solidFill>
                <a:srgbClr val="262626"/>
              </a:solidFill>
              <a:latin typeface="Arial"/>
              <a:ea typeface="Arial"/>
              <a:cs typeface="Arial"/>
              <a:sym typeface="Arial"/>
            </a:endParaRPr>
          </a:p>
          <a:p>
            <a:pPr indent="-174625" lvl="1" marL="3556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Chúng tôi viết mã và làm việc trên dự án.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Chúng tôi tạo một nhánh mới (issue_1) để xử lý các vấn đề phát sinh.</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Chúng tôi bắt đầu làm việc trên branch mới được tạo.</a:t>
            </a:r>
            <a:endParaRPr/>
          </a:p>
          <a:p>
            <a:pPr indent="-117475" lvl="1" marL="355600" marR="0" rtl="0" algn="l">
              <a:spcBef>
                <a:spcPts val="600"/>
              </a:spcBef>
              <a:spcAft>
                <a:spcPts val="0"/>
              </a:spcAft>
              <a:buClr>
                <a:srgbClr val="193EB0"/>
              </a:buClr>
              <a:buSzPts val="900"/>
              <a:buFont typeface="Arial"/>
              <a:buNone/>
            </a:pPr>
            <a:r>
              <a:t/>
            </a:r>
            <a:endParaRPr b="0" i="0" sz="900" u="none" cap="none" strike="noStrike">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khi giải quyết vấn đề này, nếu bạn thấy một vấn đề quan trọng khác và bạn cần khắc phục ngay lập tức (Hotfix) :</a:t>
            </a:r>
            <a:endParaRPr sz="1300">
              <a:solidFill>
                <a:srgbClr val="262626"/>
              </a:solidFill>
              <a:latin typeface="Arial"/>
              <a:ea typeface="Arial"/>
              <a:cs typeface="Arial"/>
              <a:sym typeface="Arial"/>
            </a:endParaRPr>
          </a:p>
          <a:p>
            <a:pPr indent="-174625" lvl="1" marL="3556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Đến nhánh Production (không có vấn đề gì) trước khi xử lý các vấn đề mới.</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Tạo một nhánh hotfix mới.</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Sau khi kiểm tra Hotfix đã sửa, hợp nhất nhánh Hotfix vào nhánh Production.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Đến nhánh (issue_1) bạn đang thực hiện và tiến hành các nhiệm vụ còn lại.</a:t>
            </a:r>
            <a:endParaRPr b="0" i="0" sz="1300" u="none" cap="none" strike="noStrike">
              <a:solidFill>
                <a:srgbClr val="262626"/>
              </a:solidFill>
              <a:latin typeface="Arial"/>
              <a:ea typeface="Arial"/>
              <a:cs typeface="Arial"/>
              <a:sym typeface="Arial"/>
            </a:endParaRPr>
          </a:p>
        </p:txBody>
      </p:sp>
      <p:grpSp>
        <p:nvGrpSpPr>
          <p:cNvPr id="983" name="Google Shape;983;p41"/>
          <p:cNvGrpSpPr/>
          <p:nvPr/>
        </p:nvGrpSpPr>
        <p:grpSpPr>
          <a:xfrm>
            <a:off x="559817" y="1331899"/>
            <a:ext cx="8783192" cy="200055"/>
            <a:chOff x="559817" y="2136914"/>
            <a:chExt cx="8783192" cy="200055"/>
          </a:xfrm>
        </p:grpSpPr>
        <p:sp>
          <p:nvSpPr>
            <p:cNvPr id="984" name="Google Shape;984;p41"/>
            <p:cNvSpPr/>
            <p:nvPr/>
          </p:nvSpPr>
          <p:spPr>
            <a:xfrm>
              <a:off x="559817" y="2139319"/>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85" name="Google Shape;985;p4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Nếu chúng ta gặp một số vấn đề phát sinh,</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2"/>
          <p:cNvSpPr/>
          <p:nvPr/>
        </p:nvSpPr>
        <p:spPr>
          <a:xfrm>
            <a:off x="913659" y="3133793"/>
            <a:ext cx="83418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1D1C1D"/>
                </a:solidFill>
                <a:latin typeface="Arial"/>
                <a:ea typeface="Arial"/>
                <a:cs typeface="Arial"/>
                <a:sym typeface="Arial"/>
              </a:rPr>
              <a:t>Cách sử dụng GitHub</a:t>
            </a:r>
            <a:endParaRPr b="1" sz="3200">
              <a:solidFill>
                <a:srgbClr val="000000"/>
              </a:solidFill>
              <a:latin typeface="Arial"/>
              <a:ea typeface="Arial"/>
              <a:cs typeface="Arial"/>
              <a:sym typeface="Arial"/>
            </a:endParaRPr>
          </a:p>
        </p:txBody>
      </p:sp>
      <p:sp>
        <p:nvSpPr>
          <p:cNvPr id="992" name="Google Shape;992;p42"/>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grpSp>
        <p:nvGrpSpPr>
          <p:cNvPr id="993" name="Google Shape;993;p42"/>
          <p:cNvGrpSpPr/>
          <p:nvPr/>
        </p:nvGrpSpPr>
        <p:grpSpPr>
          <a:xfrm>
            <a:off x="1052896" y="3923539"/>
            <a:ext cx="5700472" cy="1137475"/>
            <a:chOff x="1051307" y="3923538"/>
            <a:chExt cx="5700472" cy="1137475"/>
          </a:xfrm>
        </p:grpSpPr>
        <p:sp>
          <p:nvSpPr>
            <p:cNvPr id="994" name="Google Shape;994;p42"/>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4.1. Bài luyện tập GitHub đơn giản</a:t>
              </a:r>
              <a:endParaRPr sz="1799">
                <a:solidFill>
                  <a:srgbClr val="3F3F3F"/>
                </a:solidFill>
                <a:latin typeface="Arial"/>
                <a:ea typeface="Arial"/>
                <a:cs typeface="Arial"/>
                <a:sym typeface="Arial"/>
              </a:endParaRPr>
            </a:p>
          </p:txBody>
        </p:sp>
        <p:sp>
          <p:nvSpPr>
            <p:cNvPr id="995" name="Google Shape;995;p42"/>
            <p:cNvSpPr/>
            <p:nvPr/>
          </p:nvSpPr>
          <p:spPr>
            <a:xfrm>
              <a:off x="1051307" y="3923538"/>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sp>
          <p:nvSpPr>
            <p:cNvPr id="996" name="Google Shape;996;p42"/>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4.2. Cách sử dụng GitHub khi làm việc theo cá nhân</a:t>
              </a:r>
              <a:endParaRPr sz="1799">
                <a:solidFill>
                  <a:srgbClr val="A5A5A5"/>
                </a:solidFill>
                <a:latin typeface="Arial"/>
                <a:ea typeface="Arial"/>
                <a:cs typeface="Arial"/>
                <a:sym typeface="Arial"/>
              </a:endParaRPr>
            </a:p>
          </p:txBody>
        </p:sp>
        <p:sp>
          <p:nvSpPr>
            <p:cNvPr id="997" name="Google Shape;997;p42"/>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998" name="Google Shape;998;p42"/>
            <p:cNvGrpSpPr/>
            <p:nvPr/>
          </p:nvGrpSpPr>
          <p:grpSpPr>
            <a:xfrm>
              <a:off x="1051307" y="4782930"/>
              <a:ext cx="5700472" cy="278083"/>
              <a:chOff x="571500" y="5165783"/>
              <a:chExt cx="5702300" cy="278172"/>
            </a:xfrm>
          </p:grpSpPr>
          <p:sp>
            <p:nvSpPr>
              <p:cNvPr id="999" name="Google Shape;999;p42"/>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Cách sử dụng GitHub thông qua môi trường GUI</a:t>
                </a:r>
                <a:endParaRPr sz="1799">
                  <a:solidFill>
                    <a:srgbClr val="A5A5A5"/>
                  </a:solidFill>
                  <a:latin typeface="Arial"/>
                  <a:ea typeface="Arial"/>
                  <a:cs typeface="Arial"/>
                  <a:sym typeface="Arial"/>
                </a:endParaRPr>
              </a:p>
            </p:txBody>
          </p:sp>
          <p:sp>
            <p:nvSpPr>
              <p:cNvPr id="1000" name="Google Shape;1000;p42"/>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4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Cài đặt và Cấu hình tài khoản</a:t>
            </a:r>
            <a:endParaRPr b="1" sz="2400">
              <a:solidFill>
                <a:srgbClr val="0C0C0C"/>
              </a:solidFill>
              <a:latin typeface="Arial"/>
              <a:ea typeface="Arial"/>
              <a:cs typeface="Arial"/>
              <a:sym typeface="Arial"/>
            </a:endParaRPr>
          </a:p>
        </p:txBody>
      </p:sp>
      <p:grpSp>
        <p:nvGrpSpPr>
          <p:cNvPr id="1007" name="Google Shape;1007;p43"/>
          <p:cNvGrpSpPr/>
          <p:nvPr/>
        </p:nvGrpSpPr>
        <p:grpSpPr>
          <a:xfrm>
            <a:off x="559817" y="1902381"/>
            <a:ext cx="8783192" cy="200055"/>
            <a:chOff x="559817" y="2136914"/>
            <a:chExt cx="8783192" cy="200055"/>
          </a:xfrm>
        </p:grpSpPr>
        <p:sp>
          <p:nvSpPr>
            <p:cNvPr id="1008" name="Google Shape;1008;p4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09" name="Google Shape;1009;p4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một tài khoản</a:t>
              </a:r>
              <a:endParaRPr sz="1300">
                <a:solidFill>
                  <a:srgbClr val="262626"/>
                </a:solidFill>
                <a:latin typeface="Arial"/>
                <a:ea typeface="Arial"/>
                <a:cs typeface="Arial"/>
                <a:sym typeface="Arial"/>
              </a:endParaRPr>
            </a:p>
          </p:txBody>
        </p:sp>
      </p:grpSp>
      <p:sp>
        <p:nvSpPr>
          <p:cNvPr id="1010" name="Google Shape;1010;p43"/>
          <p:cNvSpPr/>
          <p:nvPr/>
        </p:nvSpPr>
        <p:spPr>
          <a:xfrm>
            <a:off x="702940" y="2132928"/>
            <a:ext cx="8753632" cy="109951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cập tới https://github.com</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Điền thông tin và nhấp vào Sign up.</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Chọn Free (Miễn phí).</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Tiến hành xác thực người dùng bằng email đã đăng ký.</a:t>
            </a:r>
            <a:endParaRPr sz="1300">
              <a:solidFill>
                <a:srgbClr val="262626"/>
              </a:solidFill>
              <a:latin typeface="Arial"/>
              <a:ea typeface="Arial"/>
              <a:cs typeface="Arial"/>
              <a:sym typeface="Arial"/>
            </a:endParaRPr>
          </a:p>
        </p:txBody>
      </p:sp>
      <p:grpSp>
        <p:nvGrpSpPr>
          <p:cNvPr id="1011" name="Google Shape;1011;p43"/>
          <p:cNvGrpSpPr/>
          <p:nvPr/>
        </p:nvGrpSpPr>
        <p:grpSpPr>
          <a:xfrm>
            <a:off x="451588" y="450001"/>
            <a:ext cx="9018000" cy="276999"/>
            <a:chOff x="450000" y="450000"/>
            <a:chExt cx="9018000" cy="276999"/>
          </a:xfrm>
        </p:grpSpPr>
        <p:sp>
          <p:nvSpPr>
            <p:cNvPr id="1012" name="Google Shape;1012;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013" name="Google Shape;1013;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014" name="Google Shape;1014;p43"/>
          <p:cNvGrpSpPr/>
          <p:nvPr/>
        </p:nvGrpSpPr>
        <p:grpSpPr>
          <a:xfrm>
            <a:off x="702940" y="3352167"/>
            <a:ext cx="8753632" cy="2683064"/>
            <a:chOff x="702940" y="3352167"/>
            <a:chExt cx="8753632" cy="2683064"/>
          </a:xfrm>
        </p:grpSpPr>
        <p:pic>
          <p:nvPicPr>
            <p:cNvPr id="1015" name="Google Shape;1015;p43"/>
            <p:cNvPicPr preferRelativeResize="0"/>
            <p:nvPr/>
          </p:nvPicPr>
          <p:blipFill rotWithShape="1">
            <a:blip r:embed="rId3">
              <a:alphaModFix/>
            </a:blip>
            <a:srcRect b="0" l="0" r="0" t="0"/>
            <a:stretch/>
          </p:blipFill>
          <p:spPr>
            <a:xfrm>
              <a:off x="702940" y="3352167"/>
              <a:ext cx="4292900" cy="2683063"/>
            </a:xfrm>
            <a:prstGeom prst="rect">
              <a:avLst/>
            </a:prstGeom>
            <a:noFill/>
            <a:ln cap="flat" cmpd="sng" w="9525">
              <a:solidFill>
                <a:srgbClr val="7F7F7F"/>
              </a:solidFill>
              <a:prstDash val="solid"/>
              <a:round/>
              <a:headEnd len="sm" w="sm" type="none"/>
              <a:tailEnd len="sm" w="sm" type="none"/>
            </a:ln>
          </p:spPr>
        </p:pic>
        <p:pic>
          <p:nvPicPr>
            <p:cNvPr id="1016" name="Google Shape;1016;p43"/>
            <p:cNvPicPr preferRelativeResize="0"/>
            <p:nvPr/>
          </p:nvPicPr>
          <p:blipFill rotWithShape="1">
            <a:blip r:embed="rId4">
              <a:alphaModFix/>
            </a:blip>
            <a:srcRect b="0" l="0" r="0" t="0"/>
            <a:stretch/>
          </p:blipFill>
          <p:spPr>
            <a:xfrm>
              <a:off x="5163670" y="3352167"/>
              <a:ext cx="4292902" cy="2683064"/>
            </a:xfrm>
            <a:prstGeom prst="rect">
              <a:avLst/>
            </a:prstGeom>
            <a:noFill/>
            <a:ln cap="flat" cmpd="sng" w="9525">
              <a:solidFill>
                <a:srgbClr val="7F7F7F"/>
              </a:solidFill>
              <a:prstDash val="solid"/>
              <a:round/>
              <a:headEnd len="sm" w="sm" type="none"/>
              <a:tailEnd len="sm" w="sm" type="none"/>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4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Tạo Kho lưu trữ cá nhân</a:t>
            </a:r>
            <a:endParaRPr b="1" sz="2400">
              <a:solidFill>
                <a:srgbClr val="0C0C0C"/>
              </a:solidFill>
              <a:latin typeface="Arial"/>
              <a:ea typeface="Arial"/>
              <a:cs typeface="Arial"/>
              <a:sym typeface="Arial"/>
            </a:endParaRPr>
          </a:p>
        </p:txBody>
      </p:sp>
      <p:grpSp>
        <p:nvGrpSpPr>
          <p:cNvPr id="1023" name="Google Shape;1023;p44"/>
          <p:cNvGrpSpPr/>
          <p:nvPr/>
        </p:nvGrpSpPr>
        <p:grpSpPr>
          <a:xfrm>
            <a:off x="559817" y="1902381"/>
            <a:ext cx="8783192" cy="200055"/>
            <a:chOff x="559817" y="2136914"/>
            <a:chExt cx="8783192" cy="200055"/>
          </a:xfrm>
        </p:grpSpPr>
        <p:sp>
          <p:nvSpPr>
            <p:cNvPr id="1024" name="Google Shape;1024;p4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25" name="Google Shape;1025;p4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cá nhân</a:t>
              </a:r>
              <a:endParaRPr sz="1300">
                <a:solidFill>
                  <a:srgbClr val="262626"/>
                </a:solidFill>
                <a:latin typeface="Arial"/>
                <a:ea typeface="Arial"/>
                <a:cs typeface="Arial"/>
                <a:sym typeface="Arial"/>
              </a:endParaRPr>
            </a:p>
          </p:txBody>
        </p:sp>
      </p:grpSp>
      <p:sp>
        <p:nvSpPr>
          <p:cNvPr id="1026" name="Google Shape;1026;p44"/>
          <p:cNvSpPr/>
          <p:nvPr/>
        </p:nvSpPr>
        <p:spPr>
          <a:xfrm>
            <a:off x="702940" y="2140485"/>
            <a:ext cx="8753632"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đăng nhập, nhấp vào nút </a:t>
            </a:r>
            <a:r>
              <a:rPr b="1" lang="en-US" sz="1300">
                <a:solidFill>
                  <a:srgbClr val="1429A0"/>
                </a:solidFill>
                <a:latin typeface="Arial"/>
                <a:ea typeface="Arial"/>
                <a:cs typeface="Arial"/>
                <a:sym typeface="Arial"/>
              </a:rPr>
              <a:t>Create repository</a:t>
            </a:r>
            <a:r>
              <a:rPr lang="en-US" sz="1300">
                <a:solidFill>
                  <a:srgbClr val="262626"/>
                </a:solidFill>
                <a:latin typeface="Arial"/>
                <a:ea typeface="Arial"/>
                <a:cs typeface="Arial"/>
                <a:sym typeface="Arial"/>
              </a:rPr>
              <a:t> ở bên trái.</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Đặt tên Kho lưu trữ và nhấp vào nút </a:t>
            </a:r>
            <a:r>
              <a:rPr b="1" lang="en-US" sz="1300">
                <a:solidFill>
                  <a:srgbClr val="1429A0"/>
                </a:solidFill>
                <a:latin typeface="Arial"/>
                <a:ea typeface="Arial"/>
                <a:cs typeface="Arial"/>
                <a:sym typeface="Arial"/>
              </a:rPr>
              <a:t>Create repository</a:t>
            </a:r>
            <a:r>
              <a:rPr lang="en-US" sz="1300">
                <a:solidFill>
                  <a:srgbClr val="262626"/>
                </a:solidFill>
                <a:latin typeface="Arial"/>
                <a:ea typeface="Arial"/>
                <a:cs typeface="Arial"/>
                <a:sym typeface="Arial"/>
              </a:rPr>
              <a:t> ở dưới cùng.</a:t>
            </a:r>
            <a:endParaRPr sz="1300">
              <a:solidFill>
                <a:srgbClr val="262626"/>
              </a:solidFill>
              <a:latin typeface="Arial"/>
              <a:ea typeface="Arial"/>
              <a:cs typeface="Arial"/>
              <a:sym typeface="Arial"/>
            </a:endParaRPr>
          </a:p>
        </p:txBody>
      </p:sp>
      <p:grpSp>
        <p:nvGrpSpPr>
          <p:cNvPr id="1027" name="Google Shape;1027;p44"/>
          <p:cNvGrpSpPr/>
          <p:nvPr/>
        </p:nvGrpSpPr>
        <p:grpSpPr>
          <a:xfrm>
            <a:off x="451588" y="450001"/>
            <a:ext cx="9018000" cy="276999"/>
            <a:chOff x="450000" y="450000"/>
            <a:chExt cx="9018000" cy="276999"/>
          </a:xfrm>
        </p:grpSpPr>
        <p:sp>
          <p:nvSpPr>
            <p:cNvPr id="1028" name="Google Shape;1028;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029" name="Google Shape;1029;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030" name="Google Shape;1030;p44"/>
          <p:cNvGrpSpPr/>
          <p:nvPr/>
        </p:nvGrpSpPr>
        <p:grpSpPr>
          <a:xfrm>
            <a:off x="702939" y="2881390"/>
            <a:ext cx="8753633" cy="2847574"/>
            <a:chOff x="702939" y="2881390"/>
            <a:chExt cx="8753633" cy="2847574"/>
          </a:xfrm>
        </p:grpSpPr>
        <p:grpSp>
          <p:nvGrpSpPr>
            <p:cNvPr id="1031" name="Google Shape;1031;p44"/>
            <p:cNvGrpSpPr/>
            <p:nvPr/>
          </p:nvGrpSpPr>
          <p:grpSpPr>
            <a:xfrm>
              <a:off x="702939" y="2881390"/>
              <a:ext cx="8753633" cy="2847574"/>
              <a:chOff x="702939" y="2941846"/>
              <a:chExt cx="8753633" cy="2847574"/>
            </a:xfrm>
          </p:grpSpPr>
          <p:pic>
            <p:nvPicPr>
              <p:cNvPr id="1032" name="Google Shape;1032;p44"/>
              <p:cNvPicPr preferRelativeResize="0"/>
              <p:nvPr/>
            </p:nvPicPr>
            <p:blipFill rotWithShape="1">
              <a:blip r:embed="rId3">
                <a:alphaModFix/>
              </a:blip>
              <a:srcRect b="0" l="0" r="22863" t="0"/>
              <a:stretch/>
            </p:blipFill>
            <p:spPr>
              <a:xfrm>
                <a:off x="702939" y="2941847"/>
                <a:ext cx="4335225" cy="2847573"/>
              </a:xfrm>
              <a:prstGeom prst="rect">
                <a:avLst/>
              </a:prstGeom>
              <a:noFill/>
              <a:ln>
                <a:noFill/>
              </a:ln>
            </p:spPr>
          </p:pic>
          <p:pic>
            <p:nvPicPr>
              <p:cNvPr id="1033" name="Google Shape;1033;p44"/>
              <p:cNvPicPr preferRelativeResize="0"/>
              <p:nvPr/>
            </p:nvPicPr>
            <p:blipFill rotWithShape="1">
              <a:blip r:embed="rId4">
                <a:alphaModFix/>
              </a:blip>
              <a:srcRect b="0" l="0" r="0" t="0"/>
              <a:stretch/>
            </p:blipFill>
            <p:spPr>
              <a:xfrm>
                <a:off x="5185213" y="2941846"/>
                <a:ext cx="4271359" cy="2847574"/>
              </a:xfrm>
              <a:prstGeom prst="rect">
                <a:avLst/>
              </a:prstGeom>
              <a:noFill/>
              <a:ln>
                <a:noFill/>
              </a:ln>
            </p:spPr>
          </p:pic>
        </p:grpSp>
        <p:sp>
          <p:nvSpPr>
            <p:cNvPr id="1034" name="Google Shape;1034;p44"/>
            <p:cNvSpPr/>
            <p:nvPr/>
          </p:nvSpPr>
          <p:spPr>
            <a:xfrm>
              <a:off x="1851108" y="4142146"/>
              <a:ext cx="1518492" cy="228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Create repository</a:t>
              </a:r>
              <a:endParaRPr b="1" sz="1300">
                <a:solidFill>
                  <a:schemeClr val="lt1"/>
                </a:solidFill>
                <a:latin typeface="Arial"/>
                <a:ea typeface="Arial"/>
                <a:cs typeface="Arial"/>
                <a:sym typeface="Arial"/>
              </a:endParaRPr>
            </a:p>
          </p:txBody>
        </p:sp>
        <p:sp>
          <p:nvSpPr>
            <p:cNvPr id="1035" name="Google Shape;1035;p44"/>
            <p:cNvSpPr/>
            <p:nvPr/>
          </p:nvSpPr>
          <p:spPr>
            <a:xfrm>
              <a:off x="827382" y="4096800"/>
              <a:ext cx="929418" cy="3168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6" name="Google Shape;1036;p44"/>
            <p:cNvSpPr/>
            <p:nvPr/>
          </p:nvSpPr>
          <p:spPr>
            <a:xfrm>
              <a:off x="5767782" y="5428800"/>
              <a:ext cx="748218" cy="2460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7" name="Google Shape;1037;p44"/>
            <p:cNvSpPr/>
            <p:nvPr/>
          </p:nvSpPr>
          <p:spPr>
            <a:xfrm>
              <a:off x="6561646" y="5428800"/>
              <a:ext cx="1518492" cy="228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Create repository</a:t>
              </a:r>
              <a:endParaRPr b="1" sz="1300">
                <a:solidFill>
                  <a:schemeClr val="lt1"/>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4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Tạo Kho lưu trữ cá nhân</a:t>
            </a:r>
            <a:endParaRPr b="1" sz="2400">
              <a:solidFill>
                <a:srgbClr val="0C0C0C"/>
              </a:solidFill>
              <a:latin typeface="Arial"/>
              <a:ea typeface="Arial"/>
              <a:cs typeface="Arial"/>
              <a:sym typeface="Arial"/>
            </a:endParaRPr>
          </a:p>
        </p:txBody>
      </p:sp>
      <p:grpSp>
        <p:nvGrpSpPr>
          <p:cNvPr id="1044" name="Google Shape;1044;p45"/>
          <p:cNvGrpSpPr/>
          <p:nvPr/>
        </p:nvGrpSpPr>
        <p:grpSpPr>
          <a:xfrm>
            <a:off x="559817" y="1902381"/>
            <a:ext cx="8783192" cy="200055"/>
            <a:chOff x="559817" y="2136914"/>
            <a:chExt cx="8783192" cy="200055"/>
          </a:xfrm>
        </p:grpSpPr>
        <p:sp>
          <p:nvSpPr>
            <p:cNvPr id="1045" name="Google Shape;1045;p4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46" name="Google Shape;1046;p4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cá nhân</a:t>
              </a:r>
              <a:endParaRPr sz="1300">
                <a:solidFill>
                  <a:srgbClr val="262626"/>
                </a:solidFill>
                <a:latin typeface="Arial"/>
                <a:ea typeface="Arial"/>
                <a:cs typeface="Arial"/>
                <a:sym typeface="Arial"/>
              </a:endParaRPr>
            </a:p>
          </p:txBody>
        </p:sp>
      </p:grpSp>
      <p:sp>
        <p:nvSpPr>
          <p:cNvPr id="1047" name="Google Shape;1047;p45"/>
          <p:cNvSpPr/>
          <p:nvPr/>
        </p:nvSpPr>
        <p:spPr>
          <a:xfrm>
            <a:off x="702940" y="2140485"/>
            <a:ext cx="8753632"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nhận rằng Kho lưu trữ từ xa có tên </a:t>
            </a:r>
            <a:r>
              <a:rPr b="1" lang="en-US" sz="1300">
                <a:solidFill>
                  <a:srgbClr val="262626"/>
                </a:solidFill>
                <a:latin typeface="Arial"/>
                <a:ea typeface="Arial"/>
                <a:cs typeface="Arial"/>
                <a:sym typeface="Arial"/>
              </a:rPr>
              <a:t>example1</a:t>
            </a:r>
            <a:r>
              <a:rPr lang="en-US" sz="1300">
                <a:solidFill>
                  <a:srgbClr val="262626"/>
                </a:solidFill>
                <a:latin typeface="Arial"/>
                <a:ea typeface="Arial"/>
                <a:cs typeface="Arial"/>
                <a:sym typeface="Arial"/>
              </a:rPr>
              <a:t> đã được tạo trong tài khoản siciot.</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Tiến hành như được mô tả trong ... hoặc tạo một kho lưu trữ mới trên dòng lệnh.</a:t>
            </a:r>
            <a:endParaRPr sz="1300">
              <a:solidFill>
                <a:srgbClr val="262626"/>
              </a:solidFill>
              <a:latin typeface="Arial"/>
              <a:ea typeface="Arial"/>
              <a:cs typeface="Arial"/>
              <a:sym typeface="Arial"/>
            </a:endParaRPr>
          </a:p>
        </p:txBody>
      </p:sp>
      <p:grpSp>
        <p:nvGrpSpPr>
          <p:cNvPr id="1048" name="Google Shape;1048;p45"/>
          <p:cNvGrpSpPr/>
          <p:nvPr/>
        </p:nvGrpSpPr>
        <p:grpSpPr>
          <a:xfrm>
            <a:off x="451588" y="450001"/>
            <a:ext cx="9018000" cy="276999"/>
            <a:chOff x="450000" y="450000"/>
            <a:chExt cx="9018000" cy="276999"/>
          </a:xfrm>
        </p:grpSpPr>
        <p:sp>
          <p:nvSpPr>
            <p:cNvPr id="1049" name="Google Shape;1049;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050" name="Google Shape;1050;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051" name="Google Shape;1051;p45"/>
          <p:cNvGrpSpPr/>
          <p:nvPr/>
        </p:nvGrpSpPr>
        <p:grpSpPr>
          <a:xfrm>
            <a:off x="712182" y="2798644"/>
            <a:ext cx="8375514" cy="3399674"/>
            <a:chOff x="712182" y="2866657"/>
            <a:chExt cx="8375514" cy="3399674"/>
          </a:xfrm>
        </p:grpSpPr>
        <p:pic>
          <p:nvPicPr>
            <p:cNvPr id="1052" name="Google Shape;1052;p45"/>
            <p:cNvPicPr preferRelativeResize="0"/>
            <p:nvPr/>
          </p:nvPicPr>
          <p:blipFill rotWithShape="1">
            <a:blip r:embed="rId3">
              <a:alphaModFix/>
            </a:blip>
            <a:srcRect b="0" l="0" r="0" t="0"/>
            <a:stretch/>
          </p:blipFill>
          <p:spPr>
            <a:xfrm>
              <a:off x="712182" y="2866657"/>
              <a:ext cx="5099512" cy="3399674"/>
            </a:xfrm>
            <a:prstGeom prst="rect">
              <a:avLst/>
            </a:prstGeom>
            <a:noFill/>
            <a:ln>
              <a:noFill/>
            </a:ln>
          </p:spPr>
        </p:pic>
        <p:sp>
          <p:nvSpPr>
            <p:cNvPr id="1053" name="Google Shape;1053;p45"/>
            <p:cNvSpPr/>
            <p:nvPr/>
          </p:nvSpPr>
          <p:spPr>
            <a:xfrm>
              <a:off x="893355" y="4566494"/>
              <a:ext cx="4780835" cy="117341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45"/>
            <p:cNvSpPr/>
            <p:nvPr/>
          </p:nvSpPr>
          <p:spPr>
            <a:xfrm>
              <a:off x="2512663" y="4180349"/>
              <a:ext cx="1365434" cy="17547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055" name="Google Shape;1055;p45"/>
            <p:cNvPicPr preferRelativeResize="0"/>
            <p:nvPr/>
          </p:nvPicPr>
          <p:blipFill rotWithShape="1">
            <a:blip r:embed="rId3">
              <a:alphaModFix/>
            </a:blip>
            <a:srcRect b="15978" l="5133" r="46123" t="52746"/>
            <a:stretch/>
          </p:blipFill>
          <p:spPr>
            <a:xfrm>
              <a:off x="4579899" y="4136674"/>
              <a:ext cx="4507797" cy="1928227"/>
            </a:xfrm>
            <a:prstGeom prst="rect">
              <a:avLst/>
            </a:prstGeom>
            <a:noFill/>
            <a:ln cap="flat" cmpd="sng" w="12700">
              <a:solidFill>
                <a:srgbClr val="00B0F0"/>
              </a:solidFill>
              <a:prstDash val="solid"/>
              <a:round/>
              <a:headEnd len="sm" w="sm" type="none"/>
              <a:tailEnd len="sm" w="sm" type="none"/>
            </a:ln>
          </p:spPr>
        </p:pic>
      </p:grpSp>
      <p:sp>
        <p:nvSpPr>
          <p:cNvPr id="1056" name="Google Shape;1056;p45"/>
          <p:cNvSpPr/>
          <p:nvPr/>
        </p:nvSpPr>
        <p:spPr>
          <a:xfrm>
            <a:off x="4579899" y="3488589"/>
            <a:ext cx="3068151" cy="3533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https://github.com/siciot/example.git</a:t>
            </a:r>
            <a:endParaRPr b="1" sz="1300">
              <a:solidFill>
                <a:schemeClr val="lt1"/>
              </a:solidFill>
              <a:latin typeface="Arial"/>
              <a:ea typeface="Arial"/>
              <a:cs typeface="Arial"/>
              <a:sym typeface="Arial"/>
            </a:endParaRPr>
          </a:p>
        </p:txBody>
      </p:sp>
      <p:cxnSp>
        <p:nvCxnSpPr>
          <p:cNvPr id="1057" name="Google Shape;1057;p45"/>
          <p:cNvCxnSpPr/>
          <p:nvPr/>
        </p:nvCxnSpPr>
        <p:spPr>
          <a:xfrm flipH="1">
            <a:off x="3878097" y="3841913"/>
            <a:ext cx="707081" cy="270423"/>
          </a:xfrm>
          <a:prstGeom prst="straightConnector1">
            <a:avLst/>
          </a:prstGeom>
          <a:noFill/>
          <a:ln cap="flat" cmpd="sng" w="12700">
            <a:solidFill>
              <a:srgbClr val="00B0F0"/>
            </a:solidFill>
            <a:prstDash val="solid"/>
            <a:miter lim="800000"/>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4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064" name="Google Shape;1064;p46"/>
          <p:cNvGrpSpPr/>
          <p:nvPr/>
        </p:nvGrpSpPr>
        <p:grpSpPr>
          <a:xfrm>
            <a:off x="559817" y="1902381"/>
            <a:ext cx="8783192" cy="200055"/>
            <a:chOff x="559817" y="2136914"/>
            <a:chExt cx="8783192" cy="200055"/>
          </a:xfrm>
        </p:grpSpPr>
        <p:sp>
          <p:nvSpPr>
            <p:cNvPr id="1065" name="Google Shape;1065;p4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66" name="Google Shape;1066;p4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Mã token truy cập cá nhân</a:t>
              </a:r>
              <a:endParaRPr sz="1300">
                <a:solidFill>
                  <a:srgbClr val="262626"/>
                </a:solidFill>
                <a:latin typeface="Arial"/>
                <a:ea typeface="Arial"/>
                <a:cs typeface="Arial"/>
                <a:sym typeface="Arial"/>
              </a:endParaRPr>
            </a:p>
          </p:txBody>
        </p:sp>
      </p:grpSp>
      <p:sp>
        <p:nvSpPr>
          <p:cNvPr id="1067" name="Google Shape;1067;p46"/>
          <p:cNvSpPr/>
          <p:nvPr/>
        </p:nvSpPr>
        <p:spPr>
          <a:xfrm>
            <a:off x="702940" y="2140485"/>
            <a:ext cx="8753632"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sự thay đổi gần đây của phương thức xác thực của GitHub, việc gửi token là bắt buộc, vì vậy phải phát hành mã thông báo cá nhân.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mũi tên xuống trên Your profile → Settings → Developer Settings.</a:t>
            </a:r>
            <a:endParaRPr sz="1300">
              <a:solidFill>
                <a:srgbClr val="262626"/>
              </a:solidFill>
              <a:latin typeface="Arial"/>
              <a:ea typeface="Arial"/>
              <a:cs typeface="Arial"/>
              <a:sym typeface="Arial"/>
            </a:endParaRPr>
          </a:p>
        </p:txBody>
      </p:sp>
      <p:grpSp>
        <p:nvGrpSpPr>
          <p:cNvPr id="1068" name="Google Shape;1068;p46"/>
          <p:cNvGrpSpPr/>
          <p:nvPr/>
        </p:nvGrpSpPr>
        <p:grpSpPr>
          <a:xfrm>
            <a:off x="451588" y="450001"/>
            <a:ext cx="9018000" cy="276999"/>
            <a:chOff x="450000" y="450000"/>
            <a:chExt cx="9018000" cy="276999"/>
          </a:xfrm>
        </p:grpSpPr>
        <p:sp>
          <p:nvSpPr>
            <p:cNvPr id="1069" name="Google Shape;1069;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070" name="Google Shape;1070;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071" name="Google Shape;1071;p46"/>
          <p:cNvGrpSpPr/>
          <p:nvPr/>
        </p:nvGrpSpPr>
        <p:grpSpPr>
          <a:xfrm>
            <a:off x="712182" y="3056031"/>
            <a:ext cx="8712248" cy="2879542"/>
            <a:chOff x="712182" y="3056031"/>
            <a:chExt cx="8712248" cy="2879542"/>
          </a:xfrm>
        </p:grpSpPr>
        <p:grpSp>
          <p:nvGrpSpPr>
            <p:cNvPr id="1072" name="Google Shape;1072;p46"/>
            <p:cNvGrpSpPr/>
            <p:nvPr/>
          </p:nvGrpSpPr>
          <p:grpSpPr>
            <a:xfrm>
              <a:off x="712182" y="3056031"/>
              <a:ext cx="8712248" cy="2879542"/>
              <a:chOff x="712182" y="2869419"/>
              <a:chExt cx="8712248" cy="2879542"/>
            </a:xfrm>
          </p:grpSpPr>
          <p:pic>
            <p:nvPicPr>
              <p:cNvPr id="1073" name="Google Shape;1073;p46"/>
              <p:cNvPicPr preferRelativeResize="0"/>
              <p:nvPr/>
            </p:nvPicPr>
            <p:blipFill rotWithShape="1">
              <a:blip r:embed="rId3">
                <a:alphaModFix/>
              </a:blip>
              <a:srcRect b="0" l="0" r="0" t="0"/>
              <a:stretch/>
            </p:blipFill>
            <p:spPr>
              <a:xfrm>
                <a:off x="712182" y="2869419"/>
                <a:ext cx="4319313" cy="2879542"/>
              </a:xfrm>
              <a:prstGeom prst="rect">
                <a:avLst/>
              </a:prstGeom>
              <a:noFill/>
              <a:ln>
                <a:noFill/>
              </a:ln>
            </p:spPr>
          </p:pic>
          <p:pic>
            <p:nvPicPr>
              <p:cNvPr id="1074" name="Google Shape;1074;p46"/>
              <p:cNvPicPr preferRelativeResize="0"/>
              <p:nvPr/>
            </p:nvPicPr>
            <p:blipFill rotWithShape="1">
              <a:blip r:embed="rId4">
                <a:alphaModFix/>
              </a:blip>
              <a:srcRect b="0" l="0" r="0" t="0"/>
              <a:stretch/>
            </p:blipFill>
            <p:spPr>
              <a:xfrm>
                <a:off x="5163810" y="2869419"/>
                <a:ext cx="4260620" cy="2840414"/>
              </a:xfrm>
              <a:prstGeom prst="rect">
                <a:avLst/>
              </a:prstGeom>
              <a:noFill/>
              <a:ln>
                <a:noFill/>
              </a:ln>
            </p:spPr>
          </p:pic>
        </p:grpSp>
        <p:sp>
          <p:nvSpPr>
            <p:cNvPr id="1075" name="Google Shape;1075;p46"/>
            <p:cNvSpPr/>
            <p:nvPr/>
          </p:nvSpPr>
          <p:spPr>
            <a:xfrm>
              <a:off x="5274892" y="5102437"/>
              <a:ext cx="589866"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46"/>
            <p:cNvSpPr/>
            <p:nvPr/>
          </p:nvSpPr>
          <p:spPr>
            <a:xfrm>
              <a:off x="4175361" y="4712970"/>
              <a:ext cx="206139" cy="11152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77" name="Google Shape;1077;p46"/>
          <p:cNvGrpSpPr/>
          <p:nvPr/>
        </p:nvGrpSpPr>
        <p:grpSpPr>
          <a:xfrm>
            <a:off x="2963975" y="4592068"/>
            <a:ext cx="1161682" cy="353324"/>
            <a:chOff x="2871838" y="4647828"/>
            <a:chExt cx="1161682" cy="353324"/>
          </a:xfrm>
        </p:grpSpPr>
        <p:sp>
          <p:nvSpPr>
            <p:cNvPr id="1078" name="Google Shape;1078;p46"/>
            <p:cNvSpPr/>
            <p:nvPr/>
          </p:nvSpPr>
          <p:spPr>
            <a:xfrm>
              <a:off x="2871838" y="4647828"/>
              <a:ext cx="712931" cy="3533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Help</a:t>
              </a:r>
              <a:endParaRPr b="1" sz="1300">
                <a:solidFill>
                  <a:schemeClr val="lt1"/>
                </a:solidFill>
                <a:latin typeface="Arial"/>
                <a:ea typeface="Arial"/>
                <a:cs typeface="Arial"/>
                <a:sym typeface="Arial"/>
              </a:endParaRPr>
            </a:p>
          </p:txBody>
        </p:sp>
        <p:cxnSp>
          <p:nvCxnSpPr>
            <p:cNvPr id="1079" name="Google Shape;1079;p46"/>
            <p:cNvCxnSpPr/>
            <p:nvPr/>
          </p:nvCxnSpPr>
          <p:spPr>
            <a:xfrm>
              <a:off x="3584769" y="4824490"/>
              <a:ext cx="448751" cy="0"/>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1080" name="Google Shape;1080;p46"/>
          <p:cNvGrpSpPr/>
          <p:nvPr/>
        </p:nvGrpSpPr>
        <p:grpSpPr>
          <a:xfrm>
            <a:off x="5864758" y="4994124"/>
            <a:ext cx="1666630" cy="353324"/>
            <a:chOff x="5864758" y="4994124"/>
            <a:chExt cx="1666630" cy="353324"/>
          </a:xfrm>
        </p:grpSpPr>
        <p:sp>
          <p:nvSpPr>
            <p:cNvPr id="1081" name="Google Shape;1081;p46"/>
            <p:cNvSpPr/>
            <p:nvPr/>
          </p:nvSpPr>
          <p:spPr>
            <a:xfrm>
              <a:off x="6398158" y="4994124"/>
              <a:ext cx="1133230" cy="3533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Applications</a:t>
              </a:r>
              <a:endParaRPr b="1" sz="1300">
                <a:solidFill>
                  <a:schemeClr val="lt1"/>
                </a:solidFill>
                <a:latin typeface="Arial"/>
                <a:ea typeface="Arial"/>
                <a:cs typeface="Arial"/>
                <a:sym typeface="Arial"/>
              </a:endParaRPr>
            </a:p>
          </p:txBody>
        </p:sp>
        <p:cxnSp>
          <p:nvCxnSpPr>
            <p:cNvPr id="1082" name="Google Shape;1082;p46"/>
            <p:cNvCxnSpPr/>
            <p:nvPr/>
          </p:nvCxnSpPr>
          <p:spPr>
            <a:xfrm rot="10800000">
              <a:off x="5864758" y="5170786"/>
              <a:ext cx="533400" cy="0"/>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089" name="Google Shape;1089;p47"/>
          <p:cNvGrpSpPr/>
          <p:nvPr/>
        </p:nvGrpSpPr>
        <p:grpSpPr>
          <a:xfrm>
            <a:off x="559817" y="1902381"/>
            <a:ext cx="8783192" cy="200055"/>
            <a:chOff x="559817" y="2136914"/>
            <a:chExt cx="8783192" cy="200055"/>
          </a:xfrm>
        </p:grpSpPr>
        <p:sp>
          <p:nvSpPr>
            <p:cNvPr id="1090" name="Google Shape;1090;p4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91" name="Google Shape;1091;p4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Mã token truy cập cá nhân</a:t>
              </a:r>
              <a:endParaRPr sz="1300">
                <a:solidFill>
                  <a:srgbClr val="262626"/>
                </a:solidFill>
                <a:latin typeface="Arial"/>
                <a:ea typeface="Arial"/>
                <a:cs typeface="Arial"/>
                <a:sym typeface="Arial"/>
              </a:endParaRPr>
            </a:p>
          </p:txBody>
        </p:sp>
      </p:grpSp>
      <p:sp>
        <p:nvSpPr>
          <p:cNvPr id="1092" name="Google Shape;1092;p47"/>
          <p:cNvSpPr/>
          <p:nvPr/>
        </p:nvSpPr>
        <p:spPr>
          <a:xfrm>
            <a:off x="702940" y="2139855"/>
            <a:ext cx="8753632"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Mã token truy cập cá nhâns.</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Generate a Mã token truy cập cá nhân.</a:t>
            </a:r>
            <a:endParaRPr sz="1300">
              <a:solidFill>
                <a:srgbClr val="262626"/>
              </a:solidFill>
              <a:latin typeface="Arial"/>
              <a:ea typeface="Arial"/>
              <a:cs typeface="Arial"/>
              <a:sym typeface="Arial"/>
            </a:endParaRPr>
          </a:p>
        </p:txBody>
      </p:sp>
      <p:grpSp>
        <p:nvGrpSpPr>
          <p:cNvPr id="1093" name="Google Shape;1093;p47"/>
          <p:cNvGrpSpPr/>
          <p:nvPr/>
        </p:nvGrpSpPr>
        <p:grpSpPr>
          <a:xfrm>
            <a:off x="451588" y="450001"/>
            <a:ext cx="9018000" cy="276999"/>
            <a:chOff x="450000" y="450000"/>
            <a:chExt cx="9018000" cy="276999"/>
          </a:xfrm>
        </p:grpSpPr>
        <p:sp>
          <p:nvSpPr>
            <p:cNvPr id="1094" name="Google Shape;1094;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095" name="Google Shape;1095;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096" name="Google Shape;1096;p47"/>
          <p:cNvGrpSpPr/>
          <p:nvPr/>
        </p:nvGrpSpPr>
        <p:grpSpPr>
          <a:xfrm>
            <a:off x="712182" y="2828556"/>
            <a:ext cx="7340794" cy="2243226"/>
            <a:chOff x="712182" y="2866656"/>
            <a:chExt cx="7340794" cy="2243226"/>
          </a:xfrm>
        </p:grpSpPr>
        <p:pic>
          <p:nvPicPr>
            <p:cNvPr id="1097" name="Google Shape;1097;p47"/>
            <p:cNvPicPr preferRelativeResize="0"/>
            <p:nvPr/>
          </p:nvPicPr>
          <p:blipFill rotWithShape="1">
            <a:blip r:embed="rId3">
              <a:alphaModFix/>
            </a:blip>
            <a:srcRect b="54163" l="0" r="0" t="0"/>
            <a:stretch/>
          </p:blipFill>
          <p:spPr>
            <a:xfrm>
              <a:off x="712182" y="2866656"/>
              <a:ext cx="7340794" cy="2243226"/>
            </a:xfrm>
            <a:prstGeom prst="rect">
              <a:avLst/>
            </a:prstGeom>
            <a:noFill/>
            <a:ln>
              <a:noFill/>
            </a:ln>
          </p:spPr>
        </p:pic>
        <p:sp>
          <p:nvSpPr>
            <p:cNvPr id="1098" name="Google Shape;1098;p47"/>
            <p:cNvSpPr/>
            <p:nvPr/>
          </p:nvSpPr>
          <p:spPr>
            <a:xfrm>
              <a:off x="4400600" y="4213412"/>
              <a:ext cx="1560929" cy="25094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47"/>
            <p:cNvSpPr/>
            <p:nvPr/>
          </p:nvSpPr>
          <p:spPr>
            <a:xfrm>
              <a:off x="921296" y="4464358"/>
              <a:ext cx="1131621" cy="21521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00" name="Google Shape;1100;p47"/>
          <p:cNvGrpSpPr/>
          <p:nvPr/>
        </p:nvGrpSpPr>
        <p:grpSpPr>
          <a:xfrm>
            <a:off x="3929278" y="4426219"/>
            <a:ext cx="2662022" cy="1114424"/>
            <a:chOff x="6398158" y="4286289"/>
            <a:chExt cx="2662022" cy="1114424"/>
          </a:xfrm>
        </p:grpSpPr>
        <p:sp>
          <p:nvSpPr>
            <p:cNvPr id="1101" name="Google Shape;1101;p47"/>
            <p:cNvSpPr/>
            <p:nvPr/>
          </p:nvSpPr>
          <p:spPr>
            <a:xfrm>
              <a:off x="6398158" y="5047389"/>
              <a:ext cx="2662022" cy="3533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Generate a Mã token truy cập cá nhân</a:t>
              </a:r>
              <a:endParaRPr b="1" sz="1300">
                <a:solidFill>
                  <a:schemeClr val="lt1"/>
                </a:solidFill>
                <a:latin typeface="Arial"/>
                <a:ea typeface="Arial"/>
                <a:cs typeface="Arial"/>
                <a:sym typeface="Arial"/>
              </a:endParaRPr>
            </a:p>
          </p:txBody>
        </p:sp>
        <p:cxnSp>
          <p:nvCxnSpPr>
            <p:cNvPr id="1102" name="Google Shape;1102;p47"/>
            <p:cNvCxnSpPr>
              <a:stCxn id="1101" idx="0"/>
            </p:cNvCxnSpPr>
            <p:nvPr/>
          </p:nvCxnSpPr>
          <p:spPr>
            <a:xfrm rot="10800000">
              <a:off x="7729169" y="4286289"/>
              <a:ext cx="0" cy="761100"/>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1103" name="Google Shape;1103;p47"/>
          <p:cNvGrpSpPr/>
          <p:nvPr/>
        </p:nvGrpSpPr>
        <p:grpSpPr>
          <a:xfrm>
            <a:off x="921296" y="4641476"/>
            <a:ext cx="1919620" cy="899167"/>
            <a:chOff x="6398158" y="4501546"/>
            <a:chExt cx="2662022" cy="899167"/>
          </a:xfrm>
        </p:grpSpPr>
        <p:sp>
          <p:nvSpPr>
            <p:cNvPr id="1104" name="Google Shape;1104;p47"/>
            <p:cNvSpPr/>
            <p:nvPr/>
          </p:nvSpPr>
          <p:spPr>
            <a:xfrm>
              <a:off x="6398158" y="5047389"/>
              <a:ext cx="2662022" cy="3533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Mã token truy cập cá nhâns</a:t>
              </a:r>
              <a:endParaRPr b="1" sz="1300">
                <a:solidFill>
                  <a:schemeClr val="lt1"/>
                </a:solidFill>
                <a:latin typeface="Arial"/>
                <a:ea typeface="Arial"/>
                <a:cs typeface="Arial"/>
                <a:sym typeface="Arial"/>
              </a:endParaRPr>
            </a:p>
          </p:txBody>
        </p:sp>
        <p:cxnSp>
          <p:nvCxnSpPr>
            <p:cNvPr id="1105" name="Google Shape;1105;p47"/>
            <p:cNvCxnSpPr/>
            <p:nvPr/>
          </p:nvCxnSpPr>
          <p:spPr>
            <a:xfrm rot="10800000">
              <a:off x="7361029" y="4501546"/>
              <a:ext cx="0" cy="545843"/>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4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112" name="Google Shape;1112;p48"/>
          <p:cNvGrpSpPr/>
          <p:nvPr/>
        </p:nvGrpSpPr>
        <p:grpSpPr>
          <a:xfrm>
            <a:off x="559817" y="1902381"/>
            <a:ext cx="8783192" cy="200055"/>
            <a:chOff x="559817" y="2136914"/>
            <a:chExt cx="8783192" cy="200055"/>
          </a:xfrm>
        </p:grpSpPr>
        <p:sp>
          <p:nvSpPr>
            <p:cNvPr id="1113" name="Google Shape;1113;p4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114" name="Google Shape;1114;p4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Mã token truy cập cá nhân</a:t>
              </a:r>
              <a:endParaRPr sz="1300">
                <a:solidFill>
                  <a:srgbClr val="262626"/>
                </a:solidFill>
                <a:latin typeface="Arial"/>
                <a:ea typeface="Arial"/>
                <a:cs typeface="Arial"/>
                <a:sym typeface="Arial"/>
              </a:endParaRPr>
            </a:p>
          </p:txBody>
        </p:sp>
      </p:grpSp>
      <p:sp>
        <p:nvSpPr>
          <p:cNvPr id="1115" name="Google Shape;1115;p48"/>
          <p:cNvSpPr/>
          <p:nvPr/>
        </p:nvSpPr>
        <p:spPr>
          <a:xfrm>
            <a:off x="3787389" y="2161198"/>
            <a:ext cx="5669183" cy="149962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chưa biết chi tiết cách sử dụng GitHub, hãy chọn tất cả các checkbox để thoải mái sử dụng token cho bất kỳ mục đích nào.</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Trường Note được sử dụng như một ghi chú ngắn gọn về mục đích phát hành token.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Đặt ngày hết hạn trong khoảng thời gian thuận tiện cho bạn.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Sau khi hoàn thành, hãy nhấp vào nút </a:t>
            </a:r>
            <a:r>
              <a:rPr b="1" lang="en-US" sz="1300">
                <a:solidFill>
                  <a:srgbClr val="262626"/>
                </a:solidFill>
                <a:latin typeface="Arial"/>
                <a:ea typeface="Arial"/>
                <a:cs typeface="Arial"/>
                <a:sym typeface="Arial"/>
              </a:rPr>
              <a:t>Generate token</a:t>
            </a:r>
            <a:r>
              <a:rPr lang="en-US" sz="1300">
                <a:solidFill>
                  <a:srgbClr val="262626"/>
                </a:solidFill>
                <a:latin typeface="Arial"/>
                <a:ea typeface="Arial"/>
                <a:cs typeface="Arial"/>
                <a:sym typeface="Arial"/>
              </a:rPr>
              <a:t> ở dưới cùng.</a:t>
            </a:r>
            <a:endParaRPr sz="1300">
              <a:solidFill>
                <a:srgbClr val="262626"/>
              </a:solidFill>
              <a:latin typeface="Arial"/>
              <a:ea typeface="Arial"/>
              <a:cs typeface="Arial"/>
              <a:sym typeface="Arial"/>
            </a:endParaRPr>
          </a:p>
        </p:txBody>
      </p:sp>
      <p:grpSp>
        <p:nvGrpSpPr>
          <p:cNvPr id="1116" name="Google Shape;1116;p48"/>
          <p:cNvGrpSpPr/>
          <p:nvPr/>
        </p:nvGrpSpPr>
        <p:grpSpPr>
          <a:xfrm>
            <a:off x="451588" y="450001"/>
            <a:ext cx="9018000" cy="276999"/>
            <a:chOff x="450000" y="450000"/>
            <a:chExt cx="9018000" cy="276999"/>
          </a:xfrm>
        </p:grpSpPr>
        <p:sp>
          <p:nvSpPr>
            <p:cNvPr id="1117" name="Google Shape;1117;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118" name="Google Shape;1118;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descr="텍스트이(가) 표시된 사진&#10;&#10;자동 생성된 설명" id="1119" name="Google Shape;1119;p48"/>
          <p:cNvPicPr preferRelativeResize="0"/>
          <p:nvPr/>
        </p:nvPicPr>
        <p:blipFill rotWithShape="1">
          <a:blip r:embed="rId3">
            <a:alphaModFix/>
          </a:blip>
          <a:srcRect b="7655" l="24295" r="20452" t="6759"/>
          <a:stretch/>
        </p:blipFill>
        <p:spPr>
          <a:xfrm>
            <a:off x="702940" y="2216055"/>
            <a:ext cx="2909148" cy="401679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4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126" name="Google Shape;1126;p49"/>
          <p:cNvGrpSpPr/>
          <p:nvPr/>
        </p:nvGrpSpPr>
        <p:grpSpPr>
          <a:xfrm>
            <a:off x="559817" y="1902381"/>
            <a:ext cx="8783192" cy="200055"/>
            <a:chOff x="559817" y="2136914"/>
            <a:chExt cx="8783192" cy="200055"/>
          </a:xfrm>
        </p:grpSpPr>
        <p:sp>
          <p:nvSpPr>
            <p:cNvPr id="1127" name="Google Shape;1127;p4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128" name="Google Shape;1128;p4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Mã token truy cập cá nhân</a:t>
              </a:r>
              <a:endParaRPr sz="1300">
                <a:solidFill>
                  <a:srgbClr val="262626"/>
                </a:solidFill>
                <a:latin typeface="Arial"/>
                <a:ea typeface="Arial"/>
                <a:cs typeface="Arial"/>
                <a:sym typeface="Arial"/>
              </a:endParaRPr>
            </a:p>
          </p:txBody>
        </p:sp>
      </p:grpSp>
      <p:sp>
        <p:nvSpPr>
          <p:cNvPr id="1129" name="Google Shape;1129;p49"/>
          <p:cNvSpPr/>
          <p:nvPr/>
        </p:nvSpPr>
        <p:spPr>
          <a:xfrm>
            <a:off x="702940" y="2139855"/>
            <a:ext cx="5464778"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và sao chép token của bạn.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biểu tượng đĩa mềm màu xanh</a:t>
            </a:r>
            <a:r>
              <a:rPr b="1" lang="en-US" sz="1300">
                <a:solidFill>
                  <a:srgbClr val="262626"/>
                </a:solidFill>
                <a:latin typeface="Arial"/>
                <a:ea typeface="Arial"/>
                <a:cs typeface="Arial"/>
                <a:sym typeface="Arial"/>
              </a:rPr>
              <a:t> </a:t>
            </a:r>
            <a:r>
              <a:rPr lang="en-US" sz="1300">
                <a:solidFill>
                  <a:srgbClr val="262626"/>
                </a:solidFill>
                <a:latin typeface="Arial"/>
                <a:ea typeface="Arial"/>
                <a:cs typeface="Arial"/>
                <a:sym typeface="Arial"/>
              </a:rPr>
              <a:t>phía bên phải để sao chép.</a:t>
            </a:r>
            <a:endParaRPr/>
          </a:p>
        </p:txBody>
      </p:sp>
      <p:grpSp>
        <p:nvGrpSpPr>
          <p:cNvPr id="1130" name="Google Shape;1130;p49"/>
          <p:cNvGrpSpPr/>
          <p:nvPr/>
        </p:nvGrpSpPr>
        <p:grpSpPr>
          <a:xfrm>
            <a:off x="451588" y="450001"/>
            <a:ext cx="9018000" cy="276999"/>
            <a:chOff x="450000" y="450000"/>
            <a:chExt cx="9018000" cy="276999"/>
          </a:xfrm>
        </p:grpSpPr>
        <p:sp>
          <p:nvSpPr>
            <p:cNvPr id="1131" name="Google Shape;1131;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132" name="Google Shape;1132;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133" name="Google Shape;1133;p49"/>
          <p:cNvGrpSpPr/>
          <p:nvPr/>
        </p:nvGrpSpPr>
        <p:grpSpPr>
          <a:xfrm>
            <a:off x="712182" y="2949346"/>
            <a:ext cx="7155947" cy="2586808"/>
            <a:chOff x="712182" y="2796946"/>
            <a:chExt cx="7155947" cy="2586808"/>
          </a:xfrm>
        </p:grpSpPr>
        <p:pic>
          <p:nvPicPr>
            <p:cNvPr id="1134" name="Google Shape;1134;p49"/>
            <p:cNvPicPr preferRelativeResize="0"/>
            <p:nvPr/>
          </p:nvPicPr>
          <p:blipFill rotWithShape="1">
            <a:blip r:embed="rId3">
              <a:alphaModFix/>
            </a:blip>
            <a:srcRect b="49982" l="24872" r="23526" t="12481"/>
            <a:stretch/>
          </p:blipFill>
          <p:spPr>
            <a:xfrm>
              <a:off x="712182" y="2796946"/>
              <a:ext cx="7155947" cy="2586808"/>
            </a:xfrm>
            <a:prstGeom prst="rect">
              <a:avLst/>
            </a:prstGeom>
            <a:noFill/>
            <a:ln>
              <a:noFill/>
            </a:ln>
          </p:spPr>
        </p:pic>
        <p:sp>
          <p:nvSpPr>
            <p:cNvPr id="1135" name="Google Shape;1135;p49"/>
            <p:cNvSpPr/>
            <p:nvPr/>
          </p:nvSpPr>
          <p:spPr>
            <a:xfrm>
              <a:off x="4817290" y="4508456"/>
              <a:ext cx="192804"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36" name="Google Shape;1136;p49"/>
            <p:cNvGrpSpPr/>
            <p:nvPr/>
          </p:nvGrpSpPr>
          <p:grpSpPr>
            <a:xfrm>
              <a:off x="5021944" y="4335852"/>
              <a:ext cx="1232589" cy="492248"/>
              <a:chOff x="5558973" y="1498309"/>
              <a:chExt cx="1232589" cy="492248"/>
            </a:xfrm>
          </p:grpSpPr>
          <p:pic>
            <p:nvPicPr>
              <p:cNvPr id="1137" name="Google Shape;1137;p49"/>
              <p:cNvPicPr preferRelativeResize="0"/>
              <p:nvPr/>
            </p:nvPicPr>
            <p:blipFill rotWithShape="1">
              <a:blip r:embed="rId3">
                <a:alphaModFix/>
              </a:blip>
              <a:srcRect b="60247" l="54516" r="44223" t="37107"/>
              <a:stretch/>
            </p:blipFill>
            <p:spPr>
              <a:xfrm>
                <a:off x="6319407" y="1498309"/>
                <a:ext cx="472155" cy="492248"/>
              </a:xfrm>
              <a:prstGeom prst="rect">
                <a:avLst/>
              </a:prstGeom>
              <a:noFill/>
              <a:ln cap="flat" cmpd="sng" w="12700">
                <a:solidFill>
                  <a:srgbClr val="00B0F0"/>
                </a:solidFill>
                <a:prstDash val="solid"/>
                <a:round/>
                <a:headEnd len="sm" w="sm" type="none"/>
                <a:tailEnd len="sm" w="sm" type="none"/>
              </a:ln>
            </p:spPr>
          </p:pic>
          <p:cxnSp>
            <p:nvCxnSpPr>
              <p:cNvPr id="1138" name="Google Shape;1138;p49"/>
              <p:cNvCxnSpPr/>
              <p:nvPr/>
            </p:nvCxnSpPr>
            <p:spPr>
              <a:xfrm rot="10800000">
                <a:off x="5558973" y="1744433"/>
                <a:ext cx="760434" cy="0"/>
              </a:xfrm>
              <a:prstGeom prst="straightConnector1">
                <a:avLst/>
              </a:prstGeom>
              <a:noFill/>
              <a:ln cap="flat" cmpd="sng" w="12700">
                <a:solidFill>
                  <a:srgbClr val="00B0F0"/>
                </a:solidFill>
                <a:prstDash val="solid"/>
                <a:miter lim="800000"/>
                <a:headEnd len="sm" w="sm" type="none"/>
                <a:tailEnd len="med" w="med" type="triangle"/>
              </a:ln>
            </p:spPr>
          </p:cxn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grpSp>
        <p:nvGrpSpPr>
          <p:cNvPr id="196" name="Google Shape;196;p5"/>
          <p:cNvGrpSpPr/>
          <p:nvPr/>
        </p:nvGrpSpPr>
        <p:grpSpPr>
          <a:xfrm>
            <a:off x="451588" y="450001"/>
            <a:ext cx="9018000" cy="276999"/>
            <a:chOff x="450000" y="450000"/>
            <a:chExt cx="9018000" cy="276999"/>
          </a:xfrm>
        </p:grpSpPr>
        <p:sp>
          <p:nvSpPr>
            <p:cNvPr id="197" name="Google Shape;197;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Giới thiệu về tính năng Quản lý phiên bản</a:t>
              </a:r>
              <a:endParaRPr b="1" sz="1800">
                <a:solidFill>
                  <a:schemeClr val="lt1"/>
                </a:solidFill>
                <a:latin typeface="Arial"/>
                <a:ea typeface="Arial"/>
                <a:cs typeface="Arial"/>
                <a:sym typeface="Arial"/>
              </a:endParaRPr>
            </a:p>
          </p:txBody>
        </p:sp>
        <p:sp>
          <p:nvSpPr>
            <p:cNvPr id="198" name="Google Shape;198;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sp>
        <p:nvSpPr>
          <p:cNvPr id="199" name="Google Shape;199;p5"/>
          <p:cNvSpPr/>
          <p:nvPr/>
        </p:nvSpPr>
        <p:spPr>
          <a:xfrm>
            <a:off x="504177" y="1831476"/>
            <a:ext cx="8680048" cy="7001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'Quản lý phiên bản' là một trong những kỹ năng thiết yếu trong kỹ thuật phần mềm bởi vì tất cả các phần mềm đều có mã nguồn và chức năng được phát triển thường xuyên liên tục. </a:t>
            </a:r>
            <a:endParaRPr/>
          </a:p>
        </p:txBody>
      </p:sp>
      <p:grpSp>
        <p:nvGrpSpPr>
          <p:cNvPr id="200" name="Google Shape;200;p5"/>
          <p:cNvGrpSpPr/>
          <p:nvPr/>
        </p:nvGrpSpPr>
        <p:grpSpPr>
          <a:xfrm>
            <a:off x="558800" y="2737720"/>
            <a:ext cx="8797238" cy="1675449"/>
            <a:chOff x="558800" y="2859349"/>
            <a:chExt cx="8797238" cy="1675449"/>
          </a:xfrm>
        </p:grpSpPr>
        <p:grpSp>
          <p:nvGrpSpPr>
            <p:cNvPr id="201" name="Google Shape;201;p5"/>
            <p:cNvGrpSpPr/>
            <p:nvPr/>
          </p:nvGrpSpPr>
          <p:grpSpPr>
            <a:xfrm>
              <a:off x="558800" y="2859349"/>
              <a:ext cx="8783192" cy="646331"/>
              <a:chOff x="559817" y="2136914"/>
              <a:chExt cx="8783192" cy="646331"/>
            </a:xfrm>
          </p:grpSpPr>
          <p:sp>
            <p:nvSpPr>
              <p:cNvPr id="202" name="Google Shape;202;p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3" name="Google Shape;203;p5"/>
              <p:cNvSpPr/>
              <p:nvPr/>
            </p:nvSpPr>
            <p:spPr>
              <a:xfrm>
                <a:off x="712182" y="2136914"/>
                <a:ext cx="8630827"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phiên bản có nghĩa là quản lý nhiều phiên bản khác nhau của mã nguồn. Và không chỉ là mã nguồn mà còn cả những thay đổi trong bộ tài liệu liên quan ,bao gồm cả tài liệu thiết kế, cũng được phân loại bằng cách cung cấp cho chúng một 'phiên bản’ ký hiệu từ chữ số hoặc chữ cái.</a:t>
                </a:r>
                <a:endParaRPr/>
              </a:p>
            </p:txBody>
          </p:sp>
        </p:grpSp>
        <p:sp>
          <p:nvSpPr>
            <p:cNvPr id="204" name="Google Shape;204;p5"/>
            <p:cNvSpPr/>
            <p:nvPr/>
          </p:nvSpPr>
          <p:spPr>
            <a:xfrm>
              <a:off x="725211" y="3573424"/>
              <a:ext cx="8630827" cy="400110"/>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qua 'phiên bản' đã được xác định, có thể theo dõi thời gian thay đổi, các nội dung đã thay đổi và người đã thực hiện thay đổi đó.</a:t>
              </a:r>
              <a:endParaRPr sz="1300">
                <a:solidFill>
                  <a:srgbClr val="262626"/>
                </a:solidFill>
                <a:latin typeface="Arial"/>
                <a:ea typeface="Arial"/>
                <a:cs typeface="Arial"/>
                <a:sym typeface="Arial"/>
              </a:endParaRPr>
            </a:p>
          </p:txBody>
        </p:sp>
        <p:grpSp>
          <p:nvGrpSpPr>
            <p:cNvPr id="205" name="Google Shape;205;p5"/>
            <p:cNvGrpSpPr/>
            <p:nvPr/>
          </p:nvGrpSpPr>
          <p:grpSpPr>
            <a:xfrm>
              <a:off x="558800" y="4103911"/>
              <a:ext cx="8783192" cy="430887"/>
              <a:chOff x="559817" y="2136914"/>
              <a:chExt cx="8783192" cy="430887"/>
            </a:xfrm>
          </p:grpSpPr>
          <p:sp>
            <p:nvSpPr>
              <p:cNvPr id="206" name="Google Shape;206;p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7" name="Google Shape;207;p5"/>
              <p:cNvSpPr/>
              <p:nvPr/>
            </p:nvSpPr>
            <p:spPr>
              <a:xfrm>
                <a:off x="712182" y="2136914"/>
                <a:ext cx="8630827"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Với việc dung lượng của phần mềm ngày càng lớn hơn, phức tạp hơn và đa dạng hơn, tất cả các nhà phát triển phần mềm cần hiểu về Quản lý phiên bản để sử dụng nó một cách hiệu quả nhất có thể.</a:t>
                </a:r>
                <a:endParaRPr/>
              </a:p>
            </p:txBody>
          </p:sp>
        </p:grpSp>
      </p:grpSp>
      <p:grpSp>
        <p:nvGrpSpPr>
          <p:cNvPr id="208" name="Google Shape;208;p5"/>
          <p:cNvGrpSpPr/>
          <p:nvPr/>
        </p:nvGrpSpPr>
        <p:grpSpPr>
          <a:xfrm>
            <a:off x="1474727" y="4642073"/>
            <a:ext cx="7224646" cy="1656843"/>
            <a:chOff x="1425917" y="4429756"/>
            <a:chExt cx="7224646" cy="1656843"/>
          </a:xfrm>
        </p:grpSpPr>
        <p:pic>
          <p:nvPicPr>
            <p:cNvPr id="209" name="Google Shape;209;p5"/>
            <p:cNvPicPr preferRelativeResize="0"/>
            <p:nvPr/>
          </p:nvPicPr>
          <p:blipFill rotWithShape="1">
            <a:blip r:embed="rId3">
              <a:alphaModFix/>
            </a:blip>
            <a:srcRect b="0" l="0" r="0" t="4937"/>
            <a:stretch/>
          </p:blipFill>
          <p:spPr>
            <a:xfrm>
              <a:off x="1425917" y="4481351"/>
              <a:ext cx="7201322" cy="1600199"/>
            </a:xfrm>
            <a:prstGeom prst="rect">
              <a:avLst/>
            </a:prstGeom>
            <a:noFill/>
            <a:ln>
              <a:noFill/>
            </a:ln>
          </p:spPr>
        </p:pic>
        <p:sp>
          <p:nvSpPr>
            <p:cNvPr id="210" name="Google Shape;210;p5"/>
            <p:cNvSpPr/>
            <p:nvPr/>
          </p:nvSpPr>
          <p:spPr>
            <a:xfrm>
              <a:off x="1706252" y="4580607"/>
              <a:ext cx="556181" cy="36846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5"/>
            <p:cNvSpPr txBox="1"/>
            <p:nvPr/>
          </p:nvSpPr>
          <p:spPr>
            <a:xfrm>
              <a:off x="1634727" y="4563183"/>
              <a:ext cx="710451"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1429A0"/>
                  </a:solidFill>
                  <a:latin typeface="Arial"/>
                  <a:ea typeface="Arial"/>
                  <a:cs typeface="Arial"/>
                  <a:sym typeface="Arial"/>
                </a:rPr>
                <a:t>Nhánh </a:t>
              </a:r>
              <a:endParaRPr/>
            </a:p>
            <a:p>
              <a:pPr indent="0" lvl="0" marL="0" marR="0" rtl="0" algn="l">
                <a:spcBef>
                  <a:spcPts val="0"/>
                </a:spcBef>
                <a:spcAft>
                  <a:spcPts val="0"/>
                </a:spcAft>
                <a:buNone/>
              </a:pPr>
              <a:r>
                <a:rPr b="1" lang="en-US" sz="1300">
                  <a:solidFill>
                    <a:srgbClr val="1429A0"/>
                  </a:solidFill>
                  <a:latin typeface="Arial"/>
                  <a:ea typeface="Arial"/>
                  <a:cs typeface="Arial"/>
                  <a:sym typeface="Arial"/>
                </a:rPr>
                <a:t>chính</a:t>
              </a:r>
              <a:endParaRPr b="1" sz="1300">
                <a:solidFill>
                  <a:srgbClr val="1429A0"/>
                </a:solidFill>
                <a:latin typeface="Arial"/>
                <a:ea typeface="Arial"/>
                <a:cs typeface="Arial"/>
                <a:sym typeface="Arial"/>
              </a:endParaRPr>
            </a:p>
          </p:txBody>
        </p:sp>
        <p:sp>
          <p:nvSpPr>
            <p:cNvPr id="212" name="Google Shape;212;p5"/>
            <p:cNvSpPr/>
            <p:nvPr/>
          </p:nvSpPr>
          <p:spPr>
            <a:xfrm>
              <a:off x="3307426" y="4506012"/>
              <a:ext cx="265333" cy="24441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5"/>
            <p:cNvSpPr txBox="1"/>
            <p:nvPr/>
          </p:nvSpPr>
          <p:spPr>
            <a:xfrm>
              <a:off x="3240741" y="4429756"/>
              <a:ext cx="3738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V1</a:t>
              </a:r>
              <a:endParaRPr b="1" sz="1400">
                <a:solidFill>
                  <a:srgbClr val="1429A0"/>
                </a:solidFill>
                <a:latin typeface="Arial"/>
                <a:ea typeface="Arial"/>
                <a:cs typeface="Arial"/>
                <a:sym typeface="Arial"/>
              </a:endParaRPr>
            </a:p>
          </p:txBody>
        </p:sp>
        <p:sp>
          <p:nvSpPr>
            <p:cNvPr id="214" name="Google Shape;214;p5"/>
            <p:cNvSpPr/>
            <p:nvPr/>
          </p:nvSpPr>
          <p:spPr>
            <a:xfrm>
              <a:off x="7021587" y="4553146"/>
              <a:ext cx="265333" cy="20118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5"/>
            <p:cNvSpPr txBox="1"/>
            <p:nvPr/>
          </p:nvSpPr>
          <p:spPr>
            <a:xfrm>
              <a:off x="6908099" y="4445572"/>
              <a:ext cx="38824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1429A0"/>
                  </a:solidFill>
                  <a:latin typeface="Arial"/>
                  <a:ea typeface="Arial"/>
                  <a:cs typeface="Arial"/>
                  <a:sym typeface="Arial"/>
                </a:rPr>
                <a:t>V2</a:t>
              </a:r>
              <a:endParaRPr b="1" sz="1400">
                <a:solidFill>
                  <a:srgbClr val="1429A0"/>
                </a:solidFill>
                <a:latin typeface="Arial"/>
                <a:ea typeface="Arial"/>
                <a:cs typeface="Arial"/>
                <a:sym typeface="Arial"/>
              </a:endParaRPr>
            </a:p>
          </p:txBody>
        </p:sp>
        <p:sp>
          <p:nvSpPr>
            <p:cNvPr id="216" name="Google Shape;216;p5"/>
            <p:cNvSpPr/>
            <p:nvPr/>
          </p:nvSpPr>
          <p:spPr>
            <a:xfrm>
              <a:off x="7763305" y="4685121"/>
              <a:ext cx="532284" cy="19796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5"/>
            <p:cNvSpPr txBox="1"/>
            <p:nvPr/>
          </p:nvSpPr>
          <p:spPr>
            <a:xfrm>
              <a:off x="7715692" y="4618645"/>
              <a:ext cx="934871"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1429A0"/>
                  </a:solidFill>
                  <a:latin typeface="Arial"/>
                  <a:ea typeface="Arial"/>
                  <a:cs typeface="Arial"/>
                  <a:sym typeface="Arial"/>
                </a:rPr>
                <a:t>Phát hành</a:t>
              </a:r>
              <a:endParaRPr b="1" sz="1300">
                <a:solidFill>
                  <a:srgbClr val="1429A0"/>
                </a:solidFill>
                <a:latin typeface="Arial"/>
                <a:ea typeface="Arial"/>
                <a:cs typeface="Arial"/>
                <a:sym typeface="Arial"/>
              </a:endParaRPr>
            </a:p>
          </p:txBody>
        </p:sp>
        <p:sp>
          <p:nvSpPr>
            <p:cNvPr id="218" name="Google Shape;218;p5"/>
            <p:cNvSpPr/>
            <p:nvPr/>
          </p:nvSpPr>
          <p:spPr>
            <a:xfrm>
              <a:off x="2477235" y="5094353"/>
              <a:ext cx="556181" cy="36846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5"/>
            <p:cNvSpPr txBox="1"/>
            <p:nvPr/>
          </p:nvSpPr>
          <p:spPr>
            <a:xfrm>
              <a:off x="2391056" y="5032363"/>
              <a:ext cx="671979"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Nhánh</a:t>
              </a:r>
              <a:endParaRPr b="1" sz="1300">
                <a:solidFill>
                  <a:srgbClr val="1429A0"/>
                </a:solidFill>
                <a:latin typeface="Arial"/>
                <a:ea typeface="Arial"/>
                <a:cs typeface="Arial"/>
                <a:sym typeface="Arial"/>
              </a:endParaRPr>
            </a:p>
            <a:p>
              <a:pPr indent="0" lvl="0" marL="0" marR="0" rtl="0" algn="ctr">
                <a:spcBef>
                  <a:spcPts val="0"/>
                </a:spcBef>
                <a:spcAft>
                  <a:spcPts val="0"/>
                </a:spcAft>
                <a:buNone/>
              </a:pPr>
              <a:r>
                <a:rPr b="1" lang="en-US" sz="1300">
                  <a:solidFill>
                    <a:srgbClr val="1429A0"/>
                  </a:solidFill>
                  <a:latin typeface="Arial"/>
                  <a:ea typeface="Arial"/>
                  <a:cs typeface="Arial"/>
                  <a:sym typeface="Arial"/>
                </a:rPr>
                <a:t>rẽ</a:t>
              </a:r>
              <a:endParaRPr b="1" sz="1300">
                <a:solidFill>
                  <a:srgbClr val="1429A0"/>
                </a:solidFill>
                <a:latin typeface="Arial"/>
                <a:ea typeface="Arial"/>
                <a:cs typeface="Arial"/>
                <a:sym typeface="Arial"/>
              </a:endParaRPr>
            </a:p>
          </p:txBody>
        </p:sp>
        <p:sp>
          <p:nvSpPr>
            <p:cNvPr id="220" name="Google Shape;220;p5"/>
            <p:cNvSpPr/>
            <p:nvPr/>
          </p:nvSpPr>
          <p:spPr>
            <a:xfrm>
              <a:off x="4160551" y="5656146"/>
              <a:ext cx="1080752" cy="36846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5"/>
            <p:cNvSpPr txBox="1"/>
            <p:nvPr/>
          </p:nvSpPr>
          <p:spPr>
            <a:xfrm>
              <a:off x="3889439" y="5594156"/>
              <a:ext cx="1797148"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Phát triển</a:t>
              </a:r>
              <a:endParaRPr b="1" sz="1300">
                <a:solidFill>
                  <a:srgbClr val="1429A0"/>
                </a:solidFill>
                <a:latin typeface="Arial"/>
                <a:ea typeface="Arial"/>
                <a:cs typeface="Arial"/>
                <a:sym typeface="Arial"/>
              </a:endParaRPr>
            </a:p>
            <a:p>
              <a:pPr indent="0" lvl="0" marL="0" marR="0" rtl="0" algn="ctr">
                <a:spcBef>
                  <a:spcPts val="0"/>
                </a:spcBef>
                <a:spcAft>
                  <a:spcPts val="0"/>
                </a:spcAft>
                <a:buNone/>
              </a:pPr>
              <a:r>
                <a:rPr b="1" lang="en-US" sz="1300">
                  <a:solidFill>
                    <a:srgbClr val="1429A0"/>
                  </a:solidFill>
                  <a:latin typeface="Arial"/>
                  <a:ea typeface="Arial"/>
                  <a:cs typeface="Arial"/>
                  <a:sym typeface="Arial"/>
                </a:rPr>
                <a:t>và thử nghiệm</a:t>
              </a:r>
              <a:endParaRPr b="1" sz="1300">
                <a:solidFill>
                  <a:srgbClr val="1429A0"/>
                </a:solidFill>
                <a:latin typeface="Arial"/>
                <a:ea typeface="Arial"/>
                <a:cs typeface="Arial"/>
                <a:sym typeface="Arial"/>
              </a:endParaRPr>
            </a:p>
          </p:txBody>
        </p:sp>
        <p:grpSp>
          <p:nvGrpSpPr>
            <p:cNvPr id="222" name="Google Shape;222;p5"/>
            <p:cNvGrpSpPr/>
            <p:nvPr/>
          </p:nvGrpSpPr>
          <p:grpSpPr>
            <a:xfrm>
              <a:off x="6935938" y="5032362"/>
              <a:ext cx="556181" cy="492443"/>
              <a:chOff x="6828734" y="5666257"/>
              <a:chExt cx="556181" cy="492443"/>
            </a:xfrm>
          </p:grpSpPr>
          <p:sp>
            <p:nvSpPr>
              <p:cNvPr id="223" name="Google Shape;223;p5"/>
              <p:cNvSpPr/>
              <p:nvPr/>
            </p:nvSpPr>
            <p:spPr>
              <a:xfrm>
                <a:off x="6828734" y="5728247"/>
                <a:ext cx="556181" cy="36846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5"/>
              <p:cNvSpPr txBox="1"/>
              <p:nvPr/>
            </p:nvSpPr>
            <p:spPr>
              <a:xfrm>
                <a:off x="6837134" y="5666257"/>
                <a:ext cx="482825"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1429A0"/>
                    </a:solidFill>
                    <a:latin typeface="Arial"/>
                    <a:ea typeface="Arial"/>
                    <a:cs typeface="Arial"/>
                    <a:sym typeface="Arial"/>
                  </a:rPr>
                  <a:t>Kết </a:t>
                </a:r>
                <a:endParaRPr/>
              </a:p>
              <a:p>
                <a:pPr indent="0" lvl="0" marL="0" marR="0" rtl="0" algn="ctr">
                  <a:spcBef>
                    <a:spcPts val="0"/>
                  </a:spcBef>
                  <a:spcAft>
                    <a:spcPts val="0"/>
                  </a:spcAft>
                  <a:buNone/>
                </a:pPr>
                <a:r>
                  <a:rPr b="1" lang="en-US" sz="1300">
                    <a:solidFill>
                      <a:srgbClr val="1429A0"/>
                    </a:solidFill>
                    <a:latin typeface="Arial"/>
                    <a:ea typeface="Arial"/>
                    <a:cs typeface="Arial"/>
                    <a:sym typeface="Arial"/>
                  </a:rPr>
                  <a:t>hợp</a:t>
                </a:r>
                <a:endParaRPr b="1" sz="1300">
                  <a:solidFill>
                    <a:srgbClr val="1429A0"/>
                  </a:solidFill>
                  <a:latin typeface="Arial"/>
                  <a:ea typeface="Arial"/>
                  <a:cs typeface="Arial"/>
                  <a:sym typeface="Arial"/>
                </a:endParaRPr>
              </a:p>
            </p:txBody>
          </p:sp>
        </p:grpSp>
      </p:grpSp>
      <p:sp>
        <p:nvSpPr>
          <p:cNvPr id="225" name="Google Shape;225;p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Quản lý phiên bản</a:t>
            </a:r>
            <a:endParaRPr b="1" sz="2400">
              <a:solidFill>
                <a:srgbClr val="0C0C0C"/>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5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145" name="Google Shape;1145;p50"/>
          <p:cNvGrpSpPr/>
          <p:nvPr/>
        </p:nvGrpSpPr>
        <p:grpSpPr>
          <a:xfrm>
            <a:off x="559817" y="1902381"/>
            <a:ext cx="8783192" cy="200055"/>
            <a:chOff x="559817" y="2136914"/>
            <a:chExt cx="8783192" cy="200055"/>
          </a:xfrm>
        </p:grpSpPr>
        <p:sp>
          <p:nvSpPr>
            <p:cNvPr id="1146" name="Google Shape;1146;p5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147" name="Google Shape;1147;p5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cá nhân</a:t>
              </a:r>
              <a:endParaRPr sz="1300">
                <a:solidFill>
                  <a:srgbClr val="262626"/>
                </a:solidFill>
                <a:latin typeface="Arial"/>
                <a:ea typeface="Arial"/>
                <a:cs typeface="Arial"/>
                <a:sym typeface="Arial"/>
              </a:endParaRPr>
            </a:p>
          </p:txBody>
        </p:sp>
      </p:grpSp>
      <p:sp>
        <p:nvSpPr>
          <p:cNvPr id="1148" name="Google Shape;1148;p50"/>
          <p:cNvSpPr/>
          <p:nvPr/>
        </p:nvSpPr>
        <p:spPr>
          <a:xfrm>
            <a:off x="702939" y="2139855"/>
            <a:ext cx="8631561"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Trên PC, hãy chuyển đến thư mục bạn muốn kết nối với Kho lưu trữ từ xa GitHub → Nhấp chuột phải  → Nhấp vào Git Bash Here.</a:t>
            </a:r>
            <a:endParaRPr sz="1300">
              <a:solidFill>
                <a:srgbClr val="262626"/>
              </a:solidFill>
              <a:latin typeface="Arial"/>
              <a:ea typeface="Arial"/>
              <a:cs typeface="Arial"/>
              <a:sym typeface="Arial"/>
            </a:endParaRPr>
          </a:p>
        </p:txBody>
      </p:sp>
      <p:grpSp>
        <p:nvGrpSpPr>
          <p:cNvPr id="1149" name="Google Shape;1149;p50"/>
          <p:cNvGrpSpPr/>
          <p:nvPr/>
        </p:nvGrpSpPr>
        <p:grpSpPr>
          <a:xfrm>
            <a:off x="451588" y="450001"/>
            <a:ext cx="9018000" cy="276999"/>
            <a:chOff x="450000" y="450000"/>
            <a:chExt cx="9018000" cy="276999"/>
          </a:xfrm>
        </p:grpSpPr>
        <p:sp>
          <p:nvSpPr>
            <p:cNvPr id="1150" name="Google Shape;1150;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151" name="Google Shape;1151;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id="1152" name="Google Shape;1152;p50"/>
          <p:cNvPicPr preferRelativeResize="0"/>
          <p:nvPr/>
        </p:nvPicPr>
        <p:blipFill rotWithShape="1">
          <a:blip r:embed="rId3">
            <a:alphaModFix/>
          </a:blip>
          <a:srcRect b="9114" l="55509" r="3292" t="51697"/>
          <a:stretch/>
        </p:blipFill>
        <p:spPr>
          <a:xfrm>
            <a:off x="702938" y="3080793"/>
            <a:ext cx="4573005" cy="2446908"/>
          </a:xfrm>
          <a:prstGeom prst="rect">
            <a:avLst/>
          </a:prstGeom>
          <a:noFill/>
          <a:ln>
            <a:noFill/>
          </a:ln>
        </p:spPr>
      </p:pic>
      <p:sp>
        <p:nvSpPr>
          <p:cNvPr id="1153" name="Google Shape;1153;p50"/>
          <p:cNvSpPr/>
          <p:nvPr/>
        </p:nvSpPr>
        <p:spPr>
          <a:xfrm>
            <a:off x="2429689" y="3470684"/>
            <a:ext cx="1692367" cy="191411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54" name="Google Shape;1154;p50"/>
          <p:cNvGrpSpPr/>
          <p:nvPr/>
        </p:nvGrpSpPr>
        <p:grpSpPr>
          <a:xfrm>
            <a:off x="4122056" y="2685371"/>
            <a:ext cx="3805929" cy="3553522"/>
            <a:chOff x="4122056" y="2685371"/>
            <a:chExt cx="3805929" cy="3553522"/>
          </a:xfrm>
        </p:grpSpPr>
        <p:grpSp>
          <p:nvGrpSpPr>
            <p:cNvPr id="1155" name="Google Shape;1155;p50"/>
            <p:cNvGrpSpPr/>
            <p:nvPr/>
          </p:nvGrpSpPr>
          <p:grpSpPr>
            <a:xfrm>
              <a:off x="4122056" y="2685371"/>
              <a:ext cx="3805929" cy="3553522"/>
              <a:chOff x="4122056" y="2685371"/>
              <a:chExt cx="3805929" cy="3553522"/>
            </a:xfrm>
          </p:grpSpPr>
          <p:pic>
            <p:nvPicPr>
              <p:cNvPr id="1156" name="Google Shape;1156;p50"/>
              <p:cNvPicPr preferRelativeResize="0"/>
              <p:nvPr/>
            </p:nvPicPr>
            <p:blipFill rotWithShape="1">
              <a:blip r:embed="rId3">
                <a:alphaModFix/>
              </a:blip>
              <a:srcRect b="11339" l="70906" r="13573" t="57628"/>
              <a:stretch/>
            </p:blipFill>
            <p:spPr>
              <a:xfrm>
                <a:off x="4768472" y="2685371"/>
                <a:ext cx="3159513" cy="3553522"/>
              </a:xfrm>
              <a:prstGeom prst="rect">
                <a:avLst/>
              </a:prstGeom>
              <a:noFill/>
              <a:ln cap="flat" cmpd="sng" w="12700">
                <a:solidFill>
                  <a:srgbClr val="00B0F0"/>
                </a:solidFill>
                <a:prstDash val="solid"/>
                <a:round/>
                <a:headEnd len="sm" w="sm" type="none"/>
                <a:tailEnd len="sm" w="sm" type="none"/>
              </a:ln>
            </p:spPr>
          </p:pic>
          <p:cxnSp>
            <p:nvCxnSpPr>
              <p:cNvPr id="1157" name="Google Shape;1157;p50"/>
              <p:cNvCxnSpPr/>
              <p:nvPr/>
            </p:nvCxnSpPr>
            <p:spPr>
              <a:xfrm rot="10800000">
                <a:off x="4122056" y="4409823"/>
                <a:ext cx="646417" cy="0"/>
              </a:xfrm>
              <a:prstGeom prst="straightConnector1">
                <a:avLst/>
              </a:prstGeom>
              <a:noFill/>
              <a:ln cap="flat" cmpd="sng" w="12700">
                <a:solidFill>
                  <a:srgbClr val="00B0F0"/>
                </a:solidFill>
                <a:prstDash val="solid"/>
                <a:miter lim="800000"/>
                <a:headEnd len="sm" w="sm" type="none"/>
                <a:tailEnd len="med" w="med" type="triangle"/>
              </a:ln>
            </p:spPr>
          </p:cxnSp>
        </p:grpSp>
        <p:sp>
          <p:nvSpPr>
            <p:cNvPr id="1158" name="Google Shape;1158;p50"/>
            <p:cNvSpPr/>
            <p:nvPr/>
          </p:nvSpPr>
          <p:spPr>
            <a:xfrm>
              <a:off x="5027595" y="2767666"/>
              <a:ext cx="538634" cy="135191"/>
            </a:xfrm>
            <a:prstGeom prst="rect">
              <a:avLst/>
            </a:prstGeom>
            <a:solidFill>
              <a:srgbClr val="2B2B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9" name="Google Shape;1159;p50"/>
            <p:cNvSpPr txBox="1"/>
            <p:nvPr/>
          </p:nvSpPr>
          <p:spPr>
            <a:xfrm>
              <a:off x="4968593" y="2716490"/>
              <a:ext cx="84991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Calibri"/>
                  <a:ea typeface="Calibri"/>
                  <a:cs typeface="Calibri"/>
                  <a:sym typeface="Calibri"/>
                </a:rPr>
                <a:t>New folder(N)</a:t>
              </a:r>
              <a:endParaRPr sz="900">
                <a:solidFill>
                  <a:schemeClr val="lt1"/>
                </a:solidFill>
                <a:latin typeface="Calibri"/>
                <a:ea typeface="Calibri"/>
                <a:cs typeface="Calibri"/>
                <a:sym typeface="Calibri"/>
              </a:endParaRPr>
            </a:p>
          </p:txBody>
        </p:sp>
        <p:sp>
          <p:nvSpPr>
            <p:cNvPr id="1160" name="Google Shape;1160;p50"/>
            <p:cNvSpPr/>
            <p:nvPr/>
          </p:nvSpPr>
          <p:spPr>
            <a:xfrm>
              <a:off x="5027595" y="4462132"/>
              <a:ext cx="1082919" cy="138897"/>
            </a:xfrm>
            <a:prstGeom prst="rect">
              <a:avLst/>
            </a:prstGeom>
            <a:solidFill>
              <a:srgbClr val="2B2B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1" name="Google Shape;1161;p50"/>
            <p:cNvSpPr txBox="1"/>
            <p:nvPr/>
          </p:nvSpPr>
          <p:spPr>
            <a:xfrm>
              <a:off x="4975850" y="4401605"/>
              <a:ext cx="132440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Calibri"/>
                  <a:ea typeface="Calibri"/>
                  <a:cs typeface="Calibri"/>
                  <a:sym typeface="Calibri"/>
                </a:rPr>
                <a:t>Open in Visual Studio(V)</a:t>
              </a:r>
              <a:endParaRPr sz="900">
                <a:solidFill>
                  <a:schemeClr val="lt1"/>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5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168" name="Google Shape;1168;p51"/>
          <p:cNvGrpSpPr/>
          <p:nvPr/>
        </p:nvGrpSpPr>
        <p:grpSpPr>
          <a:xfrm>
            <a:off x="559817" y="1902381"/>
            <a:ext cx="8783192" cy="200055"/>
            <a:chOff x="559817" y="2136914"/>
            <a:chExt cx="8783192" cy="200055"/>
          </a:xfrm>
        </p:grpSpPr>
        <p:sp>
          <p:nvSpPr>
            <p:cNvPr id="1169" name="Google Shape;1169;p5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170" name="Google Shape;1170;p5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cá nhân</a:t>
              </a:r>
              <a:endParaRPr sz="1300">
                <a:solidFill>
                  <a:srgbClr val="262626"/>
                </a:solidFill>
                <a:latin typeface="Arial"/>
                <a:ea typeface="Arial"/>
                <a:cs typeface="Arial"/>
                <a:sym typeface="Arial"/>
              </a:endParaRPr>
            </a:p>
          </p:txBody>
        </p:sp>
      </p:grpSp>
      <p:sp>
        <p:nvSpPr>
          <p:cNvPr id="1171" name="Google Shape;1171;p51"/>
          <p:cNvSpPr/>
          <p:nvPr/>
        </p:nvSpPr>
        <p:spPr>
          <a:xfrm>
            <a:off x="702939" y="2139855"/>
            <a:ext cx="8640069" cy="228445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văn bản giữa dấu ngoặc kép dưới dạng file có tên README.md trong thư mục hiện tại thông qua lệnh echo.</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Tạo một thư mục con có tên .git thông qua git init để chứa các file khung xương (Skeleton) cần thiết trong kho lưu trữ.</a:t>
            </a:r>
            <a:endParaRPr/>
          </a:p>
          <a:p>
            <a:pPr indent="0" lvl="0" marL="0" marR="0" rtl="0" algn="l">
              <a:spcBef>
                <a:spcPts val="6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10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này tạo một thư mục con mới có tên .git chứa tất cả các file tạo kho lưu trữ cần thiết của bạn - một khung xương kho lưu trữ Git.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Thêm file README.md vào mục tiêu theo dõi của Git.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xác nhận các file được theo dõi bằng cách sử dụng văn bản giữa dấu ngoặc kép làm thông báo xác nhận.</a:t>
            </a:r>
            <a:endParaRPr/>
          </a:p>
        </p:txBody>
      </p:sp>
      <p:grpSp>
        <p:nvGrpSpPr>
          <p:cNvPr id="1172" name="Google Shape;1172;p51"/>
          <p:cNvGrpSpPr/>
          <p:nvPr/>
        </p:nvGrpSpPr>
        <p:grpSpPr>
          <a:xfrm>
            <a:off x="451588" y="450001"/>
            <a:ext cx="9018000" cy="276999"/>
            <a:chOff x="450000" y="450000"/>
            <a:chExt cx="9018000" cy="276999"/>
          </a:xfrm>
        </p:grpSpPr>
        <p:sp>
          <p:nvSpPr>
            <p:cNvPr id="1173" name="Google Shape;1173;p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174" name="Google Shape;1174;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175" name="Google Shape;1175;p51"/>
          <p:cNvGrpSpPr/>
          <p:nvPr/>
        </p:nvGrpSpPr>
        <p:grpSpPr>
          <a:xfrm>
            <a:off x="864581" y="2923224"/>
            <a:ext cx="1429039" cy="292388"/>
            <a:chOff x="712181" y="2799460"/>
            <a:chExt cx="1429039" cy="292388"/>
          </a:xfrm>
        </p:grpSpPr>
        <p:sp>
          <p:nvSpPr>
            <p:cNvPr id="1176" name="Google Shape;1176;p51"/>
            <p:cNvSpPr txBox="1"/>
            <p:nvPr/>
          </p:nvSpPr>
          <p:spPr>
            <a:xfrm>
              <a:off x="796305" y="2799460"/>
              <a:ext cx="1344915"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git init</a:t>
              </a:r>
              <a:endParaRPr/>
            </a:p>
          </p:txBody>
        </p:sp>
        <p:sp>
          <p:nvSpPr>
            <p:cNvPr id="1177" name="Google Shape;1177;p51"/>
            <p:cNvSpPr/>
            <p:nvPr/>
          </p:nvSpPr>
          <p:spPr>
            <a:xfrm>
              <a:off x="712181" y="2799462"/>
              <a:ext cx="84123"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grpSp>
        <p:nvGrpSpPr>
          <p:cNvPr id="1178" name="Google Shape;1178;p51"/>
          <p:cNvGrpSpPr/>
          <p:nvPr/>
        </p:nvGrpSpPr>
        <p:grpSpPr>
          <a:xfrm>
            <a:off x="712181" y="4338793"/>
            <a:ext cx="5119721" cy="2032449"/>
            <a:chOff x="712182" y="4244995"/>
            <a:chExt cx="4584274" cy="1819884"/>
          </a:xfrm>
        </p:grpSpPr>
        <p:pic>
          <p:nvPicPr>
            <p:cNvPr descr="텍스트, 스크린샷, 화면이(가) 표시된 사진&#10;&#10;자동 생성된 설명" id="1179" name="Google Shape;1179;p51"/>
            <p:cNvPicPr preferRelativeResize="0"/>
            <p:nvPr/>
          </p:nvPicPr>
          <p:blipFill rotWithShape="1">
            <a:blip r:embed="rId3">
              <a:alphaModFix/>
            </a:blip>
            <a:srcRect b="0" l="0" r="0" t="0"/>
            <a:stretch/>
          </p:blipFill>
          <p:spPr>
            <a:xfrm>
              <a:off x="712182" y="4244995"/>
              <a:ext cx="4584274" cy="1182568"/>
            </a:xfrm>
            <a:prstGeom prst="rect">
              <a:avLst/>
            </a:prstGeom>
            <a:noFill/>
            <a:ln>
              <a:noFill/>
            </a:ln>
          </p:spPr>
        </p:pic>
        <p:grpSp>
          <p:nvGrpSpPr>
            <p:cNvPr id="1180" name="Google Shape;1180;p51"/>
            <p:cNvGrpSpPr/>
            <p:nvPr/>
          </p:nvGrpSpPr>
          <p:grpSpPr>
            <a:xfrm>
              <a:off x="712182" y="5474389"/>
              <a:ext cx="4584274" cy="590490"/>
              <a:chOff x="4758735" y="4449085"/>
              <a:chExt cx="4584274" cy="590490"/>
            </a:xfrm>
          </p:grpSpPr>
          <p:pic>
            <p:nvPicPr>
              <p:cNvPr descr="텍스트, 스크린샷, 실내, 닫기이(가) 표시된 사진&#10;&#10;자동 생성된 설명" id="1181" name="Google Shape;1181;p51"/>
              <p:cNvPicPr preferRelativeResize="0"/>
              <p:nvPr/>
            </p:nvPicPr>
            <p:blipFill rotWithShape="1">
              <a:blip r:embed="rId4">
                <a:alphaModFix/>
              </a:blip>
              <a:srcRect b="0" l="0" r="0" t="0"/>
              <a:stretch/>
            </p:blipFill>
            <p:spPr>
              <a:xfrm>
                <a:off x="4758735" y="4449085"/>
                <a:ext cx="4584274" cy="590490"/>
              </a:xfrm>
              <a:prstGeom prst="rect">
                <a:avLst/>
              </a:prstGeom>
              <a:noFill/>
              <a:ln>
                <a:noFill/>
              </a:ln>
            </p:spPr>
          </p:pic>
          <p:sp>
            <p:nvSpPr>
              <p:cNvPr id="1182" name="Google Shape;1182;p51"/>
              <p:cNvSpPr/>
              <p:nvPr/>
            </p:nvSpPr>
            <p:spPr>
              <a:xfrm>
                <a:off x="6334021" y="4692828"/>
                <a:ext cx="1429173"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83" name="Google Shape;1183;p51"/>
          <p:cNvGrpSpPr/>
          <p:nvPr/>
        </p:nvGrpSpPr>
        <p:grpSpPr>
          <a:xfrm>
            <a:off x="4059936" y="5329258"/>
            <a:ext cx="3304032" cy="553382"/>
            <a:chOff x="6125028" y="4994124"/>
            <a:chExt cx="3304032" cy="553382"/>
          </a:xfrm>
        </p:grpSpPr>
        <p:sp>
          <p:nvSpPr>
            <p:cNvPr id="1184" name="Google Shape;1184;p51"/>
            <p:cNvSpPr/>
            <p:nvPr/>
          </p:nvSpPr>
          <p:spPr>
            <a:xfrm>
              <a:off x="6398158" y="4994124"/>
              <a:ext cx="3030902" cy="3533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https://github.com/siciot/example.git</a:t>
              </a:r>
              <a:endParaRPr b="1" sz="1300">
                <a:solidFill>
                  <a:schemeClr val="lt1"/>
                </a:solidFill>
                <a:latin typeface="Arial"/>
                <a:ea typeface="Arial"/>
                <a:cs typeface="Arial"/>
                <a:sym typeface="Arial"/>
              </a:endParaRPr>
            </a:p>
          </p:txBody>
        </p:sp>
        <p:cxnSp>
          <p:nvCxnSpPr>
            <p:cNvPr id="1185" name="Google Shape;1185;p51"/>
            <p:cNvCxnSpPr/>
            <p:nvPr/>
          </p:nvCxnSpPr>
          <p:spPr>
            <a:xfrm flipH="1">
              <a:off x="6125028" y="5347448"/>
              <a:ext cx="273130" cy="200058"/>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52"/>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192" name="Google Shape;1192;p52"/>
          <p:cNvGrpSpPr/>
          <p:nvPr/>
        </p:nvGrpSpPr>
        <p:grpSpPr>
          <a:xfrm>
            <a:off x="559817" y="1902381"/>
            <a:ext cx="8783192" cy="200055"/>
            <a:chOff x="559817" y="2136914"/>
            <a:chExt cx="8783192" cy="200055"/>
          </a:xfrm>
        </p:grpSpPr>
        <p:sp>
          <p:nvSpPr>
            <p:cNvPr id="1193" name="Google Shape;1193;p5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194" name="Google Shape;1194;p5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cá nhân</a:t>
              </a:r>
              <a:endParaRPr sz="1300">
                <a:solidFill>
                  <a:srgbClr val="262626"/>
                </a:solidFill>
                <a:latin typeface="Arial"/>
                <a:ea typeface="Arial"/>
                <a:cs typeface="Arial"/>
                <a:sym typeface="Arial"/>
              </a:endParaRPr>
            </a:p>
          </p:txBody>
        </p:sp>
      </p:grpSp>
      <p:sp>
        <p:nvSpPr>
          <p:cNvPr id="1195" name="Google Shape;1195;p52"/>
          <p:cNvSpPr/>
          <p:nvPr/>
        </p:nvSpPr>
        <p:spPr>
          <a:xfrm>
            <a:off x="702939" y="2139855"/>
            <a:ext cx="8640069" cy="129956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Ghi đè tên nhánh bằng main.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Nó liên kết với Kho lưu trữ từ xa có tên origin và địa chỉ nằm sau origin. Lưu ý rằng địa chỉ tại thời điểm này là file git của Kho lưu trữ GitHub mà bạn sử dụng. Ngoài ra, nếu bạn sao chép và dán địa chỉ trong git bash, lỗi giao thức https không được hỗ trợ có thể xảy ra. Do đó, cần thêm https vào địa chỉ.</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Đẩy từ nhánh main sang origin (Remote Repository).</a:t>
            </a:r>
            <a:endParaRPr/>
          </a:p>
        </p:txBody>
      </p:sp>
      <p:grpSp>
        <p:nvGrpSpPr>
          <p:cNvPr id="1196" name="Google Shape;1196;p52"/>
          <p:cNvGrpSpPr/>
          <p:nvPr/>
        </p:nvGrpSpPr>
        <p:grpSpPr>
          <a:xfrm>
            <a:off x="451588" y="450001"/>
            <a:ext cx="9018000" cy="276999"/>
            <a:chOff x="450000" y="450000"/>
            <a:chExt cx="9018000" cy="276999"/>
          </a:xfrm>
        </p:grpSpPr>
        <p:sp>
          <p:nvSpPr>
            <p:cNvPr id="1197" name="Google Shape;1197;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198" name="Google Shape;1198;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descr="텍스트, 스크린샷, 화면이(가) 표시된 사진&#10;&#10;자동 생성된 설명" id="1199" name="Google Shape;1199;p52"/>
          <p:cNvPicPr preferRelativeResize="0"/>
          <p:nvPr/>
        </p:nvPicPr>
        <p:blipFill rotWithShape="1">
          <a:blip r:embed="rId3">
            <a:alphaModFix/>
          </a:blip>
          <a:srcRect b="0" l="0" r="0" t="0"/>
          <a:stretch/>
        </p:blipFill>
        <p:spPr>
          <a:xfrm>
            <a:off x="702939" y="3489764"/>
            <a:ext cx="8212670" cy="211855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5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206" name="Google Shape;1206;p53"/>
          <p:cNvGrpSpPr/>
          <p:nvPr/>
        </p:nvGrpSpPr>
        <p:grpSpPr>
          <a:xfrm>
            <a:off x="559817" y="1902381"/>
            <a:ext cx="8783192" cy="200055"/>
            <a:chOff x="559817" y="2136914"/>
            <a:chExt cx="8783192" cy="200055"/>
          </a:xfrm>
        </p:grpSpPr>
        <p:sp>
          <p:nvSpPr>
            <p:cNvPr id="1207" name="Google Shape;1207;p5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208" name="Google Shape;1208;p5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cá nhân</a:t>
              </a:r>
              <a:endParaRPr sz="1300">
                <a:solidFill>
                  <a:srgbClr val="262626"/>
                </a:solidFill>
                <a:latin typeface="Arial"/>
                <a:ea typeface="Arial"/>
                <a:cs typeface="Arial"/>
                <a:sym typeface="Arial"/>
              </a:endParaRPr>
            </a:p>
          </p:txBody>
        </p:sp>
      </p:grpSp>
      <p:sp>
        <p:nvSpPr>
          <p:cNvPr id="1209" name="Google Shape;1209;p53"/>
          <p:cNvSpPr/>
          <p:nvPr/>
        </p:nvSpPr>
        <p:spPr>
          <a:xfrm>
            <a:off x="702939" y="2139855"/>
            <a:ext cx="8640069"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các tin nhắn theo thứ tự.</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Thực thi lệnh git push –u origin main. Bạn có thể thấy một cửa sổ yêu cầu bạn đăng nhập vào GitHub, sau đó đăng nhập bằng tài khoản của bạn.</a:t>
            </a:r>
            <a:endParaRPr sz="1300">
              <a:solidFill>
                <a:srgbClr val="262626"/>
              </a:solidFill>
              <a:latin typeface="Arial"/>
              <a:ea typeface="Arial"/>
              <a:cs typeface="Arial"/>
              <a:sym typeface="Arial"/>
            </a:endParaRPr>
          </a:p>
        </p:txBody>
      </p:sp>
      <p:grpSp>
        <p:nvGrpSpPr>
          <p:cNvPr id="1210" name="Google Shape;1210;p53"/>
          <p:cNvGrpSpPr/>
          <p:nvPr/>
        </p:nvGrpSpPr>
        <p:grpSpPr>
          <a:xfrm>
            <a:off x="451588" y="450001"/>
            <a:ext cx="9018000" cy="276999"/>
            <a:chOff x="450000" y="450000"/>
            <a:chExt cx="9018000" cy="276999"/>
          </a:xfrm>
        </p:grpSpPr>
        <p:sp>
          <p:nvSpPr>
            <p:cNvPr id="1211" name="Google Shape;1211;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212" name="Google Shape;1212;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213" name="Google Shape;1213;p53"/>
          <p:cNvGrpSpPr/>
          <p:nvPr/>
        </p:nvGrpSpPr>
        <p:grpSpPr>
          <a:xfrm>
            <a:off x="710274" y="2954178"/>
            <a:ext cx="2459646" cy="276999"/>
            <a:chOff x="710274" y="2900838"/>
            <a:chExt cx="2459646" cy="276999"/>
          </a:xfrm>
        </p:grpSpPr>
        <p:sp>
          <p:nvSpPr>
            <p:cNvPr id="1214" name="Google Shape;1214;p53"/>
            <p:cNvSpPr txBox="1"/>
            <p:nvPr/>
          </p:nvSpPr>
          <p:spPr>
            <a:xfrm>
              <a:off x="794397" y="2900838"/>
              <a:ext cx="237552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git push –u origin main </a:t>
              </a:r>
              <a:endParaRPr/>
            </a:p>
          </p:txBody>
        </p:sp>
        <p:sp>
          <p:nvSpPr>
            <p:cNvPr id="1215" name="Google Shape;1215;p53"/>
            <p:cNvSpPr/>
            <p:nvPr/>
          </p:nvSpPr>
          <p:spPr>
            <a:xfrm>
              <a:off x="710274" y="2900840"/>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1216" name="Google Shape;1216;p53"/>
          <p:cNvPicPr preferRelativeResize="0"/>
          <p:nvPr/>
        </p:nvPicPr>
        <p:blipFill rotWithShape="1">
          <a:blip r:embed="rId3">
            <a:alphaModFix/>
          </a:blip>
          <a:srcRect b="0" l="0" r="0" t="0"/>
          <a:stretch/>
        </p:blipFill>
        <p:spPr>
          <a:xfrm>
            <a:off x="6202930" y="3365797"/>
            <a:ext cx="2494183" cy="2562773"/>
          </a:xfrm>
          <a:prstGeom prst="rect">
            <a:avLst/>
          </a:prstGeom>
          <a:noFill/>
          <a:ln cap="flat" cmpd="sng" w="9525">
            <a:solidFill>
              <a:srgbClr val="7F7F7F"/>
            </a:solidFill>
            <a:prstDash val="solid"/>
            <a:round/>
            <a:headEnd len="sm" w="sm" type="none"/>
            <a:tailEnd len="sm" w="sm" type="none"/>
          </a:ln>
        </p:spPr>
      </p:pic>
      <p:pic>
        <p:nvPicPr>
          <p:cNvPr descr="텍스트이(가) 표시된 사진&#10;&#10;자동 생성된 설명" id="1217" name="Google Shape;1217;p53"/>
          <p:cNvPicPr preferRelativeResize="0"/>
          <p:nvPr/>
        </p:nvPicPr>
        <p:blipFill rotWithShape="1">
          <a:blip r:embed="rId4">
            <a:alphaModFix/>
          </a:blip>
          <a:srcRect b="0" l="0" r="0" t="0"/>
          <a:stretch/>
        </p:blipFill>
        <p:spPr>
          <a:xfrm>
            <a:off x="710274" y="3359060"/>
            <a:ext cx="5372611" cy="2569510"/>
          </a:xfrm>
          <a:prstGeom prst="rect">
            <a:avLst/>
          </a:prstGeom>
          <a:noFill/>
          <a:ln cap="flat" cmpd="sng" w="9525">
            <a:solidFill>
              <a:srgbClr val="7F7F7F"/>
            </a:solidFill>
            <a:prstDash val="solid"/>
            <a:round/>
            <a:headEnd len="sm" w="sm" type="none"/>
            <a:tailEnd len="sm" w="sm" type="none"/>
          </a:ln>
        </p:spPr>
      </p:pic>
      <p:grpSp>
        <p:nvGrpSpPr>
          <p:cNvPr id="1218" name="Google Shape;1218;p53"/>
          <p:cNvGrpSpPr/>
          <p:nvPr/>
        </p:nvGrpSpPr>
        <p:grpSpPr>
          <a:xfrm>
            <a:off x="702939" y="3399680"/>
            <a:ext cx="5276221" cy="2358610"/>
            <a:chOff x="702939" y="3704480"/>
            <a:chExt cx="5276221" cy="2358610"/>
          </a:xfrm>
        </p:grpSpPr>
        <p:sp>
          <p:nvSpPr>
            <p:cNvPr id="1219" name="Google Shape;1219;p53"/>
            <p:cNvSpPr/>
            <p:nvPr/>
          </p:nvSpPr>
          <p:spPr>
            <a:xfrm>
              <a:off x="702943" y="3753515"/>
              <a:ext cx="2041585" cy="15718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53"/>
            <p:cNvSpPr/>
            <p:nvPr/>
          </p:nvSpPr>
          <p:spPr>
            <a:xfrm>
              <a:off x="702942" y="4511649"/>
              <a:ext cx="2041585" cy="15718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53"/>
            <p:cNvSpPr/>
            <p:nvPr/>
          </p:nvSpPr>
          <p:spPr>
            <a:xfrm>
              <a:off x="702941" y="4067636"/>
              <a:ext cx="2041585" cy="15718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53"/>
            <p:cNvSpPr/>
            <p:nvPr/>
          </p:nvSpPr>
          <p:spPr>
            <a:xfrm>
              <a:off x="702940" y="5057265"/>
              <a:ext cx="2041585" cy="15718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53"/>
            <p:cNvSpPr/>
            <p:nvPr/>
          </p:nvSpPr>
          <p:spPr>
            <a:xfrm>
              <a:off x="702939" y="5741833"/>
              <a:ext cx="2041585" cy="15718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24" name="Google Shape;1224;p53"/>
            <p:cNvGrpSpPr/>
            <p:nvPr/>
          </p:nvGrpSpPr>
          <p:grpSpPr>
            <a:xfrm>
              <a:off x="2744510" y="3704480"/>
              <a:ext cx="3234650" cy="2358610"/>
              <a:chOff x="2744510" y="3704480"/>
              <a:chExt cx="3234650" cy="2358610"/>
            </a:xfrm>
          </p:grpSpPr>
          <p:sp>
            <p:nvSpPr>
              <p:cNvPr id="1225" name="Google Shape;1225;p53"/>
              <p:cNvSpPr/>
              <p:nvPr/>
            </p:nvSpPr>
            <p:spPr>
              <a:xfrm>
                <a:off x="3257810" y="3704480"/>
                <a:ext cx="272135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echo “# example” &gt;&gt; README.md</a:t>
                </a:r>
                <a:endParaRPr b="1" sz="1300">
                  <a:solidFill>
                    <a:schemeClr val="lt1"/>
                  </a:solidFill>
                  <a:latin typeface="Arial"/>
                  <a:ea typeface="Arial"/>
                  <a:cs typeface="Arial"/>
                  <a:sym typeface="Arial"/>
                </a:endParaRPr>
              </a:p>
            </p:txBody>
          </p:sp>
          <p:sp>
            <p:nvSpPr>
              <p:cNvPr id="1226" name="Google Shape;1226;p53"/>
              <p:cNvSpPr/>
              <p:nvPr/>
            </p:nvSpPr>
            <p:spPr>
              <a:xfrm>
                <a:off x="3257810" y="4046723"/>
                <a:ext cx="272135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git init</a:t>
                </a:r>
                <a:endParaRPr b="1" sz="1300">
                  <a:solidFill>
                    <a:schemeClr val="lt1"/>
                  </a:solidFill>
                  <a:latin typeface="Arial"/>
                  <a:ea typeface="Arial"/>
                  <a:cs typeface="Arial"/>
                  <a:sym typeface="Arial"/>
                </a:endParaRPr>
              </a:p>
            </p:txBody>
          </p:sp>
          <p:sp>
            <p:nvSpPr>
              <p:cNvPr id="1227" name="Google Shape;1227;p53"/>
              <p:cNvSpPr/>
              <p:nvPr/>
            </p:nvSpPr>
            <p:spPr>
              <a:xfrm>
                <a:off x="3257810" y="4462614"/>
                <a:ext cx="272135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git add README.md</a:t>
                </a:r>
                <a:endParaRPr b="1" sz="1300">
                  <a:solidFill>
                    <a:schemeClr val="lt1"/>
                  </a:solidFill>
                  <a:latin typeface="Arial"/>
                  <a:ea typeface="Arial"/>
                  <a:cs typeface="Arial"/>
                  <a:sym typeface="Arial"/>
                </a:endParaRPr>
              </a:p>
            </p:txBody>
          </p:sp>
          <p:sp>
            <p:nvSpPr>
              <p:cNvPr id="1228" name="Google Shape;1228;p53"/>
              <p:cNvSpPr/>
              <p:nvPr/>
            </p:nvSpPr>
            <p:spPr>
              <a:xfrm>
                <a:off x="3257810" y="5008230"/>
                <a:ext cx="272135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git commit –m “first commit”</a:t>
                </a:r>
                <a:endParaRPr b="1" sz="1300">
                  <a:solidFill>
                    <a:schemeClr val="lt1"/>
                  </a:solidFill>
                  <a:latin typeface="Arial"/>
                  <a:ea typeface="Arial"/>
                  <a:cs typeface="Arial"/>
                  <a:sym typeface="Arial"/>
                </a:endParaRPr>
              </a:p>
            </p:txBody>
          </p:sp>
          <p:sp>
            <p:nvSpPr>
              <p:cNvPr id="1229" name="Google Shape;1229;p53"/>
              <p:cNvSpPr/>
              <p:nvPr/>
            </p:nvSpPr>
            <p:spPr>
              <a:xfrm>
                <a:off x="3257810" y="5807836"/>
                <a:ext cx="272135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git branch –M main</a:t>
                </a:r>
                <a:endParaRPr b="1" sz="1300">
                  <a:solidFill>
                    <a:schemeClr val="lt1"/>
                  </a:solidFill>
                  <a:latin typeface="Arial"/>
                  <a:ea typeface="Arial"/>
                  <a:cs typeface="Arial"/>
                  <a:sym typeface="Arial"/>
                </a:endParaRPr>
              </a:p>
            </p:txBody>
          </p:sp>
          <p:cxnSp>
            <p:nvCxnSpPr>
              <p:cNvPr id="1230" name="Google Shape;1230;p53"/>
              <p:cNvCxnSpPr/>
              <p:nvPr/>
            </p:nvCxnSpPr>
            <p:spPr>
              <a:xfrm rot="10800000">
                <a:off x="2751121" y="3832107"/>
                <a:ext cx="506689" cy="1"/>
              </a:xfrm>
              <a:prstGeom prst="straightConnector1">
                <a:avLst/>
              </a:prstGeom>
              <a:noFill/>
              <a:ln cap="flat" cmpd="sng" w="12700">
                <a:solidFill>
                  <a:srgbClr val="00B0F0"/>
                </a:solidFill>
                <a:prstDash val="solid"/>
                <a:miter lim="800000"/>
                <a:headEnd len="sm" w="sm" type="none"/>
                <a:tailEnd len="med" w="med" type="triangle"/>
              </a:ln>
            </p:spPr>
          </p:cxnSp>
          <p:cxnSp>
            <p:nvCxnSpPr>
              <p:cNvPr id="1231" name="Google Shape;1231;p53"/>
              <p:cNvCxnSpPr/>
              <p:nvPr/>
            </p:nvCxnSpPr>
            <p:spPr>
              <a:xfrm rot="10800000">
                <a:off x="2744524" y="4165329"/>
                <a:ext cx="506689" cy="1"/>
              </a:xfrm>
              <a:prstGeom prst="straightConnector1">
                <a:avLst/>
              </a:prstGeom>
              <a:noFill/>
              <a:ln cap="flat" cmpd="sng" w="12700">
                <a:solidFill>
                  <a:srgbClr val="00B0F0"/>
                </a:solidFill>
                <a:prstDash val="solid"/>
                <a:miter lim="800000"/>
                <a:headEnd len="sm" w="sm" type="none"/>
                <a:tailEnd len="med" w="med" type="triangle"/>
              </a:ln>
            </p:spPr>
          </p:cxnSp>
          <p:cxnSp>
            <p:nvCxnSpPr>
              <p:cNvPr id="1232" name="Google Shape;1232;p53"/>
              <p:cNvCxnSpPr/>
              <p:nvPr/>
            </p:nvCxnSpPr>
            <p:spPr>
              <a:xfrm rot="10800000">
                <a:off x="2751121" y="4589112"/>
                <a:ext cx="506689" cy="1"/>
              </a:xfrm>
              <a:prstGeom prst="straightConnector1">
                <a:avLst/>
              </a:prstGeom>
              <a:noFill/>
              <a:ln cap="flat" cmpd="sng" w="12700">
                <a:solidFill>
                  <a:srgbClr val="00B0F0"/>
                </a:solidFill>
                <a:prstDash val="solid"/>
                <a:miter lim="800000"/>
                <a:headEnd len="sm" w="sm" type="none"/>
                <a:tailEnd len="med" w="med" type="triangle"/>
              </a:ln>
            </p:spPr>
          </p:cxnSp>
          <p:cxnSp>
            <p:nvCxnSpPr>
              <p:cNvPr id="1233" name="Google Shape;1233;p53"/>
              <p:cNvCxnSpPr/>
              <p:nvPr/>
            </p:nvCxnSpPr>
            <p:spPr>
              <a:xfrm rot="10800000">
                <a:off x="2744524" y="5150296"/>
                <a:ext cx="506689" cy="1"/>
              </a:xfrm>
              <a:prstGeom prst="straightConnector1">
                <a:avLst/>
              </a:prstGeom>
              <a:noFill/>
              <a:ln cap="flat" cmpd="sng" w="12700">
                <a:solidFill>
                  <a:srgbClr val="00B0F0"/>
                </a:solidFill>
                <a:prstDash val="solid"/>
                <a:miter lim="800000"/>
                <a:headEnd len="sm" w="sm" type="none"/>
                <a:tailEnd len="med" w="med" type="triangle"/>
              </a:ln>
            </p:spPr>
          </p:cxnSp>
          <p:cxnSp>
            <p:nvCxnSpPr>
              <p:cNvPr id="1234" name="Google Shape;1234;p53"/>
              <p:cNvCxnSpPr>
                <a:stCxn id="1229" idx="1"/>
              </p:cNvCxnSpPr>
              <p:nvPr/>
            </p:nvCxnSpPr>
            <p:spPr>
              <a:xfrm rot="10800000">
                <a:off x="2744510" y="5815463"/>
                <a:ext cx="513300" cy="120000"/>
              </a:xfrm>
              <a:prstGeom prst="straightConnector1">
                <a:avLst/>
              </a:prstGeom>
              <a:noFill/>
              <a:ln cap="flat" cmpd="sng" w="12700">
                <a:solidFill>
                  <a:srgbClr val="00B0F0"/>
                </a:solidFill>
                <a:prstDash val="solid"/>
                <a:miter lim="800000"/>
                <a:headEnd len="sm" w="sm" type="none"/>
                <a:tailEnd len="med" w="med" type="triangle"/>
              </a:ln>
            </p:spPr>
          </p:cxn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5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241" name="Google Shape;1241;p54"/>
          <p:cNvGrpSpPr/>
          <p:nvPr/>
        </p:nvGrpSpPr>
        <p:grpSpPr>
          <a:xfrm>
            <a:off x="559817" y="1902381"/>
            <a:ext cx="8783192" cy="200055"/>
            <a:chOff x="559817" y="2136914"/>
            <a:chExt cx="8783192" cy="200055"/>
          </a:xfrm>
        </p:grpSpPr>
        <p:sp>
          <p:nvSpPr>
            <p:cNvPr id="1242" name="Google Shape;1242;p5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243" name="Google Shape;1243;p5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cá nhân</a:t>
              </a:r>
              <a:endParaRPr sz="1300">
                <a:solidFill>
                  <a:srgbClr val="262626"/>
                </a:solidFill>
                <a:latin typeface="Arial"/>
                <a:ea typeface="Arial"/>
                <a:cs typeface="Arial"/>
                <a:sym typeface="Arial"/>
              </a:endParaRPr>
            </a:p>
          </p:txBody>
        </p:sp>
      </p:grpSp>
      <p:sp>
        <p:nvSpPr>
          <p:cNvPr id="1244" name="Google Shape;1244;p54"/>
          <p:cNvSpPr/>
          <p:nvPr/>
        </p:nvSpPr>
        <p:spPr>
          <a:xfrm>
            <a:off x="702939" y="2139855"/>
            <a:ext cx="4752825" cy="164838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đăng nhập, một cửa sổ mới hiện lên với hai câu hỏi. Khi được yêu cầu nhập tên người dùng của bạn, bạn có thể tìm thấy tên người dùng của mình được đánh dấu bằng hộp màu đỏ trong Kho lưu trữ từ xa GitHub của bạn.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Sau đó, bạn sẽ được yêu cầu nhập mật khẩu. Dán mã thông báo đã phát hành trước đó và nhập mã thông báo đó.</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Nếu push thành công, bạn có thể check nó trong git bash.</a:t>
            </a:r>
            <a:endParaRPr sz="1300">
              <a:solidFill>
                <a:srgbClr val="262626"/>
              </a:solidFill>
              <a:latin typeface="Arial"/>
              <a:ea typeface="Arial"/>
              <a:cs typeface="Arial"/>
              <a:sym typeface="Arial"/>
            </a:endParaRPr>
          </a:p>
        </p:txBody>
      </p:sp>
      <p:grpSp>
        <p:nvGrpSpPr>
          <p:cNvPr id="1245" name="Google Shape;1245;p54"/>
          <p:cNvGrpSpPr/>
          <p:nvPr/>
        </p:nvGrpSpPr>
        <p:grpSpPr>
          <a:xfrm>
            <a:off x="451588" y="450001"/>
            <a:ext cx="9018000" cy="276999"/>
            <a:chOff x="450000" y="450000"/>
            <a:chExt cx="9018000" cy="276999"/>
          </a:xfrm>
        </p:grpSpPr>
        <p:sp>
          <p:nvSpPr>
            <p:cNvPr id="1246" name="Google Shape;1246;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247" name="Google Shape;1247;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id="1248" name="Google Shape;1248;p54"/>
          <p:cNvPicPr preferRelativeResize="0"/>
          <p:nvPr/>
        </p:nvPicPr>
        <p:blipFill rotWithShape="1">
          <a:blip r:embed="rId3">
            <a:alphaModFix/>
          </a:blip>
          <a:srcRect b="0" l="0" r="2066" t="0"/>
          <a:stretch/>
        </p:blipFill>
        <p:spPr>
          <a:xfrm>
            <a:off x="5346545" y="2260384"/>
            <a:ext cx="2011968" cy="1096962"/>
          </a:xfrm>
          <a:prstGeom prst="rect">
            <a:avLst/>
          </a:prstGeom>
          <a:noFill/>
          <a:ln cap="flat" cmpd="sng" w="9525">
            <a:solidFill>
              <a:srgbClr val="7F7F7F"/>
            </a:solidFill>
            <a:prstDash val="solid"/>
            <a:round/>
            <a:headEnd len="sm" w="sm" type="none"/>
            <a:tailEnd len="sm" w="sm" type="none"/>
          </a:ln>
        </p:spPr>
      </p:pic>
      <p:pic>
        <p:nvPicPr>
          <p:cNvPr id="1249" name="Google Shape;1249;p54"/>
          <p:cNvPicPr preferRelativeResize="0"/>
          <p:nvPr/>
        </p:nvPicPr>
        <p:blipFill rotWithShape="1">
          <a:blip r:embed="rId4">
            <a:alphaModFix/>
          </a:blip>
          <a:srcRect b="0" l="0" r="0" t="0"/>
          <a:stretch/>
        </p:blipFill>
        <p:spPr>
          <a:xfrm>
            <a:off x="7470963" y="2260384"/>
            <a:ext cx="2029065" cy="1096963"/>
          </a:xfrm>
          <a:prstGeom prst="rect">
            <a:avLst/>
          </a:prstGeom>
          <a:noFill/>
          <a:ln cap="flat" cmpd="sng" w="9525">
            <a:solidFill>
              <a:srgbClr val="7F7F7F"/>
            </a:solidFill>
            <a:prstDash val="solid"/>
            <a:round/>
            <a:headEnd len="sm" w="sm" type="none"/>
            <a:tailEnd len="sm" w="sm" type="none"/>
          </a:ln>
        </p:spPr>
      </p:pic>
      <p:pic>
        <p:nvPicPr>
          <p:cNvPr descr="텍스트이(가) 표시된 사진&#10;&#10;자동 생성된 설명" id="1250" name="Google Shape;1250;p54"/>
          <p:cNvPicPr preferRelativeResize="0"/>
          <p:nvPr/>
        </p:nvPicPr>
        <p:blipFill rotWithShape="1">
          <a:blip r:embed="rId5">
            <a:alphaModFix/>
          </a:blip>
          <a:srcRect b="0" l="0" r="0" t="0"/>
          <a:stretch/>
        </p:blipFill>
        <p:spPr>
          <a:xfrm>
            <a:off x="723684" y="4981123"/>
            <a:ext cx="3794851" cy="1332014"/>
          </a:xfrm>
          <a:prstGeom prst="rect">
            <a:avLst/>
          </a:prstGeom>
          <a:noFill/>
          <a:ln cap="flat" cmpd="sng" w="9525">
            <a:solidFill>
              <a:srgbClr val="7F7F7F"/>
            </a:solidFill>
            <a:prstDash val="solid"/>
            <a:round/>
            <a:headEnd len="sm" w="sm" type="none"/>
            <a:tailEnd len="sm" w="sm" type="none"/>
          </a:ln>
        </p:spPr>
      </p:pic>
      <p:sp>
        <p:nvSpPr>
          <p:cNvPr id="1251" name="Google Shape;1251;p54"/>
          <p:cNvSpPr/>
          <p:nvPr/>
        </p:nvSpPr>
        <p:spPr>
          <a:xfrm>
            <a:off x="712182" y="5118842"/>
            <a:ext cx="2041585" cy="15718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52" name="Google Shape;1252;p54"/>
          <p:cNvGrpSpPr/>
          <p:nvPr/>
        </p:nvGrpSpPr>
        <p:grpSpPr>
          <a:xfrm>
            <a:off x="712182" y="3948969"/>
            <a:ext cx="4790302" cy="912725"/>
            <a:chOff x="712182" y="3879696"/>
            <a:chExt cx="4790302" cy="912725"/>
          </a:xfrm>
        </p:grpSpPr>
        <p:grpSp>
          <p:nvGrpSpPr>
            <p:cNvPr id="1253" name="Google Shape;1253;p54"/>
            <p:cNvGrpSpPr/>
            <p:nvPr/>
          </p:nvGrpSpPr>
          <p:grpSpPr>
            <a:xfrm>
              <a:off x="712182" y="3879696"/>
              <a:ext cx="4790302" cy="912725"/>
              <a:chOff x="4470399" y="2460828"/>
              <a:chExt cx="4790302" cy="912725"/>
            </a:xfrm>
          </p:grpSpPr>
          <p:pic>
            <p:nvPicPr>
              <p:cNvPr descr="텍스트, 모니터, 화면, 텔레비전이(가) 표시된 사진&#10;&#10;자동 생성된 설명" id="1254" name="Google Shape;1254;p54"/>
              <p:cNvPicPr preferRelativeResize="0"/>
              <p:nvPr/>
            </p:nvPicPr>
            <p:blipFill rotWithShape="1">
              <a:blip r:embed="rId6">
                <a:alphaModFix/>
              </a:blip>
              <a:srcRect b="0" l="0" r="28373" t="0"/>
              <a:stretch/>
            </p:blipFill>
            <p:spPr>
              <a:xfrm>
                <a:off x="4470399" y="2460828"/>
                <a:ext cx="4790302" cy="912725"/>
              </a:xfrm>
              <a:prstGeom prst="rect">
                <a:avLst/>
              </a:prstGeom>
              <a:noFill/>
              <a:ln>
                <a:noFill/>
              </a:ln>
            </p:spPr>
          </p:pic>
          <p:sp>
            <p:nvSpPr>
              <p:cNvPr id="1255" name="Google Shape;1255;p54"/>
              <p:cNvSpPr/>
              <p:nvPr/>
            </p:nvSpPr>
            <p:spPr>
              <a:xfrm>
                <a:off x="4631591" y="2506496"/>
                <a:ext cx="270609"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56" name="Google Shape;1256;p54"/>
            <p:cNvSpPr/>
            <p:nvPr/>
          </p:nvSpPr>
          <p:spPr>
            <a:xfrm>
              <a:off x="1283219" y="4422976"/>
              <a:ext cx="617505"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siciot</a:t>
              </a:r>
              <a:endParaRPr b="1" sz="1300">
                <a:solidFill>
                  <a:schemeClr val="lt1"/>
                </a:solidFill>
                <a:latin typeface="Arial"/>
                <a:ea typeface="Arial"/>
                <a:cs typeface="Arial"/>
                <a:sym typeface="Arial"/>
              </a:endParaRPr>
            </a:p>
          </p:txBody>
        </p:sp>
        <p:cxnSp>
          <p:nvCxnSpPr>
            <p:cNvPr id="1257" name="Google Shape;1257;p54"/>
            <p:cNvCxnSpPr/>
            <p:nvPr/>
          </p:nvCxnSpPr>
          <p:spPr>
            <a:xfrm rot="10800000">
              <a:off x="1139371" y="4100286"/>
              <a:ext cx="152400" cy="333828"/>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1258" name="Google Shape;1258;p54"/>
          <p:cNvGrpSpPr/>
          <p:nvPr/>
        </p:nvGrpSpPr>
        <p:grpSpPr>
          <a:xfrm>
            <a:off x="2765269" y="5069807"/>
            <a:ext cx="3460767" cy="255254"/>
            <a:chOff x="1800662" y="3704480"/>
            <a:chExt cx="3460767" cy="255254"/>
          </a:xfrm>
        </p:grpSpPr>
        <p:sp>
          <p:nvSpPr>
            <p:cNvPr id="1259" name="Google Shape;1259;p54"/>
            <p:cNvSpPr/>
            <p:nvPr/>
          </p:nvSpPr>
          <p:spPr>
            <a:xfrm>
              <a:off x="3257810" y="3704480"/>
              <a:ext cx="2003619"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git push –u origin main</a:t>
              </a:r>
              <a:endParaRPr b="1" sz="1300">
                <a:solidFill>
                  <a:schemeClr val="lt1"/>
                </a:solidFill>
                <a:latin typeface="Arial"/>
                <a:ea typeface="Arial"/>
                <a:cs typeface="Arial"/>
                <a:sym typeface="Arial"/>
              </a:endParaRPr>
            </a:p>
          </p:txBody>
        </p:sp>
        <p:cxnSp>
          <p:nvCxnSpPr>
            <p:cNvPr id="1260" name="Google Shape;1260;p54"/>
            <p:cNvCxnSpPr/>
            <p:nvPr/>
          </p:nvCxnSpPr>
          <p:spPr>
            <a:xfrm rot="10800000">
              <a:off x="1800662" y="3832107"/>
              <a:ext cx="1457149" cy="2"/>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5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Thao tác Push My Document</a:t>
            </a:r>
            <a:endParaRPr/>
          </a:p>
        </p:txBody>
      </p:sp>
      <p:grpSp>
        <p:nvGrpSpPr>
          <p:cNvPr id="1267" name="Google Shape;1267;p55"/>
          <p:cNvGrpSpPr/>
          <p:nvPr/>
        </p:nvGrpSpPr>
        <p:grpSpPr>
          <a:xfrm>
            <a:off x="559817" y="1902381"/>
            <a:ext cx="8783192" cy="200055"/>
            <a:chOff x="559817" y="2136914"/>
            <a:chExt cx="8783192" cy="200055"/>
          </a:xfrm>
        </p:grpSpPr>
        <p:sp>
          <p:nvSpPr>
            <p:cNvPr id="1268" name="Google Shape;1268;p5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269" name="Google Shape;1269;p5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Tạo kho lưu trữ cá nhân</a:t>
              </a:r>
              <a:endParaRPr sz="1300">
                <a:solidFill>
                  <a:srgbClr val="262626"/>
                </a:solidFill>
                <a:latin typeface="Arial"/>
                <a:ea typeface="Arial"/>
                <a:cs typeface="Arial"/>
                <a:sym typeface="Arial"/>
              </a:endParaRPr>
            </a:p>
          </p:txBody>
        </p:sp>
      </p:grpSp>
      <p:sp>
        <p:nvSpPr>
          <p:cNvPr id="1270" name="Google Shape;1270;p55"/>
          <p:cNvSpPr/>
          <p:nvPr/>
        </p:nvSpPr>
        <p:spPr>
          <a:xfrm>
            <a:off x="702940" y="2139855"/>
            <a:ext cx="8533874"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hãy vào GitHub Repository để kiểm tra xem thao tác push đã được thực hiện thành công chưa. Nếu vậy, bạn có thể kiểm tra các file đã được tải lên bằng cách thêm git từ Local Repository trong my Remote Repository.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Bạn có thể kiểm tra thông báo đã xác nhận gần đây nhất về file và các file hoặc thư mục trong Remote.</a:t>
            </a:r>
            <a:endParaRPr/>
          </a:p>
        </p:txBody>
      </p:sp>
      <p:grpSp>
        <p:nvGrpSpPr>
          <p:cNvPr id="1271" name="Google Shape;1271;p55"/>
          <p:cNvGrpSpPr/>
          <p:nvPr/>
        </p:nvGrpSpPr>
        <p:grpSpPr>
          <a:xfrm>
            <a:off x="451588" y="450001"/>
            <a:ext cx="9018000" cy="276999"/>
            <a:chOff x="450000" y="450000"/>
            <a:chExt cx="9018000" cy="276999"/>
          </a:xfrm>
        </p:grpSpPr>
        <p:sp>
          <p:nvSpPr>
            <p:cNvPr id="1272" name="Google Shape;1272;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273" name="Google Shape;1273;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274" name="Google Shape;1274;p55"/>
          <p:cNvGrpSpPr/>
          <p:nvPr/>
        </p:nvGrpSpPr>
        <p:grpSpPr>
          <a:xfrm>
            <a:off x="712181" y="3205763"/>
            <a:ext cx="7311679" cy="2551936"/>
            <a:chOff x="712181" y="3205763"/>
            <a:chExt cx="7311679" cy="2551936"/>
          </a:xfrm>
        </p:grpSpPr>
        <p:pic>
          <p:nvPicPr>
            <p:cNvPr descr="텍스트, 스크린샷, 검은색이(가) 표시된 사진&#10;&#10;자동 생성된 설명" id="1275" name="Google Shape;1275;p55"/>
            <p:cNvPicPr preferRelativeResize="0"/>
            <p:nvPr/>
          </p:nvPicPr>
          <p:blipFill rotWithShape="1">
            <a:blip r:embed="rId3">
              <a:alphaModFix/>
            </a:blip>
            <a:srcRect b="0" l="0" r="0" t="0"/>
            <a:stretch/>
          </p:blipFill>
          <p:spPr>
            <a:xfrm>
              <a:off x="712181" y="3205763"/>
              <a:ext cx="7311679" cy="2551936"/>
            </a:xfrm>
            <a:prstGeom prst="rect">
              <a:avLst/>
            </a:prstGeom>
            <a:noFill/>
            <a:ln>
              <a:noFill/>
            </a:ln>
          </p:spPr>
        </p:pic>
        <p:sp>
          <p:nvSpPr>
            <p:cNvPr id="1276" name="Google Shape;1276;p55"/>
            <p:cNvSpPr/>
            <p:nvPr/>
          </p:nvSpPr>
          <p:spPr>
            <a:xfrm>
              <a:off x="3129036" y="4537052"/>
              <a:ext cx="568064" cy="1652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77" name="Google Shape;1277;p55"/>
            <p:cNvSpPr/>
            <p:nvPr/>
          </p:nvSpPr>
          <p:spPr>
            <a:xfrm>
              <a:off x="4569541" y="4539846"/>
              <a:ext cx="568064" cy="1652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78" name="Google Shape;1278;p55"/>
            <p:cNvGrpSpPr/>
            <p:nvPr/>
          </p:nvGrpSpPr>
          <p:grpSpPr>
            <a:xfrm>
              <a:off x="1386131" y="4470292"/>
              <a:ext cx="1741698" cy="255254"/>
              <a:chOff x="1386131" y="4492063"/>
              <a:chExt cx="1741698" cy="255254"/>
            </a:xfrm>
          </p:grpSpPr>
          <p:sp>
            <p:nvSpPr>
              <p:cNvPr id="1279" name="Google Shape;1279;p55"/>
              <p:cNvSpPr/>
              <p:nvPr/>
            </p:nvSpPr>
            <p:spPr>
              <a:xfrm>
                <a:off x="1386131" y="4492063"/>
                <a:ext cx="1147276"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README.md</a:t>
                </a:r>
                <a:endParaRPr b="1" sz="1300">
                  <a:solidFill>
                    <a:schemeClr val="lt1"/>
                  </a:solidFill>
                  <a:latin typeface="Arial"/>
                  <a:ea typeface="Arial"/>
                  <a:cs typeface="Arial"/>
                  <a:sym typeface="Arial"/>
                </a:endParaRPr>
              </a:p>
            </p:txBody>
          </p:sp>
          <p:cxnSp>
            <p:nvCxnSpPr>
              <p:cNvPr id="1280" name="Google Shape;1280;p55"/>
              <p:cNvCxnSpPr/>
              <p:nvPr/>
            </p:nvCxnSpPr>
            <p:spPr>
              <a:xfrm flipH="1" rot="10800000">
                <a:off x="2524840" y="4637651"/>
                <a:ext cx="602989" cy="1"/>
              </a:xfrm>
              <a:prstGeom prst="straightConnector1">
                <a:avLst/>
              </a:prstGeom>
              <a:noFill/>
              <a:ln cap="flat" cmpd="sng" w="12700">
                <a:solidFill>
                  <a:srgbClr val="00B0F0"/>
                </a:solidFill>
                <a:prstDash val="solid"/>
                <a:miter lim="800000"/>
                <a:headEnd len="sm" w="sm" type="none"/>
                <a:tailEnd len="med" w="med" type="triangle"/>
              </a:ln>
            </p:spPr>
          </p:cxnSp>
        </p:grpSp>
        <p:sp>
          <p:nvSpPr>
            <p:cNvPr id="1281" name="Google Shape;1281;p55"/>
            <p:cNvSpPr/>
            <p:nvPr/>
          </p:nvSpPr>
          <p:spPr>
            <a:xfrm>
              <a:off x="5670652" y="4470292"/>
              <a:ext cx="1132761"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first commit</a:t>
              </a:r>
              <a:endParaRPr b="1" sz="1300">
                <a:solidFill>
                  <a:schemeClr val="lt1"/>
                </a:solidFill>
                <a:latin typeface="Arial"/>
                <a:ea typeface="Arial"/>
                <a:cs typeface="Arial"/>
                <a:sym typeface="Arial"/>
              </a:endParaRPr>
            </a:p>
          </p:txBody>
        </p:sp>
        <p:cxnSp>
          <p:nvCxnSpPr>
            <p:cNvPr id="1282" name="Google Shape;1282;p55"/>
            <p:cNvCxnSpPr/>
            <p:nvPr/>
          </p:nvCxnSpPr>
          <p:spPr>
            <a:xfrm rot="10800000">
              <a:off x="5163963" y="4597919"/>
              <a:ext cx="506689" cy="1"/>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5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thêm file</a:t>
            </a:r>
            <a:endParaRPr/>
          </a:p>
        </p:txBody>
      </p:sp>
      <p:grpSp>
        <p:nvGrpSpPr>
          <p:cNvPr id="1289" name="Google Shape;1289;p56"/>
          <p:cNvGrpSpPr/>
          <p:nvPr/>
        </p:nvGrpSpPr>
        <p:grpSpPr>
          <a:xfrm>
            <a:off x="559817" y="1902381"/>
            <a:ext cx="8783192" cy="200055"/>
            <a:chOff x="559817" y="2136914"/>
            <a:chExt cx="8783192" cy="200055"/>
          </a:xfrm>
        </p:grpSpPr>
        <p:sp>
          <p:nvSpPr>
            <p:cNvPr id="1290" name="Google Shape;1290;p5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291" name="Google Shape;1291;p5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Lưu kết quả đã chỉnh sửa</a:t>
              </a:r>
              <a:endParaRPr sz="1300">
                <a:solidFill>
                  <a:srgbClr val="262626"/>
                </a:solidFill>
                <a:latin typeface="Arial"/>
                <a:ea typeface="Arial"/>
                <a:cs typeface="Arial"/>
                <a:sym typeface="Arial"/>
              </a:endParaRPr>
            </a:p>
          </p:txBody>
        </p:sp>
      </p:grpSp>
      <p:sp>
        <p:nvSpPr>
          <p:cNvPr id="1292" name="Google Shape;1292;p56"/>
          <p:cNvSpPr/>
          <p:nvPr/>
        </p:nvSpPr>
        <p:spPr>
          <a:xfrm>
            <a:off x="702940" y="2139855"/>
            <a:ext cx="853387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test.txt ở cùng vị trí với README.md trong thư mục làm việc.</a:t>
            </a:r>
            <a:endParaRPr sz="1300">
              <a:solidFill>
                <a:srgbClr val="262626"/>
              </a:solidFill>
              <a:latin typeface="Arial"/>
              <a:ea typeface="Arial"/>
              <a:cs typeface="Arial"/>
              <a:sym typeface="Arial"/>
            </a:endParaRPr>
          </a:p>
        </p:txBody>
      </p:sp>
      <p:grpSp>
        <p:nvGrpSpPr>
          <p:cNvPr id="1293" name="Google Shape;1293;p56"/>
          <p:cNvGrpSpPr/>
          <p:nvPr/>
        </p:nvGrpSpPr>
        <p:grpSpPr>
          <a:xfrm>
            <a:off x="451588" y="450001"/>
            <a:ext cx="9018000" cy="276999"/>
            <a:chOff x="450000" y="450000"/>
            <a:chExt cx="9018000" cy="276999"/>
          </a:xfrm>
        </p:grpSpPr>
        <p:sp>
          <p:nvSpPr>
            <p:cNvPr id="1294" name="Google Shape;1294;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295" name="Google Shape;1295;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descr="텍스트, 스크린샷, 모니터, 실내이(가) 표시된 사진&#10;&#10;자동 생성된 설명" id="1296" name="Google Shape;1296;p56"/>
          <p:cNvPicPr preferRelativeResize="0"/>
          <p:nvPr/>
        </p:nvPicPr>
        <p:blipFill rotWithShape="1">
          <a:blip r:embed="rId3">
            <a:alphaModFix/>
          </a:blip>
          <a:srcRect b="0" l="0" r="0" t="0"/>
          <a:stretch/>
        </p:blipFill>
        <p:spPr>
          <a:xfrm>
            <a:off x="712182" y="2560834"/>
            <a:ext cx="6336318" cy="3404947"/>
          </a:xfrm>
          <a:prstGeom prst="rect">
            <a:avLst/>
          </a:prstGeom>
          <a:noFill/>
          <a:ln>
            <a:noFill/>
          </a:ln>
        </p:spPr>
      </p:pic>
      <p:sp>
        <p:nvSpPr>
          <p:cNvPr id="1297" name="Google Shape;1297;p56"/>
          <p:cNvSpPr/>
          <p:nvPr/>
        </p:nvSpPr>
        <p:spPr>
          <a:xfrm>
            <a:off x="4419600" y="3754053"/>
            <a:ext cx="2219959"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This text file will be pushed </a:t>
            </a:r>
            <a:endParaRPr b="1" sz="1300">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5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thêm file</a:t>
            </a:r>
            <a:endParaRPr/>
          </a:p>
        </p:txBody>
      </p:sp>
      <p:grpSp>
        <p:nvGrpSpPr>
          <p:cNvPr id="1304" name="Google Shape;1304;p57"/>
          <p:cNvGrpSpPr/>
          <p:nvPr/>
        </p:nvGrpSpPr>
        <p:grpSpPr>
          <a:xfrm>
            <a:off x="559817" y="1902381"/>
            <a:ext cx="8783192" cy="200055"/>
            <a:chOff x="559817" y="2136914"/>
            <a:chExt cx="8783192" cy="200055"/>
          </a:xfrm>
        </p:grpSpPr>
        <p:sp>
          <p:nvSpPr>
            <p:cNvPr id="1305" name="Google Shape;1305;p5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306" name="Google Shape;1306;p5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Lưu kết quả đã chỉnh sửa</a:t>
              </a:r>
              <a:endParaRPr sz="1300">
                <a:solidFill>
                  <a:srgbClr val="262626"/>
                </a:solidFill>
                <a:latin typeface="Arial"/>
                <a:ea typeface="Arial"/>
                <a:cs typeface="Arial"/>
                <a:sym typeface="Arial"/>
              </a:endParaRPr>
            </a:p>
          </p:txBody>
        </p:sp>
      </p:grpSp>
      <p:sp>
        <p:nvSpPr>
          <p:cNvPr id="1307" name="Google Shape;1307;p57"/>
          <p:cNvSpPr/>
          <p:nvPr/>
        </p:nvSpPr>
        <p:spPr>
          <a:xfrm>
            <a:off x="5297714" y="2182409"/>
            <a:ext cx="4274457" cy="149962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lại file đã tạo.</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Thêm (*) vào tất cả các file (test.txt) trong thư mục hiện tại vào git cần theo dõi.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xác nhận các mục tiêu theo dõi với thông báo xác nhận " test updated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Đẩy đến nhánh chính của origin.</a:t>
            </a:r>
            <a:endParaRPr/>
          </a:p>
        </p:txBody>
      </p:sp>
      <p:grpSp>
        <p:nvGrpSpPr>
          <p:cNvPr id="1308" name="Google Shape;1308;p57"/>
          <p:cNvGrpSpPr/>
          <p:nvPr/>
        </p:nvGrpSpPr>
        <p:grpSpPr>
          <a:xfrm>
            <a:off x="451588" y="450001"/>
            <a:ext cx="9018000" cy="276999"/>
            <a:chOff x="450000" y="450000"/>
            <a:chExt cx="9018000" cy="276999"/>
          </a:xfrm>
        </p:grpSpPr>
        <p:sp>
          <p:nvSpPr>
            <p:cNvPr id="1309" name="Google Shape;1309;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310" name="Google Shape;1310;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311" name="Google Shape;1311;p57"/>
          <p:cNvGrpSpPr/>
          <p:nvPr/>
        </p:nvGrpSpPr>
        <p:grpSpPr>
          <a:xfrm>
            <a:off x="556203" y="2245870"/>
            <a:ext cx="4883543" cy="3953804"/>
            <a:chOff x="556203" y="2245870"/>
            <a:chExt cx="4883543" cy="3953804"/>
          </a:xfrm>
        </p:grpSpPr>
        <p:pic>
          <p:nvPicPr>
            <p:cNvPr descr="텍스트이(가) 표시된 사진&#10;&#10;자동 생성된 설명" id="1312" name="Google Shape;1312;p57"/>
            <p:cNvPicPr preferRelativeResize="0"/>
            <p:nvPr/>
          </p:nvPicPr>
          <p:blipFill rotWithShape="1">
            <a:blip r:embed="rId3">
              <a:alphaModFix/>
            </a:blip>
            <a:srcRect b="0" l="0" r="0" t="0"/>
            <a:stretch/>
          </p:blipFill>
          <p:spPr>
            <a:xfrm>
              <a:off x="570380" y="2245870"/>
              <a:ext cx="4587030" cy="3953804"/>
            </a:xfrm>
            <a:prstGeom prst="rect">
              <a:avLst/>
            </a:prstGeom>
            <a:noFill/>
            <a:ln cap="flat" cmpd="sng" w="9525">
              <a:solidFill>
                <a:srgbClr val="7F7F7F"/>
              </a:solidFill>
              <a:prstDash val="solid"/>
              <a:round/>
              <a:headEnd len="sm" w="sm" type="none"/>
              <a:tailEnd len="sm" w="sm" type="none"/>
            </a:ln>
          </p:spPr>
        </p:pic>
        <p:sp>
          <p:nvSpPr>
            <p:cNvPr id="1313" name="Google Shape;1313;p57"/>
            <p:cNvSpPr/>
            <p:nvPr/>
          </p:nvSpPr>
          <p:spPr>
            <a:xfrm>
              <a:off x="559921" y="3700287"/>
              <a:ext cx="1888307" cy="14254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14" name="Google Shape;1314;p57"/>
            <p:cNvSpPr/>
            <p:nvPr/>
          </p:nvSpPr>
          <p:spPr>
            <a:xfrm>
              <a:off x="556203" y="3295053"/>
              <a:ext cx="1888307" cy="14254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15" name="Google Shape;1315;p57"/>
            <p:cNvSpPr/>
            <p:nvPr/>
          </p:nvSpPr>
          <p:spPr>
            <a:xfrm>
              <a:off x="560884" y="4544964"/>
              <a:ext cx="1888307" cy="14254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16" name="Google Shape;1316;p57"/>
            <p:cNvGrpSpPr/>
            <p:nvPr/>
          </p:nvGrpSpPr>
          <p:grpSpPr>
            <a:xfrm>
              <a:off x="2130795" y="2797337"/>
              <a:ext cx="986444" cy="504663"/>
              <a:chOff x="2243778" y="2811851"/>
              <a:chExt cx="986444" cy="504663"/>
            </a:xfrm>
          </p:grpSpPr>
          <p:sp>
            <p:nvSpPr>
              <p:cNvPr id="1317" name="Google Shape;1317;p57"/>
              <p:cNvSpPr/>
              <p:nvPr/>
            </p:nvSpPr>
            <p:spPr>
              <a:xfrm>
                <a:off x="2243778" y="2811851"/>
                <a:ext cx="986444"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git add *</a:t>
                </a:r>
                <a:endParaRPr b="1" sz="1300">
                  <a:solidFill>
                    <a:schemeClr val="lt1"/>
                  </a:solidFill>
                  <a:latin typeface="Arial"/>
                  <a:ea typeface="Arial"/>
                  <a:cs typeface="Arial"/>
                  <a:sym typeface="Arial"/>
                </a:endParaRPr>
              </a:p>
            </p:txBody>
          </p:sp>
          <p:cxnSp>
            <p:nvCxnSpPr>
              <p:cNvPr id="1318" name="Google Shape;1318;p57"/>
              <p:cNvCxnSpPr/>
              <p:nvPr/>
            </p:nvCxnSpPr>
            <p:spPr>
              <a:xfrm flipH="1">
                <a:off x="2322286" y="3077029"/>
                <a:ext cx="181428" cy="239485"/>
              </a:xfrm>
              <a:prstGeom prst="straightConnector1">
                <a:avLst/>
              </a:prstGeom>
              <a:noFill/>
              <a:ln cap="flat" cmpd="sng" w="12700">
                <a:solidFill>
                  <a:srgbClr val="00B0F0"/>
                </a:solidFill>
                <a:prstDash val="solid"/>
                <a:miter lim="800000"/>
                <a:headEnd len="sm" w="sm" type="none"/>
                <a:tailEnd len="med" w="med" type="triangle"/>
              </a:ln>
            </p:spPr>
          </p:cxnSp>
        </p:grpSp>
        <p:sp>
          <p:nvSpPr>
            <p:cNvPr id="1319" name="Google Shape;1319;p57"/>
            <p:cNvSpPr/>
            <p:nvPr/>
          </p:nvSpPr>
          <p:spPr>
            <a:xfrm>
              <a:off x="2964413" y="3791242"/>
              <a:ext cx="2475333"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git commit –m “test updated”</a:t>
              </a:r>
              <a:endParaRPr b="1" sz="1300">
                <a:solidFill>
                  <a:schemeClr val="lt1"/>
                </a:solidFill>
                <a:latin typeface="Arial"/>
                <a:ea typeface="Arial"/>
                <a:cs typeface="Arial"/>
                <a:sym typeface="Arial"/>
              </a:endParaRPr>
            </a:p>
          </p:txBody>
        </p:sp>
        <p:cxnSp>
          <p:nvCxnSpPr>
            <p:cNvPr id="1320" name="Google Shape;1320;p57"/>
            <p:cNvCxnSpPr/>
            <p:nvPr/>
          </p:nvCxnSpPr>
          <p:spPr>
            <a:xfrm rot="10800000">
              <a:off x="2441531" y="3795486"/>
              <a:ext cx="522883" cy="123385"/>
            </a:xfrm>
            <a:prstGeom prst="straightConnector1">
              <a:avLst/>
            </a:prstGeom>
            <a:noFill/>
            <a:ln cap="flat" cmpd="sng" w="12700">
              <a:solidFill>
                <a:srgbClr val="00B0F0"/>
              </a:solidFill>
              <a:prstDash val="solid"/>
              <a:miter lim="800000"/>
              <a:headEnd len="sm" w="sm" type="none"/>
              <a:tailEnd len="med" w="med" type="triangle"/>
            </a:ln>
          </p:spPr>
        </p:cxnSp>
        <p:sp>
          <p:nvSpPr>
            <p:cNvPr id="1321" name="Google Shape;1321;p57"/>
            <p:cNvSpPr/>
            <p:nvPr/>
          </p:nvSpPr>
          <p:spPr>
            <a:xfrm>
              <a:off x="2948220" y="4590203"/>
              <a:ext cx="2491526"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git push –u origin main</a:t>
              </a:r>
              <a:endParaRPr b="1" sz="1300">
                <a:solidFill>
                  <a:schemeClr val="lt1"/>
                </a:solidFill>
                <a:latin typeface="Arial"/>
                <a:ea typeface="Arial"/>
                <a:cs typeface="Arial"/>
                <a:sym typeface="Arial"/>
              </a:endParaRPr>
            </a:p>
          </p:txBody>
        </p:sp>
        <p:cxnSp>
          <p:nvCxnSpPr>
            <p:cNvPr id="1322" name="Google Shape;1322;p57"/>
            <p:cNvCxnSpPr/>
            <p:nvPr/>
          </p:nvCxnSpPr>
          <p:spPr>
            <a:xfrm rot="10800000">
              <a:off x="2441531" y="4622800"/>
              <a:ext cx="506690" cy="95032"/>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5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thêm file</a:t>
            </a:r>
            <a:endParaRPr/>
          </a:p>
        </p:txBody>
      </p:sp>
      <p:grpSp>
        <p:nvGrpSpPr>
          <p:cNvPr id="1329" name="Google Shape;1329;p58"/>
          <p:cNvGrpSpPr/>
          <p:nvPr/>
        </p:nvGrpSpPr>
        <p:grpSpPr>
          <a:xfrm>
            <a:off x="559817" y="1902381"/>
            <a:ext cx="8783192" cy="200055"/>
            <a:chOff x="559817" y="2136914"/>
            <a:chExt cx="8783192" cy="200055"/>
          </a:xfrm>
        </p:grpSpPr>
        <p:sp>
          <p:nvSpPr>
            <p:cNvPr id="1330" name="Google Shape;1330;p5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331" name="Google Shape;1331;p5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Lưu kết quả đã chỉnh sửa</a:t>
              </a:r>
              <a:endParaRPr sz="1300">
                <a:solidFill>
                  <a:srgbClr val="262626"/>
                </a:solidFill>
                <a:latin typeface="Arial"/>
                <a:ea typeface="Arial"/>
                <a:cs typeface="Arial"/>
                <a:sym typeface="Arial"/>
              </a:endParaRPr>
            </a:p>
          </p:txBody>
        </p:sp>
      </p:grpSp>
      <p:sp>
        <p:nvSpPr>
          <p:cNvPr id="1332" name="Google Shape;1332;p58"/>
          <p:cNvSpPr/>
          <p:nvPr/>
        </p:nvSpPr>
        <p:spPr>
          <a:xfrm>
            <a:off x="702940" y="2139855"/>
            <a:ext cx="853387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văn bản đã thêm.txt trong Remote Repository (thử bấm F5 nếu bạn không thấy nó).</a:t>
            </a:r>
            <a:endParaRPr/>
          </a:p>
        </p:txBody>
      </p:sp>
      <p:grpSp>
        <p:nvGrpSpPr>
          <p:cNvPr id="1333" name="Google Shape;1333;p58"/>
          <p:cNvGrpSpPr/>
          <p:nvPr/>
        </p:nvGrpSpPr>
        <p:grpSpPr>
          <a:xfrm>
            <a:off x="451588" y="450001"/>
            <a:ext cx="9018000" cy="276999"/>
            <a:chOff x="450000" y="450000"/>
            <a:chExt cx="9018000" cy="276999"/>
          </a:xfrm>
        </p:grpSpPr>
        <p:sp>
          <p:nvSpPr>
            <p:cNvPr id="1334" name="Google Shape;1334;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Bài luyện tập GitHub đơn giản</a:t>
              </a:r>
              <a:endParaRPr b="1" sz="1800">
                <a:solidFill>
                  <a:schemeClr val="lt1"/>
                </a:solidFill>
                <a:latin typeface="Arial"/>
                <a:ea typeface="Arial"/>
                <a:cs typeface="Arial"/>
                <a:sym typeface="Arial"/>
              </a:endParaRPr>
            </a:p>
          </p:txBody>
        </p:sp>
        <p:sp>
          <p:nvSpPr>
            <p:cNvPr id="1335" name="Google Shape;1335;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336" name="Google Shape;1336;p58"/>
          <p:cNvGrpSpPr/>
          <p:nvPr/>
        </p:nvGrpSpPr>
        <p:grpSpPr>
          <a:xfrm>
            <a:off x="712182" y="2545145"/>
            <a:ext cx="8028406" cy="3046274"/>
            <a:chOff x="712182" y="2545145"/>
            <a:chExt cx="8028406" cy="3046274"/>
          </a:xfrm>
        </p:grpSpPr>
        <p:grpSp>
          <p:nvGrpSpPr>
            <p:cNvPr id="1337" name="Google Shape;1337;p58"/>
            <p:cNvGrpSpPr/>
            <p:nvPr/>
          </p:nvGrpSpPr>
          <p:grpSpPr>
            <a:xfrm>
              <a:off x="712182" y="2545145"/>
              <a:ext cx="8028406" cy="3046274"/>
              <a:chOff x="712182" y="2675135"/>
              <a:chExt cx="8028406" cy="3046274"/>
            </a:xfrm>
          </p:grpSpPr>
          <p:pic>
            <p:nvPicPr>
              <p:cNvPr descr="텍스트, 스크린샷, 모니터, 화면이(가) 표시된 사진&#10;&#10;자동 생성된 설명" id="1338" name="Google Shape;1338;p58"/>
              <p:cNvPicPr preferRelativeResize="0"/>
              <p:nvPr/>
            </p:nvPicPr>
            <p:blipFill rotWithShape="1">
              <a:blip r:embed="rId3">
                <a:alphaModFix/>
              </a:blip>
              <a:srcRect b="0" l="0" r="0" t="0"/>
              <a:stretch/>
            </p:blipFill>
            <p:spPr>
              <a:xfrm>
                <a:off x="712182" y="2675135"/>
                <a:ext cx="8028406" cy="3046274"/>
              </a:xfrm>
              <a:prstGeom prst="rect">
                <a:avLst/>
              </a:prstGeom>
              <a:noFill/>
              <a:ln>
                <a:noFill/>
              </a:ln>
            </p:spPr>
          </p:pic>
          <p:sp>
            <p:nvSpPr>
              <p:cNvPr id="1339" name="Google Shape;1339;p58"/>
              <p:cNvSpPr/>
              <p:nvPr/>
            </p:nvSpPr>
            <p:spPr>
              <a:xfrm>
                <a:off x="3180197" y="4409287"/>
                <a:ext cx="624604"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58"/>
              <p:cNvSpPr/>
              <p:nvPr/>
            </p:nvSpPr>
            <p:spPr>
              <a:xfrm>
                <a:off x="4942982" y="4409286"/>
                <a:ext cx="624604"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41" name="Google Shape;1341;p58"/>
            <p:cNvGrpSpPr/>
            <p:nvPr/>
          </p:nvGrpSpPr>
          <p:grpSpPr>
            <a:xfrm>
              <a:off x="1977485" y="4214466"/>
              <a:ext cx="1202712" cy="289218"/>
              <a:chOff x="6398158" y="5026177"/>
              <a:chExt cx="1202712" cy="289218"/>
            </a:xfrm>
          </p:grpSpPr>
          <p:sp>
            <p:nvSpPr>
              <p:cNvPr id="1342" name="Google Shape;1342;p58"/>
              <p:cNvSpPr/>
              <p:nvPr/>
            </p:nvSpPr>
            <p:spPr>
              <a:xfrm>
                <a:off x="6398158" y="5026177"/>
                <a:ext cx="750127" cy="28921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test.txt</a:t>
                </a:r>
                <a:endParaRPr b="1" sz="1300">
                  <a:solidFill>
                    <a:schemeClr val="lt1"/>
                  </a:solidFill>
                  <a:latin typeface="Arial"/>
                  <a:ea typeface="Arial"/>
                  <a:cs typeface="Arial"/>
                  <a:sym typeface="Arial"/>
                </a:endParaRPr>
              </a:p>
            </p:txBody>
          </p:sp>
          <p:cxnSp>
            <p:nvCxnSpPr>
              <p:cNvPr id="1343" name="Google Shape;1343;p58"/>
              <p:cNvCxnSpPr/>
              <p:nvPr/>
            </p:nvCxnSpPr>
            <p:spPr>
              <a:xfrm>
                <a:off x="7148285" y="5170786"/>
                <a:ext cx="452585" cy="0"/>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1344" name="Google Shape;1344;p58"/>
            <p:cNvGrpSpPr/>
            <p:nvPr/>
          </p:nvGrpSpPr>
          <p:grpSpPr>
            <a:xfrm>
              <a:off x="5567586" y="4214466"/>
              <a:ext cx="1622502" cy="289218"/>
              <a:chOff x="5525783" y="5026177"/>
              <a:chExt cx="1622502" cy="289218"/>
            </a:xfrm>
          </p:grpSpPr>
          <p:sp>
            <p:nvSpPr>
              <p:cNvPr id="1345" name="Google Shape;1345;p58"/>
              <p:cNvSpPr/>
              <p:nvPr/>
            </p:nvSpPr>
            <p:spPr>
              <a:xfrm>
                <a:off x="6006996" y="5026177"/>
                <a:ext cx="1141289" cy="28921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test updated</a:t>
                </a:r>
                <a:endParaRPr b="1" sz="1300">
                  <a:solidFill>
                    <a:schemeClr val="lt1"/>
                  </a:solidFill>
                  <a:latin typeface="Arial"/>
                  <a:ea typeface="Arial"/>
                  <a:cs typeface="Arial"/>
                  <a:sym typeface="Arial"/>
                </a:endParaRPr>
              </a:p>
            </p:txBody>
          </p:sp>
          <p:cxnSp>
            <p:nvCxnSpPr>
              <p:cNvPr id="1346" name="Google Shape;1346;p58"/>
              <p:cNvCxnSpPr/>
              <p:nvPr/>
            </p:nvCxnSpPr>
            <p:spPr>
              <a:xfrm rot="10800000">
                <a:off x="5525783" y="5170786"/>
                <a:ext cx="481214" cy="0"/>
              </a:xfrm>
              <a:prstGeom prst="straightConnector1">
                <a:avLst/>
              </a:prstGeom>
              <a:noFill/>
              <a:ln cap="flat" cmpd="sng" w="12700">
                <a:solidFill>
                  <a:srgbClr val="00B0F0"/>
                </a:solidFill>
                <a:prstDash val="solid"/>
                <a:miter lim="800000"/>
                <a:headEnd len="sm" w="sm" type="none"/>
                <a:tailEnd len="med" w="med" type="triangle"/>
              </a:ln>
            </p:spPr>
          </p:cxnSp>
        </p:gr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59"/>
          <p:cNvSpPr/>
          <p:nvPr/>
        </p:nvSpPr>
        <p:spPr>
          <a:xfrm>
            <a:off x="913659" y="3133793"/>
            <a:ext cx="83418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Cách sử dụng GitHub</a:t>
            </a:r>
            <a:endParaRPr b="1" sz="3200">
              <a:solidFill>
                <a:srgbClr val="000000"/>
              </a:solidFill>
              <a:latin typeface="Arial"/>
              <a:ea typeface="Arial"/>
              <a:cs typeface="Arial"/>
              <a:sym typeface="Arial"/>
            </a:endParaRPr>
          </a:p>
        </p:txBody>
      </p:sp>
      <p:sp>
        <p:nvSpPr>
          <p:cNvPr id="1353" name="Google Shape;1353;p59"/>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grpSp>
        <p:nvGrpSpPr>
          <p:cNvPr id="1354" name="Google Shape;1354;p59"/>
          <p:cNvGrpSpPr/>
          <p:nvPr/>
        </p:nvGrpSpPr>
        <p:grpSpPr>
          <a:xfrm>
            <a:off x="1052896" y="3923539"/>
            <a:ext cx="5700472" cy="1137475"/>
            <a:chOff x="1051307" y="3923538"/>
            <a:chExt cx="5700472" cy="1137475"/>
          </a:xfrm>
        </p:grpSpPr>
        <p:sp>
          <p:nvSpPr>
            <p:cNvPr id="1355" name="Google Shape;1355;p59"/>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4.1. Bài luyện tập GitHub đơn giản</a:t>
              </a:r>
              <a:endParaRPr sz="1799">
                <a:solidFill>
                  <a:srgbClr val="A5A5A5"/>
                </a:solidFill>
                <a:latin typeface="Arial"/>
                <a:ea typeface="Arial"/>
                <a:cs typeface="Arial"/>
                <a:sym typeface="Arial"/>
              </a:endParaRPr>
            </a:p>
          </p:txBody>
        </p:sp>
        <p:sp>
          <p:nvSpPr>
            <p:cNvPr id="1356" name="Google Shape;1356;p59"/>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357" name="Google Shape;1357;p59"/>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4.2. Cách sử dụng GitHub khi làm việc theo cá nhân</a:t>
              </a:r>
              <a:endParaRPr sz="1799">
                <a:solidFill>
                  <a:srgbClr val="3F3F3F"/>
                </a:solidFill>
                <a:latin typeface="Arial"/>
                <a:ea typeface="Arial"/>
                <a:cs typeface="Arial"/>
                <a:sym typeface="Arial"/>
              </a:endParaRPr>
            </a:p>
          </p:txBody>
        </p:sp>
        <p:sp>
          <p:nvSpPr>
            <p:cNvPr id="1358" name="Google Shape;1358;p59"/>
            <p:cNvSpPr/>
            <p:nvPr/>
          </p:nvSpPr>
          <p:spPr>
            <a:xfrm>
              <a:off x="1051307" y="4353234"/>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1359" name="Google Shape;1359;p59"/>
            <p:cNvGrpSpPr/>
            <p:nvPr/>
          </p:nvGrpSpPr>
          <p:grpSpPr>
            <a:xfrm>
              <a:off x="1051307" y="4782930"/>
              <a:ext cx="5700472" cy="278083"/>
              <a:chOff x="571500" y="5165783"/>
              <a:chExt cx="5702300" cy="278172"/>
            </a:xfrm>
          </p:grpSpPr>
          <p:sp>
            <p:nvSpPr>
              <p:cNvPr id="1360" name="Google Shape;1360;p59"/>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4.3. Cách sử dụng GitHub thông qua môi trường GUI</a:t>
                </a:r>
                <a:endParaRPr sz="1799">
                  <a:solidFill>
                    <a:srgbClr val="A5A5A5"/>
                  </a:solidFill>
                  <a:latin typeface="Arial"/>
                  <a:ea typeface="Arial"/>
                  <a:cs typeface="Arial"/>
                  <a:sym typeface="Arial"/>
                </a:endParaRPr>
              </a:p>
            </p:txBody>
          </p:sp>
          <p:sp>
            <p:nvSpPr>
              <p:cNvPr id="1361" name="Google Shape;1361;p59"/>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6"/>
          <p:cNvSpPr/>
          <p:nvPr/>
        </p:nvSpPr>
        <p:spPr>
          <a:xfrm>
            <a:off x="712182" y="2669766"/>
            <a:ext cx="8632824" cy="216134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Giúp phục hồi lại công việc khi có sự cố xảy ra.</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Có thể quay ngược lại phần công việc đã thực hiện ở một thời điểm nào đó trong một dự án.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Tự động đồng bộ các thay đổi được thực hiện bởi mỗi cá nhân khi có nhiều người cùng tham gia vào một dự án.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Theo dõi các thay đổi với mã nguồn và biết được ai đã thực hiện các thay đổi đó.</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Giúp việc điều chỉnh quy mô lớn trở nên an toàn và đảm bảo hơn.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Được ứng dụng trong nhiều dự án mã nguồn mở dưới hình thức này hay hình thức khác.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Giúp theo dõi lý do tại sao một đoạn mã lệnh cụ thể được viết theo mà nó đang có.</a:t>
            </a:r>
            <a:endParaRPr sz="1300">
              <a:solidFill>
                <a:srgbClr val="262626"/>
              </a:solidFill>
              <a:latin typeface="Arial"/>
              <a:ea typeface="Arial"/>
              <a:cs typeface="Arial"/>
              <a:sym typeface="Arial"/>
            </a:endParaRPr>
          </a:p>
        </p:txBody>
      </p:sp>
      <p:grpSp>
        <p:nvGrpSpPr>
          <p:cNvPr id="232" name="Google Shape;232;p6"/>
          <p:cNvGrpSpPr/>
          <p:nvPr/>
        </p:nvGrpSpPr>
        <p:grpSpPr>
          <a:xfrm>
            <a:off x="559817" y="2366432"/>
            <a:ext cx="8783192" cy="215444"/>
            <a:chOff x="559817" y="2136914"/>
            <a:chExt cx="8783192" cy="215444"/>
          </a:xfrm>
        </p:grpSpPr>
        <p:sp>
          <p:nvSpPr>
            <p:cNvPr id="233" name="Google Shape;233;p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4" name="Google Shape;234;p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Sự cần thiết của Quản lý phiên bản</a:t>
              </a:r>
              <a:endParaRPr sz="1400">
                <a:solidFill>
                  <a:srgbClr val="262626"/>
                </a:solidFill>
                <a:latin typeface="Arial"/>
                <a:ea typeface="Arial"/>
                <a:cs typeface="Arial"/>
                <a:sym typeface="Arial"/>
              </a:endParaRPr>
            </a:p>
          </p:txBody>
        </p:sp>
      </p:grpSp>
      <p:grpSp>
        <p:nvGrpSpPr>
          <p:cNvPr id="235" name="Google Shape;235;p6"/>
          <p:cNvGrpSpPr/>
          <p:nvPr/>
        </p:nvGrpSpPr>
        <p:grpSpPr>
          <a:xfrm>
            <a:off x="451588" y="450001"/>
            <a:ext cx="9018000" cy="276999"/>
            <a:chOff x="450000" y="450000"/>
            <a:chExt cx="9018000" cy="276999"/>
          </a:xfrm>
        </p:grpSpPr>
        <p:sp>
          <p:nvSpPr>
            <p:cNvPr id="236" name="Google Shape;236;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Giới thiệu về tính năng Quản lý phiên bản</a:t>
              </a:r>
              <a:endParaRPr b="1" sz="1800">
                <a:solidFill>
                  <a:schemeClr val="lt1"/>
                </a:solidFill>
                <a:latin typeface="Arial"/>
                <a:ea typeface="Arial"/>
                <a:cs typeface="Arial"/>
                <a:sym typeface="Arial"/>
              </a:endParaRPr>
            </a:p>
          </p:txBody>
        </p:sp>
        <p:sp>
          <p:nvSpPr>
            <p:cNvPr id="237" name="Google Shape;237;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38" name="Google Shape;238;p6"/>
          <p:cNvGrpSpPr/>
          <p:nvPr/>
        </p:nvGrpSpPr>
        <p:grpSpPr>
          <a:xfrm>
            <a:off x="559817" y="1438994"/>
            <a:ext cx="8786776" cy="800574"/>
            <a:chOff x="559817" y="1438994"/>
            <a:chExt cx="8786776" cy="800574"/>
          </a:xfrm>
        </p:grpSpPr>
        <p:sp>
          <p:nvSpPr>
            <p:cNvPr id="239" name="Google Shape;239;p6"/>
            <p:cNvSpPr/>
            <p:nvPr/>
          </p:nvSpPr>
          <p:spPr>
            <a:xfrm>
              <a:off x="713769" y="1694052"/>
              <a:ext cx="863282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hệ thống Quản lý phiên bản là những công cụ phát triển phần mềm được thiết kế để giúp các nhà phát triển có thể theo dõi bất kỳ thay đổi nào với mã nguồn của bất kỳ ứng dụng cụ thể nào. </a:t>
              </a:r>
              <a:endParaRPr sz="1300">
                <a:solidFill>
                  <a:srgbClr val="262626"/>
                </a:solidFill>
                <a:latin typeface="Arial"/>
                <a:ea typeface="Arial"/>
                <a:cs typeface="Arial"/>
                <a:sym typeface="Arial"/>
              </a:endParaRPr>
            </a:p>
          </p:txBody>
        </p:sp>
        <p:grpSp>
          <p:nvGrpSpPr>
            <p:cNvPr id="240" name="Google Shape;240;p6"/>
            <p:cNvGrpSpPr/>
            <p:nvPr/>
          </p:nvGrpSpPr>
          <p:grpSpPr>
            <a:xfrm>
              <a:off x="559817" y="1438994"/>
              <a:ext cx="8783192" cy="215444"/>
              <a:chOff x="559817" y="2136914"/>
              <a:chExt cx="8783192" cy="215444"/>
            </a:xfrm>
          </p:grpSpPr>
          <p:sp>
            <p:nvSpPr>
              <p:cNvPr id="241" name="Google Shape;241;p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2" name="Google Shape;242;p6"/>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Hệ thống Quản lý phiên bản (Version Control system - VCS) </a:t>
                </a:r>
                <a:endParaRPr sz="1400">
                  <a:solidFill>
                    <a:srgbClr val="262626"/>
                  </a:solidFill>
                  <a:latin typeface="Arial"/>
                  <a:ea typeface="Arial"/>
                  <a:cs typeface="Arial"/>
                  <a:sym typeface="Arial"/>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6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làm việc trong hệ điều hành khác</a:t>
            </a:r>
            <a:endParaRPr b="1" sz="2400">
              <a:solidFill>
                <a:srgbClr val="0C0C0C"/>
              </a:solidFill>
              <a:latin typeface="Arial"/>
              <a:ea typeface="Arial"/>
              <a:cs typeface="Arial"/>
              <a:sym typeface="Arial"/>
            </a:endParaRPr>
          </a:p>
        </p:txBody>
      </p:sp>
      <p:grpSp>
        <p:nvGrpSpPr>
          <p:cNvPr id="1368" name="Google Shape;1368;p60"/>
          <p:cNvGrpSpPr/>
          <p:nvPr/>
        </p:nvGrpSpPr>
        <p:grpSpPr>
          <a:xfrm>
            <a:off x="559817" y="1902381"/>
            <a:ext cx="8783192" cy="200055"/>
            <a:chOff x="559817" y="2136914"/>
            <a:chExt cx="8783192" cy="200055"/>
          </a:xfrm>
        </p:grpSpPr>
        <p:sp>
          <p:nvSpPr>
            <p:cNvPr id="1369" name="Google Shape;1369;p6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370" name="Google Shape;1370;p6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sp>
        <p:nvSpPr>
          <p:cNvPr id="1371" name="Google Shape;1371;p60"/>
          <p:cNvSpPr/>
          <p:nvPr/>
        </p:nvSpPr>
        <p:spPr>
          <a:xfrm>
            <a:off x="702940" y="2139405"/>
            <a:ext cx="8533874"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đã tìm hiểu về cách tạo Kho lưu trữ trên GitHub bằng cách sử dụng Sửa đổi Window 10, Commit, Push và Push.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GitHub cũng có thể được sử dụng trong Linux (Raspbian OS) theo cách tương tự như Windows.</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Bạn sẽ tìm hiểu trường hợp bạn đẩy nội dung bạn đã làm việc trên Windows vào Kho lưu trữ GitHub và bạn làm việc với nội dung trên PC thứ hai trong Linux.</a:t>
            </a:r>
            <a:endParaRPr sz="1300">
              <a:solidFill>
                <a:srgbClr val="262626"/>
              </a:solidFill>
              <a:latin typeface="Arial"/>
              <a:ea typeface="Arial"/>
              <a:cs typeface="Arial"/>
              <a:sym typeface="Arial"/>
            </a:endParaRPr>
          </a:p>
        </p:txBody>
      </p:sp>
      <p:grpSp>
        <p:nvGrpSpPr>
          <p:cNvPr id="1372" name="Google Shape;1372;p60"/>
          <p:cNvGrpSpPr/>
          <p:nvPr/>
        </p:nvGrpSpPr>
        <p:grpSpPr>
          <a:xfrm>
            <a:off x="451588" y="450001"/>
            <a:ext cx="9018000" cy="276999"/>
            <a:chOff x="450000" y="450000"/>
            <a:chExt cx="9018000" cy="276999"/>
          </a:xfrm>
        </p:grpSpPr>
        <p:sp>
          <p:nvSpPr>
            <p:cNvPr id="1373" name="Google Shape;1373;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374" name="Google Shape;1374;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6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cần nhân bản dự án (1/3)</a:t>
            </a:r>
            <a:endParaRPr/>
          </a:p>
        </p:txBody>
      </p:sp>
      <p:grpSp>
        <p:nvGrpSpPr>
          <p:cNvPr id="1381" name="Google Shape;1381;p61"/>
          <p:cNvGrpSpPr/>
          <p:nvPr/>
        </p:nvGrpSpPr>
        <p:grpSpPr>
          <a:xfrm>
            <a:off x="559817" y="1902381"/>
            <a:ext cx="8783192" cy="200055"/>
            <a:chOff x="559817" y="2136914"/>
            <a:chExt cx="8783192" cy="200055"/>
          </a:xfrm>
        </p:grpSpPr>
        <p:sp>
          <p:nvSpPr>
            <p:cNvPr id="1382" name="Google Shape;1382;p6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383" name="Google Shape;1383;p6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sp>
        <p:nvSpPr>
          <p:cNvPr id="1384" name="Google Shape;1384;p61"/>
          <p:cNvSpPr/>
          <p:nvPr/>
        </p:nvSpPr>
        <p:spPr>
          <a:xfrm>
            <a:off x="702940" y="2139855"/>
            <a:ext cx="853387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Lấy địa chỉ của file git trong Kho lưu trữ GitHub chứa dự án hiện có của tôi sẽ được nhập.</a:t>
            </a:r>
            <a:endParaRPr sz="1300">
              <a:solidFill>
                <a:srgbClr val="262626"/>
              </a:solidFill>
              <a:latin typeface="Arial"/>
              <a:ea typeface="Arial"/>
              <a:cs typeface="Arial"/>
              <a:sym typeface="Arial"/>
            </a:endParaRPr>
          </a:p>
        </p:txBody>
      </p:sp>
      <p:grpSp>
        <p:nvGrpSpPr>
          <p:cNvPr id="1385" name="Google Shape;1385;p61"/>
          <p:cNvGrpSpPr/>
          <p:nvPr/>
        </p:nvGrpSpPr>
        <p:grpSpPr>
          <a:xfrm>
            <a:off x="451588" y="450001"/>
            <a:ext cx="9018000" cy="276999"/>
            <a:chOff x="450000" y="450000"/>
            <a:chExt cx="9018000" cy="276999"/>
          </a:xfrm>
        </p:grpSpPr>
        <p:sp>
          <p:nvSpPr>
            <p:cNvPr id="1386" name="Google Shape;1386;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387" name="Google Shape;1387;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388" name="Google Shape;1388;p61"/>
          <p:cNvGrpSpPr/>
          <p:nvPr/>
        </p:nvGrpSpPr>
        <p:grpSpPr>
          <a:xfrm>
            <a:off x="702940" y="2545595"/>
            <a:ext cx="7740020" cy="2632080"/>
            <a:chOff x="702940" y="2675135"/>
            <a:chExt cx="8662372" cy="2945736"/>
          </a:xfrm>
        </p:grpSpPr>
        <p:pic>
          <p:nvPicPr>
            <p:cNvPr descr="텍스트, 스크린샷, 모니터, 검은색이(가) 표시된 사진&#10;&#10;자동 생성된 설명" id="1389" name="Google Shape;1389;p61"/>
            <p:cNvPicPr preferRelativeResize="0"/>
            <p:nvPr/>
          </p:nvPicPr>
          <p:blipFill rotWithShape="1">
            <a:blip r:embed="rId3">
              <a:alphaModFix/>
            </a:blip>
            <a:srcRect b="0" l="0" r="0" t="0"/>
            <a:stretch/>
          </p:blipFill>
          <p:spPr>
            <a:xfrm>
              <a:off x="702940" y="2675135"/>
              <a:ext cx="8662372" cy="2945736"/>
            </a:xfrm>
            <a:prstGeom prst="rect">
              <a:avLst/>
            </a:prstGeom>
            <a:noFill/>
            <a:ln>
              <a:noFill/>
            </a:ln>
          </p:spPr>
        </p:pic>
        <p:sp>
          <p:nvSpPr>
            <p:cNvPr id="1390" name="Google Shape;1390;p61"/>
            <p:cNvSpPr/>
            <p:nvPr/>
          </p:nvSpPr>
          <p:spPr>
            <a:xfrm>
              <a:off x="6908454" y="4344437"/>
              <a:ext cx="2251471" cy="19550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91" name="Google Shape;1391;p61"/>
          <p:cNvSpPr/>
          <p:nvPr/>
        </p:nvSpPr>
        <p:spPr>
          <a:xfrm>
            <a:off x="6168663" y="5377766"/>
            <a:ext cx="3068151" cy="282825"/>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https://github.com/siciot/example.git</a:t>
            </a:r>
            <a:endParaRPr b="1" sz="1300">
              <a:solidFill>
                <a:schemeClr val="lt1"/>
              </a:solidFill>
              <a:latin typeface="Arial"/>
              <a:ea typeface="Arial"/>
              <a:cs typeface="Arial"/>
              <a:sym typeface="Arial"/>
            </a:endParaRPr>
          </a:p>
        </p:txBody>
      </p:sp>
      <p:cxnSp>
        <p:nvCxnSpPr>
          <p:cNvPr id="1392" name="Google Shape;1392;p61"/>
          <p:cNvCxnSpPr>
            <a:stCxn id="1391" idx="0"/>
          </p:cNvCxnSpPr>
          <p:nvPr/>
        </p:nvCxnSpPr>
        <p:spPr>
          <a:xfrm rot="10800000">
            <a:off x="7540139" y="4211966"/>
            <a:ext cx="162600" cy="1165800"/>
          </a:xfrm>
          <a:prstGeom prst="straightConnector1">
            <a:avLst/>
          </a:prstGeom>
          <a:noFill/>
          <a:ln cap="flat" cmpd="sng" w="12700">
            <a:solidFill>
              <a:srgbClr val="00B0F0"/>
            </a:solidFill>
            <a:prstDash val="solid"/>
            <a:miter lim="800000"/>
            <a:headEnd len="sm" w="sm"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62"/>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cần nhân bản dự án (2/3)</a:t>
            </a:r>
            <a:endParaRPr/>
          </a:p>
        </p:txBody>
      </p:sp>
      <p:grpSp>
        <p:nvGrpSpPr>
          <p:cNvPr id="1399" name="Google Shape;1399;p62"/>
          <p:cNvGrpSpPr/>
          <p:nvPr/>
        </p:nvGrpSpPr>
        <p:grpSpPr>
          <a:xfrm>
            <a:off x="559817" y="1902381"/>
            <a:ext cx="8783192" cy="200055"/>
            <a:chOff x="559817" y="2136914"/>
            <a:chExt cx="8783192" cy="200055"/>
          </a:xfrm>
        </p:grpSpPr>
        <p:sp>
          <p:nvSpPr>
            <p:cNvPr id="1400" name="Google Shape;1400;p6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401" name="Google Shape;1401;p6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sp>
        <p:nvSpPr>
          <p:cNvPr id="1402" name="Google Shape;1402;p62"/>
          <p:cNvSpPr/>
          <p:nvPr/>
        </p:nvSpPr>
        <p:spPr>
          <a:xfrm>
            <a:off x="702940" y="2139855"/>
            <a:ext cx="8753632"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một dự án hiện có bằng cách sử dụng lệnh git clone trong Linux Terminal. Đặt địa chỉ trước đó sau khi sao chép git.</a:t>
            </a:r>
            <a:endParaRPr/>
          </a:p>
        </p:txBody>
      </p:sp>
      <p:grpSp>
        <p:nvGrpSpPr>
          <p:cNvPr id="1403" name="Google Shape;1403;p62"/>
          <p:cNvGrpSpPr/>
          <p:nvPr/>
        </p:nvGrpSpPr>
        <p:grpSpPr>
          <a:xfrm>
            <a:off x="451588" y="450001"/>
            <a:ext cx="9018000" cy="276999"/>
            <a:chOff x="450000" y="450000"/>
            <a:chExt cx="9018000" cy="276999"/>
          </a:xfrm>
        </p:grpSpPr>
        <p:sp>
          <p:nvSpPr>
            <p:cNvPr id="1404" name="Google Shape;1404;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405" name="Google Shape;1405;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406" name="Google Shape;1406;p62"/>
          <p:cNvGrpSpPr/>
          <p:nvPr/>
        </p:nvGrpSpPr>
        <p:grpSpPr>
          <a:xfrm>
            <a:off x="702940" y="2679752"/>
            <a:ext cx="6100404" cy="1347141"/>
            <a:chOff x="702940" y="2652275"/>
            <a:chExt cx="6100404" cy="1347141"/>
          </a:xfrm>
        </p:grpSpPr>
        <p:pic>
          <p:nvPicPr>
            <p:cNvPr descr="텍스트이(가) 표시된 사진&#10;&#10;자동 생성된 설명" id="1407" name="Google Shape;1407;p62"/>
            <p:cNvPicPr preferRelativeResize="0"/>
            <p:nvPr/>
          </p:nvPicPr>
          <p:blipFill rotWithShape="1">
            <a:blip r:embed="rId3">
              <a:alphaModFix/>
            </a:blip>
            <a:srcRect b="0" l="0" r="0" t="0"/>
            <a:stretch/>
          </p:blipFill>
          <p:spPr>
            <a:xfrm>
              <a:off x="702940" y="2652275"/>
              <a:ext cx="6100404" cy="1347141"/>
            </a:xfrm>
            <a:prstGeom prst="rect">
              <a:avLst/>
            </a:prstGeom>
            <a:noFill/>
            <a:ln>
              <a:noFill/>
            </a:ln>
          </p:spPr>
        </p:pic>
        <p:sp>
          <p:nvSpPr>
            <p:cNvPr id="1408" name="Google Shape;1408;p62"/>
            <p:cNvSpPr/>
            <p:nvPr/>
          </p:nvSpPr>
          <p:spPr>
            <a:xfrm>
              <a:off x="3013470" y="2963896"/>
              <a:ext cx="3565586" cy="23003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09" name="Google Shape;1409;p62"/>
          <p:cNvSpPr/>
          <p:nvPr/>
        </p:nvSpPr>
        <p:spPr>
          <a:xfrm>
            <a:off x="4056094" y="4190528"/>
            <a:ext cx="4042877" cy="29597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 git clone https://github.com/siciot/example1. git</a:t>
            </a:r>
            <a:endParaRPr b="1" sz="1300">
              <a:solidFill>
                <a:schemeClr val="lt1"/>
              </a:solidFill>
              <a:latin typeface="Arial"/>
              <a:ea typeface="Arial"/>
              <a:cs typeface="Arial"/>
              <a:sym typeface="Arial"/>
            </a:endParaRPr>
          </a:p>
        </p:txBody>
      </p:sp>
      <p:cxnSp>
        <p:nvCxnSpPr>
          <p:cNvPr id="1410" name="Google Shape;1410;p62"/>
          <p:cNvCxnSpPr>
            <a:stCxn id="1409" idx="0"/>
          </p:cNvCxnSpPr>
          <p:nvPr/>
        </p:nvCxnSpPr>
        <p:spPr>
          <a:xfrm rot="10800000">
            <a:off x="5834833" y="3248528"/>
            <a:ext cx="242700" cy="942000"/>
          </a:xfrm>
          <a:prstGeom prst="straightConnector1">
            <a:avLst/>
          </a:prstGeom>
          <a:noFill/>
          <a:ln cap="flat" cmpd="sng" w="12700">
            <a:solidFill>
              <a:srgbClr val="00B0F0"/>
            </a:solidFill>
            <a:prstDash val="solid"/>
            <a:miter lim="800000"/>
            <a:headEnd len="sm" w="sm"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6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cần nhân bản dự án (3/3)</a:t>
            </a:r>
            <a:endParaRPr/>
          </a:p>
        </p:txBody>
      </p:sp>
      <p:grpSp>
        <p:nvGrpSpPr>
          <p:cNvPr id="1417" name="Google Shape;1417;p63"/>
          <p:cNvGrpSpPr/>
          <p:nvPr/>
        </p:nvGrpSpPr>
        <p:grpSpPr>
          <a:xfrm>
            <a:off x="559817" y="1902381"/>
            <a:ext cx="8783192" cy="200055"/>
            <a:chOff x="559817" y="2136914"/>
            <a:chExt cx="8783192" cy="200055"/>
          </a:xfrm>
        </p:grpSpPr>
        <p:sp>
          <p:nvSpPr>
            <p:cNvPr id="1418" name="Google Shape;1418;p6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419" name="Google Shape;1419;p6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sp>
        <p:nvSpPr>
          <p:cNvPr id="1420" name="Google Shape;1420;p63"/>
          <p:cNvSpPr/>
          <p:nvPr/>
        </p:nvSpPr>
        <p:spPr>
          <a:xfrm>
            <a:off x="702940" y="2140444"/>
            <a:ext cx="8533874"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danh sách bằng ls. Bạn có thể thấy rằng thư mục có tên example1 đã được tạo.</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Di chuyển và kiểm tra nội dung. Bạn có thể thấy rằng ngay cả nội dung của test.txt được tạo trước đó cũng giống nhau.</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Khi dự án hiện có được lưu trữ trong Kho lưu trữ GitHub, bạn có thể dễ dàng nhập nó bất kể hệ điều hành nào.</a:t>
            </a:r>
            <a:endParaRPr sz="1300">
              <a:solidFill>
                <a:srgbClr val="262626"/>
              </a:solidFill>
              <a:latin typeface="Arial"/>
              <a:ea typeface="Arial"/>
              <a:cs typeface="Arial"/>
              <a:sym typeface="Arial"/>
            </a:endParaRPr>
          </a:p>
        </p:txBody>
      </p:sp>
      <p:grpSp>
        <p:nvGrpSpPr>
          <p:cNvPr id="1421" name="Google Shape;1421;p63"/>
          <p:cNvGrpSpPr/>
          <p:nvPr/>
        </p:nvGrpSpPr>
        <p:grpSpPr>
          <a:xfrm>
            <a:off x="451588" y="450001"/>
            <a:ext cx="9018000" cy="276999"/>
            <a:chOff x="450000" y="450000"/>
            <a:chExt cx="9018000" cy="276999"/>
          </a:xfrm>
        </p:grpSpPr>
        <p:sp>
          <p:nvSpPr>
            <p:cNvPr id="1422" name="Google Shape;1422;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423" name="Google Shape;1423;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424" name="Google Shape;1424;p63"/>
          <p:cNvGrpSpPr/>
          <p:nvPr/>
        </p:nvGrpSpPr>
        <p:grpSpPr>
          <a:xfrm>
            <a:off x="712182" y="3225855"/>
            <a:ext cx="8691794" cy="1763670"/>
            <a:chOff x="712182" y="3293055"/>
            <a:chExt cx="8691794" cy="1763670"/>
          </a:xfrm>
        </p:grpSpPr>
        <p:grpSp>
          <p:nvGrpSpPr>
            <p:cNvPr id="1425" name="Google Shape;1425;p63"/>
            <p:cNvGrpSpPr/>
            <p:nvPr/>
          </p:nvGrpSpPr>
          <p:grpSpPr>
            <a:xfrm>
              <a:off x="712182" y="3675315"/>
              <a:ext cx="8691794" cy="1381410"/>
              <a:chOff x="645298" y="3390989"/>
              <a:chExt cx="8563584" cy="1361033"/>
            </a:xfrm>
          </p:grpSpPr>
          <p:pic>
            <p:nvPicPr>
              <p:cNvPr descr="텍스트이(가) 표시된 사진&#10;&#10;자동 생성된 설명" id="1426" name="Google Shape;1426;p63"/>
              <p:cNvPicPr preferRelativeResize="0"/>
              <p:nvPr/>
            </p:nvPicPr>
            <p:blipFill rotWithShape="1">
              <a:blip r:embed="rId3">
                <a:alphaModFix/>
              </a:blip>
              <a:srcRect b="0" l="0" r="601" t="0"/>
              <a:stretch/>
            </p:blipFill>
            <p:spPr>
              <a:xfrm>
                <a:off x="645298" y="3390989"/>
                <a:ext cx="8563584" cy="1361033"/>
              </a:xfrm>
              <a:prstGeom prst="rect">
                <a:avLst/>
              </a:prstGeom>
              <a:noFill/>
              <a:ln>
                <a:noFill/>
              </a:ln>
            </p:spPr>
          </p:pic>
          <p:sp>
            <p:nvSpPr>
              <p:cNvPr id="1427" name="Google Shape;1427;p63"/>
              <p:cNvSpPr/>
              <p:nvPr/>
            </p:nvSpPr>
            <p:spPr>
              <a:xfrm>
                <a:off x="2486896" y="3826422"/>
                <a:ext cx="573804" cy="15955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28" name="Google Shape;1428;p63"/>
            <p:cNvSpPr/>
            <p:nvPr/>
          </p:nvSpPr>
          <p:spPr>
            <a:xfrm>
              <a:off x="2990940" y="3293055"/>
              <a:ext cx="922304"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example1</a:t>
              </a:r>
              <a:endParaRPr b="1" sz="1300">
                <a:solidFill>
                  <a:schemeClr val="lt1"/>
                </a:solidFill>
                <a:latin typeface="Arial"/>
                <a:ea typeface="Arial"/>
                <a:cs typeface="Arial"/>
                <a:sym typeface="Arial"/>
              </a:endParaRPr>
            </a:p>
          </p:txBody>
        </p:sp>
        <p:cxnSp>
          <p:nvCxnSpPr>
            <p:cNvPr id="1429" name="Google Shape;1429;p63"/>
            <p:cNvCxnSpPr>
              <a:stCxn id="1428" idx="2"/>
            </p:cNvCxnSpPr>
            <p:nvPr/>
          </p:nvCxnSpPr>
          <p:spPr>
            <a:xfrm flipH="1">
              <a:off x="3091492" y="3548309"/>
              <a:ext cx="360600" cy="569100"/>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6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cần chỉnh sửa file trên Linux (1/6)</a:t>
            </a:r>
            <a:endParaRPr/>
          </a:p>
        </p:txBody>
      </p:sp>
      <p:grpSp>
        <p:nvGrpSpPr>
          <p:cNvPr id="1436" name="Google Shape;1436;p64"/>
          <p:cNvGrpSpPr/>
          <p:nvPr/>
        </p:nvGrpSpPr>
        <p:grpSpPr>
          <a:xfrm>
            <a:off x="559817" y="1902381"/>
            <a:ext cx="8783192" cy="200055"/>
            <a:chOff x="559817" y="2136914"/>
            <a:chExt cx="8783192" cy="200055"/>
          </a:xfrm>
        </p:grpSpPr>
        <p:sp>
          <p:nvSpPr>
            <p:cNvPr id="1437" name="Google Shape;1437;p6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438" name="Google Shape;1438;p6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sp>
        <p:nvSpPr>
          <p:cNvPr id="1439" name="Google Shape;1439;p64"/>
          <p:cNvSpPr/>
          <p:nvPr/>
        </p:nvSpPr>
        <p:spPr>
          <a:xfrm>
            <a:off x="702940" y="2143887"/>
            <a:ext cx="8533874" cy="175097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Pycharm nếu bạn không quen thuộc với trình soạn thảo Linux cơ bản.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Pycharm là một IDE rất phổ biến có thể chỉnh sửa và kiểm soát các file thuộc nhiều loại khác nhau cũng như Python.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Pycharm, có thể chọn phiên bản Python cho mỗi mã và nó hỗ trợ cài đặt gói dễ dàng.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Pycharm, việc thực thi mã rất đơn giản, quản lý hàm dễ dàng và các chức năng cho môi trường ảo được hỗ trợ như gốc.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Pycharm luôn là một IDE được xếp hạng cao vì nhiều ưu điểm của nó, bao gồm nhiều plugin khác nhau.</a:t>
            </a:r>
            <a:endParaRPr sz="1300">
              <a:solidFill>
                <a:srgbClr val="262626"/>
              </a:solidFill>
              <a:latin typeface="Arial"/>
              <a:ea typeface="Arial"/>
              <a:cs typeface="Arial"/>
              <a:sym typeface="Arial"/>
            </a:endParaRPr>
          </a:p>
        </p:txBody>
      </p:sp>
      <p:grpSp>
        <p:nvGrpSpPr>
          <p:cNvPr id="1440" name="Google Shape;1440;p64"/>
          <p:cNvGrpSpPr/>
          <p:nvPr/>
        </p:nvGrpSpPr>
        <p:grpSpPr>
          <a:xfrm>
            <a:off x="451588" y="450001"/>
            <a:ext cx="9018000" cy="276999"/>
            <a:chOff x="450000" y="450000"/>
            <a:chExt cx="9018000" cy="276999"/>
          </a:xfrm>
        </p:grpSpPr>
        <p:sp>
          <p:nvSpPr>
            <p:cNvPr id="1441" name="Google Shape;1441;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442" name="Google Shape;1442;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descr="XpertLab - Website Designing Company Junagadh,Website Development Company  Junagadh, Software Development Company Junagadh, Professional IT Project  Training Junagadh" id="1443" name="Google Shape;1443;p64"/>
          <p:cNvPicPr preferRelativeResize="0"/>
          <p:nvPr/>
        </p:nvPicPr>
        <p:blipFill rotWithShape="1">
          <a:blip r:embed="rId3">
            <a:alphaModFix/>
          </a:blip>
          <a:srcRect b="0" l="0" r="0" t="0"/>
          <a:stretch/>
        </p:blipFill>
        <p:spPr>
          <a:xfrm>
            <a:off x="2919192" y="3909449"/>
            <a:ext cx="3850018" cy="149722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6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cần chỉnh sửa file trên Linux (2/6)</a:t>
            </a:r>
            <a:endParaRPr/>
          </a:p>
        </p:txBody>
      </p:sp>
      <p:grpSp>
        <p:nvGrpSpPr>
          <p:cNvPr id="1450" name="Google Shape;1450;p65"/>
          <p:cNvGrpSpPr/>
          <p:nvPr/>
        </p:nvGrpSpPr>
        <p:grpSpPr>
          <a:xfrm>
            <a:off x="559817" y="1902381"/>
            <a:ext cx="8783192" cy="200055"/>
            <a:chOff x="559817" y="2136914"/>
            <a:chExt cx="8783192" cy="200055"/>
          </a:xfrm>
        </p:grpSpPr>
        <p:sp>
          <p:nvSpPr>
            <p:cNvPr id="1451" name="Google Shape;1451;p6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452" name="Google Shape;1452;p6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sp>
        <p:nvSpPr>
          <p:cNvPr id="1453" name="Google Shape;1453;p65"/>
          <p:cNvSpPr/>
          <p:nvPr/>
        </p:nvSpPr>
        <p:spPr>
          <a:xfrm>
            <a:off x="702940" y="2143887"/>
            <a:ext cx="8533874"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Pycharm rất đơn giản.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Chạy Ubuntu Software, tìm kiếm Pycharm và nhấp vào nút Install để cài đặt nó.</a:t>
            </a:r>
            <a:endParaRPr sz="1300">
              <a:solidFill>
                <a:srgbClr val="262626"/>
              </a:solidFill>
              <a:latin typeface="Arial"/>
              <a:ea typeface="Arial"/>
              <a:cs typeface="Arial"/>
              <a:sym typeface="Arial"/>
            </a:endParaRPr>
          </a:p>
        </p:txBody>
      </p:sp>
      <p:grpSp>
        <p:nvGrpSpPr>
          <p:cNvPr id="1454" name="Google Shape;1454;p65"/>
          <p:cNvGrpSpPr/>
          <p:nvPr/>
        </p:nvGrpSpPr>
        <p:grpSpPr>
          <a:xfrm>
            <a:off x="451588" y="450001"/>
            <a:ext cx="9018000" cy="276999"/>
            <a:chOff x="450000" y="450000"/>
            <a:chExt cx="9018000" cy="276999"/>
          </a:xfrm>
        </p:grpSpPr>
        <p:sp>
          <p:nvSpPr>
            <p:cNvPr id="1455" name="Google Shape;1455;p6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456" name="Google Shape;1456;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457" name="Google Shape;1457;p65"/>
          <p:cNvGrpSpPr/>
          <p:nvPr/>
        </p:nvGrpSpPr>
        <p:grpSpPr>
          <a:xfrm>
            <a:off x="641937" y="3163013"/>
            <a:ext cx="8771316" cy="2604314"/>
            <a:chOff x="471690" y="3423026"/>
            <a:chExt cx="8871318" cy="2634006"/>
          </a:xfrm>
        </p:grpSpPr>
        <p:pic>
          <p:nvPicPr>
            <p:cNvPr descr="텍스트이(가) 표시된 사진&#10;&#10;자동 생성된 설명" id="1458" name="Google Shape;1458;p65"/>
            <p:cNvPicPr preferRelativeResize="0"/>
            <p:nvPr/>
          </p:nvPicPr>
          <p:blipFill rotWithShape="1">
            <a:blip r:embed="rId3">
              <a:alphaModFix/>
            </a:blip>
            <a:srcRect b="0" l="0" r="0" t="0"/>
            <a:stretch/>
          </p:blipFill>
          <p:spPr>
            <a:xfrm>
              <a:off x="517340" y="3423026"/>
              <a:ext cx="4390009" cy="2634006"/>
            </a:xfrm>
            <a:prstGeom prst="rect">
              <a:avLst/>
            </a:prstGeom>
            <a:noFill/>
            <a:ln>
              <a:noFill/>
            </a:ln>
          </p:spPr>
        </p:pic>
        <p:pic>
          <p:nvPicPr>
            <p:cNvPr id="1459" name="Google Shape;1459;p65"/>
            <p:cNvPicPr preferRelativeResize="0"/>
            <p:nvPr/>
          </p:nvPicPr>
          <p:blipFill rotWithShape="1">
            <a:blip r:embed="rId4">
              <a:alphaModFix/>
            </a:blip>
            <a:srcRect b="0" l="0" r="0" t="0"/>
            <a:stretch/>
          </p:blipFill>
          <p:spPr>
            <a:xfrm>
              <a:off x="4952999" y="3423026"/>
              <a:ext cx="4390009" cy="2634005"/>
            </a:xfrm>
            <a:prstGeom prst="rect">
              <a:avLst/>
            </a:prstGeom>
            <a:noFill/>
            <a:ln>
              <a:noFill/>
            </a:ln>
          </p:spPr>
        </p:pic>
        <p:sp>
          <p:nvSpPr>
            <p:cNvPr id="1460" name="Google Shape;1460;p65"/>
            <p:cNvSpPr/>
            <p:nvPr/>
          </p:nvSpPr>
          <p:spPr>
            <a:xfrm>
              <a:off x="5780841" y="4038604"/>
              <a:ext cx="546316" cy="15955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1" name="Google Shape;1461;p65"/>
            <p:cNvSpPr/>
            <p:nvPr/>
          </p:nvSpPr>
          <p:spPr>
            <a:xfrm>
              <a:off x="1920723" y="3685913"/>
              <a:ext cx="460399" cy="15955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2" name="Google Shape;1462;p65"/>
            <p:cNvSpPr/>
            <p:nvPr/>
          </p:nvSpPr>
          <p:spPr>
            <a:xfrm>
              <a:off x="471690" y="4659656"/>
              <a:ext cx="326008" cy="26828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63" name="Google Shape;1463;p65"/>
          <p:cNvSpPr/>
          <p:nvPr/>
        </p:nvSpPr>
        <p:spPr>
          <a:xfrm>
            <a:off x="1450919" y="2777797"/>
            <a:ext cx="851321"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pycharm</a:t>
            </a:r>
            <a:endParaRPr b="1" sz="1300">
              <a:solidFill>
                <a:schemeClr val="lt1"/>
              </a:solidFill>
              <a:latin typeface="Arial"/>
              <a:ea typeface="Arial"/>
              <a:cs typeface="Arial"/>
              <a:sym typeface="Arial"/>
            </a:endParaRPr>
          </a:p>
        </p:txBody>
      </p:sp>
      <p:cxnSp>
        <p:nvCxnSpPr>
          <p:cNvPr id="1464" name="Google Shape;1464;p65"/>
          <p:cNvCxnSpPr/>
          <p:nvPr/>
        </p:nvCxnSpPr>
        <p:spPr>
          <a:xfrm>
            <a:off x="1876579" y="3033051"/>
            <a:ext cx="198057" cy="389886"/>
          </a:xfrm>
          <a:prstGeom prst="straightConnector1">
            <a:avLst/>
          </a:prstGeom>
          <a:noFill/>
          <a:ln cap="flat" cmpd="sng" w="12700">
            <a:solidFill>
              <a:srgbClr val="00B0F0"/>
            </a:solidFill>
            <a:prstDash val="solid"/>
            <a:miter lim="800000"/>
            <a:headEnd len="sm" w="sm" type="none"/>
            <a:tailEnd len="med" w="med" type="triangle"/>
          </a:ln>
        </p:spPr>
      </p:cxnSp>
      <p:grpSp>
        <p:nvGrpSpPr>
          <p:cNvPr id="1465" name="Google Shape;1465;p65"/>
          <p:cNvGrpSpPr/>
          <p:nvPr/>
        </p:nvGrpSpPr>
        <p:grpSpPr>
          <a:xfrm>
            <a:off x="5320529" y="2782909"/>
            <a:ext cx="643630" cy="988754"/>
            <a:chOff x="3257810" y="3704480"/>
            <a:chExt cx="643630" cy="988754"/>
          </a:xfrm>
        </p:grpSpPr>
        <p:sp>
          <p:nvSpPr>
            <p:cNvPr id="1466" name="Google Shape;1466;p65"/>
            <p:cNvSpPr/>
            <p:nvPr/>
          </p:nvSpPr>
          <p:spPr>
            <a:xfrm>
              <a:off x="3257810" y="3704480"/>
              <a:ext cx="64363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Install</a:t>
              </a:r>
              <a:endParaRPr b="1" sz="1300">
                <a:solidFill>
                  <a:schemeClr val="lt1"/>
                </a:solidFill>
                <a:latin typeface="Arial"/>
                <a:ea typeface="Arial"/>
                <a:cs typeface="Arial"/>
                <a:sym typeface="Arial"/>
              </a:endParaRPr>
            </a:p>
          </p:txBody>
        </p:sp>
        <p:cxnSp>
          <p:nvCxnSpPr>
            <p:cNvPr id="1467" name="Google Shape;1467;p65"/>
            <p:cNvCxnSpPr>
              <a:stCxn id="1466" idx="2"/>
            </p:cNvCxnSpPr>
            <p:nvPr/>
          </p:nvCxnSpPr>
          <p:spPr>
            <a:xfrm>
              <a:off x="3579625" y="3959734"/>
              <a:ext cx="249000" cy="733500"/>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6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cần chỉnh sửa file trên Linux (3/6)</a:t>
            </a:r>
            <a:endParaRPr/>
          </a:p>
        </p:txBody>
      </p:sp>
      <p:sp>
        <p:nvSpPr>
          <p:cNvPr id="1474" name="Google Shape;1474;p66"/>
          <p:cNvSpPr/>
          <p:nvPr/>
        </p:nvSpPr>
        <p:spPr>
          <a:xfrm>
            <a:off x="702940" y="2151507"/>
            <a:ext cx="4308331"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Show Applications in góc dưới bên trái và nhấp vào Pycharm. Nếu bạn không thấy biểu tượng này, hãy tìm kiếm Pycharm.</a:t>
            </a:r>
            <a:endParaRPr sz="1300">
              <a:solidFill>
                <a:srgbClr val="262626"/>
              </a:solidFill>
              <a:latin typeface="Arial"/>
              <a:ea typeface="Arial"/>
              <a:cs typeface="Arial"/>
              <a:sym typeface="Arial"/>
            </a:endParaRPr>
          </a:p>
        </p:txBody>
      </p:sp>
      <p:grpSp>
        <p:nvGrpSpPr>
          <p:cNvPr id="1475" name="Google Shape;1475;p66"/>
          <p:cNvGrpSpPr/>
          <p:nvPr/>
        </p:nvGrpSpPr>
        <p:grpSpPr>
          <a:xfrm>
            <a:off x="451588" y="450001"/>
            <a:ext cx="9018000" cy="276999"/>
            <a:chOff x="450000" y="450000"/>
            <a:chExt cx="9018000" cy="276999"/>
          </a:xfrm>
        </p:grpSpPr>
        <p:sp>
          <p:nvSpPr>
            <p:cNvPr id="1476" name="Google Shape;1476;p6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477" name="Google Shape;1477;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478" name="Google Shape;1478;p66"/>
          <p:cNvSpPr/>
          <p:nvPr/>
        </p:nvSpPr>
        <p:spPr>
          <a:xfrm>
            <a:off x="5042920" y="2151507"/>
            <a:ext cx="3783106"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Open để duyệt file.</a:t>
            </a:r>
            <a:endParaRPr sz="1300">
              <a:solidFill>
                <a:srgbClr val="262626"/>
              </a:solidFill>
              <a:latin typeface="Arial"/>
              <a:ea typeface="Arial"/>
              <a:cs typeface="Arial"/>
              <a:sym typeface="Arial"/>
            </a:endParaRPr>
          </a:p>
        </p:txBody>
      </p:sp>
      <p:pic>
        <p:nvPicPr>
          <p:cNvPr id="1479" name="Google Shape;1479;p66"/>
          <p:cNvPicPr preferRelativeResize="0"/>
          <p:nvPr/>
        </p:nvPicPr>
        <p:blipFill rotWithShape="1">
          <a:blip r:embed="rId3">
            <a:alphaModFix/>
          </a:blip>
          <a:srcRect b="0" l="0" r="0" t="0"/>
          <a:stretch/>
        </p:blipFill>
        <p:spPr>
          <a:xfrm>
            <a:off x="712182" y="2930714"/>
            <a:ext cx="4203464" cy="2522078"/>
          </a:xfrm>
          <a:prstGeom prst="rect">
            <a:avLst/>
          </a:prstGeom>
          <a:noFill/>
          <a:ln>
            <a:noFill/>
          </a:ln>
        </p:spPr>
      </p:pic>
      <p:pic>
        <p:nvPicPr>
          <p:cNvPr descr="텍스트, 모니터, 스크린샷, 검은색이(가) 표시된 사진&#10;&#10;자동 생성된 설명" id="1480" name="Google Shape;1480;p66"/>
          <p:cNvPicPr preferRelativeResize="0"/>
          <p:nvPr/>
        </p:nvPicPr>
        <p:blipFill rotWithShape="1">
          <a:blip r:embed="rId4">
            <a:alphaModFix/>
          </a:blip>
          <a:srcRect b="0" l="0" r="0" t="0"/>
          <a:stretch/>
        </p:blipFill>
        <p:spPr>
          <a:xfrm>
            <a:off x="5033350" y="2930714"/>
            <a:ext cx="4203464" cy="2522078"/>
          </a:xfrm>
          <a:prstGeom prst="rect">
            <a:avLst/>
          </a:prstGeom>
          <a:noFill/>
          <a:ln>
            <a:noFill/>
          </a:ln>
        </p:spPr>
      </p:pic>
      <p:sp>
        <p:nvSpPr>
          <p:cNvPr id="1481" name="Google Shape;1481;p66"/>
          <p:cNvSpPr/>
          <p:nvPr/>
        </p:nvSpPr>
        <p:spPr>
          <a:xfrm>
            <a:off x="663268" y="5222661"/>
            <a:ext cx="313102" cy="25384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2" name="Google Shape;1482;p66"/>
          <p:cNvSpPr/>
          <p:nvPr/>
        </p:nvSpPr>
        <p:spPr>
          <a:xfrm>
            <a:off x="2813914" y="4235458"/>
            <a:ext cx="481380" cy="50800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3" name="Google Shape;1483;p66"/>
          <p:cNvSpPr/>
          <p:nvPr/>
        </p:nvSpPr>
        <p:spPr>
          <a:xfrm>
            <a:off x="2227158" y="3059397"/>
            <a:ext cx="1215422" cy="17611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4" name="Google Shape;1484;p66"/>
          <p:cNvSpPr/>
          <p:nvPr/>
        </p:nvSpPr>
        <p:spPr>
          <a:xfrm>
            <a:off x="7424403" y="4102275"/>
            <a:ext cx="282611" cy="35132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85" name="Google Shape;1485;p66"/>
          <p:cNvGrpSpPr/>
          <p:nvPr/>
        </p:nvGrpSpPr>
        <p:grpSpPr>
          <a:xfrm>
            <a:off x="559817" y="1902381"/>
            <a:ext cx="8783192" cy="200055"/>
            <a:chOff x="559817" y="2136914"/>
            <a:chExt cx="8783192" cy="200055"/>
          </a:xfrm>
        </p:grpSpPr>
        <p:sp>
          <p:nvSpPr>
            <p:cNvPr id="1486" name="Google Shape;1486;p6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487" name="Google Shape;1487;p6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6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cần chỉnh sửa file trên Linux (4/6)</a:t>
            </a:r>
            <a:endParaRPr/>
          </a:p>
        </p:txBody>
      </p:sp>
      <p:sp>
        <p:nvSpPr>
          <p:cNvPr id="1494" name="Google Shape;1494;p67"/>
          <p:cNvSpPr/>
          <p:nvPr/>
        </p:nvSpPr>
        <p:spPr>
          <a:xfrm>
            <a:off x="702940" y="2151507"/>
            <a:ext cx="8533874"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Tiến hành chỉnh sửa nội dung của file test.txt thuộc example1 được nhân bản trước đó.</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chỉnh sửa nội dung, nhấp vào Save All để lưu vào thoát chương trình.</a:t>
            </a:r>
            <a:endParaRPr sz="1300">
              <a:solidFill>
                <a:srgbClr val="262626"/>
              </a:solidFill>
              <a:latin typeface="Arial"/>
              <a:ea typeface="Arial"/>
              <a:cs typeface="Arial"/>
              <a:sym typeface="Arial"/>
            </a:endParaRPr>
          </a:p>
        </p:txBody>
      </p:sp>
      <p:grpSp>
        <p:nvGrpSpPr>
          <p:cNvPr id="1495" name="Google Shape;1495;p67"/>
          <p:cNvGrpSpPr/>
          <p:nvPr/>
        </p:nvGrpSpPr>
        <p:grpSpPr>
          <a:xfrm>
            <a:off x="451588" y="450001"/>
            <a:ext cx="9018000" cy="276999"/>
            <a:chOff x="450000" y="450000"/>
            <a:chExt cx="9018000" cy="276999"/>
          </a:xfrm>
        </p:grpSpPr>
        <p:sp>
          <p:nvSpPr>
            <p:cNvPr id="1496" name="Google Shape;1496;p6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497" name="Google Shape;1497;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498" name="Google Shape;1498;p67"/>
          <p:cNvGrpSpPr/>
          <p:nvPr/>
        </p:nvGrpSpPr>
        <p:grpSpPr>
          <a:xfrm>
            <a:off x="704846" y="2743783"/>
            <a:ext cx="8649423" cy="3233295"/>
            <a:chOff x="702940" y="2748093"/>
            <a:chExt cx="8126102" cy="3037669"/>
          </a:xfrm>
        </p:grpSpPr>
        <p:pic>
          <p:nvPicPr>
            <p:cNvPr id="1499" name="Google Shape;1499;p67"/>
            <p:cNvPicPr preferRelativeResize="0"/>
            <p:nvPr/>
          </p:nvPicPr>
          <p:blipFill rotWithShape="1">
            <a:blip r:embed="rId3">
              <a:alphaModFix/>
            </a:blip>
            <a:srcRect b="14487" l="38013" r="9126" t="32119"/>
            <a:stretch/>
          </p:blipFill>
          <p:spPr>
            <a:xfrm>
              <a:off x="3482662" y="2748093"/>
              <a:ext cx="5346380" cy="3037669"/>
            </a:xfrm>
            <a:prstGeom prst="rect">
              <a:avLst/>
            </a:prstGeom>
            <a:noFill/>
            <a:ln>
              <a:noFill/>
            </a:ln>
          </p:spPr>
        </p:pic>
        <p:pic>
          <p:nvPicPr>
            <p:cNvPr descr="텍스트, 스크린샷, 모니터, 은색이(가) 표시된 사진&#10;&#10;자동 생성된 설명" id="1500" name="Google Shape;1500;p67"/>
            <p:cNvPicPr preferRelativeResize="0"/>
            <p:nvPr/>
          </p:nvPicPr>
          <p:blipFill rotWithShape="1">
            <a:blip r:embed="rId4">
              <a:alphaModFix/>
            </a:blip>
            <a:srcRect b="0" l="0" r="0" t="0"/>
            <a:stretch/>
          </p:blipFill>
          <p:spPr>
            <a:xfrm>
              <a:off x="702940" y="2748319"/>
              <a:ext cx="2622966" cy="3037443"/>
            </a:xfrm>
            <a:prstGeom prst="rect">
              <a:avLst/>
            </a:prstGeom>
            <a:noFill/>
            <a:ln>
              <a:noFill/>
            </a:ln>
          </p:spPr>
        </p:pic>
      </p:grpSp>
      <p:grpSp>
        <p:nvGrpSpPr>
          <p:cNvPr id="1501" name="Google Shape;1501;p67"/>
          <p:cNvGrpSpPr/>
          <p:nvPr/>
        </p:nvGrpSpPr>
        <p:grpSpPr>
          <a:xfrm>
            <a:off x="559817" y="1902381"/>
            <a:ext cx="8783192" cy="200055"/>
            <a:chOff x="559817" y="2136914"/>
            <a:chExt cx="8783192" cy="200055"/>
          </a:xfrm>
        </p:grpSpPr>
        <p:sp>
          <p:nvSpPr>
            <p:cNvPr id="1502" name="Google Shape;1502;p6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503" name="Google Shape;1503;p6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grpSp>
        <p:nvGrpSpPr>
          <p:cNvPr id="1504" name="Google Shape;1504;p67"/>
          <p:cNvGrpSpPr/>
          <p:nvPr/>
        </p:nvGrpSpPr>
        <p:grpSpPr>
          <a:xfrm>
            <a:off x="5128561" y="4232800"/>
            <a:ext cx="1292559" cy="255254"/>
            <a:chOff x="5128561" y="4232800"/>
            <a:chExt cx="1292559" cy="255254"/>
          </a:xfrm>
        </p:grpSpPr>
        <p:sp>
          <p:nvSpPr>
            <p:cNvPr id="1505" name="Google Shape;1505;p67"/>
            <p:cNvSpPr/>
            <p:nvPr/>
          </p:nvSpPr>
          <p:spPr>
            <a:xfrm>
              <a:off x="5635250" y="4232800"/>
              <a:ext cx="78587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Save All</a:t>
              </a:r>
              <a:endParaRPr b="1" sz="1300">
                <a:solidFill>
                  <a:schemeClr val="lt1"/>
                </a:solidFill>
                <a:latin typeface="Arial"/>
                <a:ea typeface="Arial"/>
                <a:cs typeface="Arial"/>
                <a:sym typeface="Arial"/>
              </a:endParaRPr>
            </a:p>
          </p:txBody>
        </p:sp>
        <p:cxnSp>
          <p:nvCxnSpPr>
            <p:cNvPr id="1506" name="Google Shape;1506;p67"/>
            <p:cNvCxnSpPr/>
            <p:nvPr/>
          </p:nvCxnSpPr>
          <p:spPr>
            <a:xfrm rot="10800000">
              <a:off x="5128561" y="4360427"/>
              <a:ext cx="506689" cy="1"/>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6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cần chỉnh sửa file trên Linux (5/6)</a:t>
            </a:r>
            <a:endParaRPr/>
          </a:p>
        </p:txBody>
      </p:sp>
      <p:sp>
        <p:nvSpPr>
          <p:cNvPr id="1513" name="Google Shape;1513;p68"/>
          <p:cNvSpPr/>
          <p:nvPr/>
        </p:nvSpPr>
        <p:spPr>
          <a:xfrm>
            <a:off x="702940" y="2151507"/>
            <a:ext cx="8533874"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Thêm vào mục tiêu cần theo dõi trong cùng một luồng xử lý tương tự trong Window.</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xác nhận với một tin nhắn xác nhận.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Thực hiện thao tác Push tới nhánh main của origin.</a:t>
            </a:r>
            <a:endParaRPr/>
          </a:p>
        </p:txBody>
      </p:sp>
      <p:grpSp>
        <p:nvGrpSpPr>
          <p:cNvPr id="1514" name="Google Shape;1514;p68"/>
          <p:cNvGrpSpPr/>
          <p:nvPr/>
        </p:nvGrpSpPr>
        <p:grpSpPr>
          <a:xfrm>
            <a:off x="451588" y="450001"/>
            <a:ext cx="9018000" cy="276999"/>
            <a:chOff x="450000" y="450000"/>
            <a:chExt cx="9018000" cy="276999"/>
          </a:xfrm>
        </p:grpSpPr>
        <p:sp>
          <p:nvSpPr>
            <p:cNvPr id="1515" name="Google Shape;1515;p6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516" name="Google Shape;1516;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517" name="Google Shape;1517;p68"/>
          <p:cNvGrpSpPr/>
          <p:nvPr/>
        </p:nvGrpSpPr>
        <p:grpSpPr>
          <a:xfrm>
            <a:off x="712158" y="2972440"/>
            <a:ext cx="6507264" cy="2448350"/>
            <a:chOff x="712182" y="3177837"/>
            <a:chExt cx="5651610" cy="2126411"/>
          </a:xfrm>
        </p:grpSpPr>
        <p:pic>
          <p:nvPicPr>
            <p:cNvPr descr="텍스트이(가) 표시된 사진&#10;&#10;자동 생성된 설명" id="1518" name="Google Shape;1518;p68"/>
            <p:cNvPicPr preferRelativeResize="0"/>
            <p:nvPr/>
          </p:nvPicPr>
          <p:blipFill rotWithShape="1">
            <a:blip r:embed="rId3">
              <a:alphaModFix/>
            </a:blip>
            <a:srcRect b="0" l="0" r="0" t="0"/>
            <a:stretch/>
          </p:blipFill>
          <p:spPr>
            <a:xfrm>
              <a:off x="712182" y="3177837"/>
              <a:ext cx="5651610" cy="2126411"/>
            </a:xfrm>
            <a:prstGeom prst="rect">
              <a:avLst/>
            </a:prstGeom>
            <a:noFill/>
            <a:ln>
              <a:noFill/>
            </a:ln>
          </p:spPr>
        </p:pic>
        <p:sp>
          <p:nvSpPr>
            <p:cNvPr id="1519" name="Google Shape;1519;p68"/>
            <p:cNvSpPr/>
            <p:nvPr/>
          </p:nvSpPr>
          <p:spPr>
            <a:xfrm>
              <a:off x="3213443" y="3493579"/>
              <a:ext cx="1815822" cy="23003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20" name="Google Shape;1520;p68"/>
            <p:cNvSpPr/>
            <p:nvPr/>
          </p:nvSpPr>
          <p:spPr>
            <a:xfrm>
              <a:off x="3213443" y="3935370"/>
              <a:ext cx="1802640" cy="14311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21" name="Google Shape;1521;p68"/>
          <p:cNvGrpSpPr/>
          <p:nvPr/>
        </p:nvGrpSpPr>
        <p:grpSpPr>
          <a:xfrm>
            <a:off x="559817" y="1902381"/>
            <a:ext cx="8783192" cy="200055"/>
            <a:chOff x="559817" y="2136914"/>
            <a:chExt cx="8783192" cy="200055"/>
          </a:xfrm>
        </p:grpSpPr>
        <p:sp>
          <p:nvSpPr>
            <p:cNvPr id="1522" name="Google Shape;1522;p6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523" name="Google Shape;1523;p6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grpSp>
        <p:nvGrpSpPr>
          <p:cNvPr id="1524" name="Google Shape;1524;p68"/>
          <p:cNvGrpSpPr/>
          <p:nvPr/>
        </p:nvGrpSpPr>
        <p:grpSpPr>
          <a:xfrm>
            <a:off x="5683007" y="3236439"/>
            <a:ext cx="2880031" cy="465224"/>
            <a:chOff x="5683007" y="3236439"/>
            <a:chExt cx="2880031" cy="465224"/>
          </a:xfrm>
        </p:grpSpPr>
        <p:sp>
          <p:nvSpPr>
            <p:cNvPr id="1525" name="Google Shape;1525;p68"/>
            <p:cNvSpPr/>
            <p:nvPr/>
          </p:nvSpPr>
          <p:spPr>
            <a:xfrm>
              <a:off x="6189696" y="3236439"/>
              <a:ext cx="2373342" cy="46522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git add *</a:t>
              </a:r>
              <a:endParaRPr/>
            </a:p>
            <a:p>
              <a:pPr indent="0" lvl="0" marL="0" marR="0" rtl="0" algn="l">
                <a:spcBef>
                  <a:spcPts val="0"/>
                </a:spcBef>
                <a:spcAft>
                  <a:spcPts val="0"/>
                </a:spcAft>
                <a:buNone/>
              </a:pPr>
              <a:r>
                <a:rPr b="1" lang="en-US" sz="1300">
                  <a:solidFill>
                    <a:schemeClr val="lt1"/>
                  </a:solidFill>
                  <a:latin typeface="Arial"/>
                  <a:ea typeface="Arial"/>
                  <a:cs typeface="Arial"/>
                  <a:sym typeface="Arial"/>
                </a:rPr>
                <a:t>git commit –m “edit test.txt”</a:t>
              </a:r>
              <a:endParaRPr b="1" sz="1300">
                <a:solidFill>
                  <a:schemeClr val="lt1"/>
                </a:solidFill>
                <a:latin typeface="Arial"/>
                <a:ea typeface="Arial"/>
                <a:cs typeface="Arial"/>
                <a:sym typeface="Arial"/>
              </a:endParaRPr>
            </a:p>
          </p:txBody>
        </p:sp>
        <p:cxnSp>
          <p:nvCxnSpPr>
            <p:cNvPr id="1526" name="Google Shape;1526;p68"/>
            <p:cNvCxnSpPr/>
            <p:nvPr/>
          </p:nvCxnSpPr>
          <p:spPr>
            <a:xfrm rot="10800000">
              <a:off x="5683007" y="3543825"/>
              <a:ext cx="506689" cy="1"/>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1527" name="Google Shape;1527;p68"/>
          <p:cNvGrpSpPr/>
          <p:nvPr/>
        </p:nvGrpSpPr>
        <p:grpSpPr>
          <a:xfrm>
            <a:off x="5667829" y="3851212"/>
            <a:ext cx="2223502" cy="297559"/>
            <a:chOff x="5683007" y="3316884"/>
            <a:chExt cx="2223502" cy="297559"/>
          </a:xfrm>
        </p:grpSpPr>
        <p:sp>
          <p:nvSpPr>
            <p:cNvPr id="1528" name="Google Shape;1528;p68"/>
            <p:cNvSpPr/>
            <p:nvPr/>
          </p:nvSpPr>
          <p:spPr>
            <a:xfrm>
              <a:off x="6207027" y="3316884"/>
              <a:ext cx="1699482" cy="29755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git push origin main</a:t>
              </a:r>
              <a:endParaRPr b="1" sz="1300">
                <a:solidFill>
                  <a:schemeClr val="lt1"/>
                </a:solidFill>
                <a:latin typeface="Arial"/>
                <a:ea typeface="Arial"/>
                <a:cs typeface="Arial"/>
                <a:sym typeface="Arial"/>
              </a:endParaRPr>
            </a:p>
          </p:txBody>
        </p:sp>
        <p:cxnSp>
          <p:nvCxnSpPr>
            <p:cNvPr id="1529" name="Google Shape;1529;p68"/>
            <p:cNvCxnSpPr/>
            <p:nvPr/>
          </p:nvCxnSpPr>
          <p:spPr>
            <a:xfrm rot="10800000">
              <a:off x="5683007" y="3469051"/>
              <a:ext cx="506689" cy="1"/>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6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cần chỉnh sửa file trên Linux (6/6)</a:t>
            </a:r>
            <a:endParaRPr/>
          </a:p>
        </p:txBody>
      </p:sp>
      <p:grpSp>
        <p:nvGrpSpPr>
          <p:cNvPr id="1536" name="Google Shape;1536;p69"/>
          <p:cNvGrpSpPr/>
          <p:nvPr/>
        </p:nvGrpSpPr>
        <p:grpSpPr>
          <a:xfrm>
            <a:off x="559817" y="1902381"/>
            <a:ext cx="8783192" cy="200055"/>
            <a:chOff x="559817" y="2136914"/>
            <a:chExt cx="8783192" cy="200055"/>
          </a:xfrm>
        </p:grpSpPr>
        <p:sp>
          <p:nvSpPr>
            <p:cNvPr id="1537" name="Google Shape;1537;p6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538" name="Google Shape;1538;p6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trong Linux</a:t>
              </a:r>
              <a:endParaRPr/>
            </a:p>
          </p:txBody>
        </p:sp>
      </p:grpSp>
      <p:sp>
        <p:nvSpPr>
          <p:cNvPr id="1539" name="Google Shape;1539;p69"/>
          <p:cNvSpPr/>
          <p:nvPr/>
        </p:nvSpPr>
        <p:spPr>
          <a:xfrm>
            <a:off x="702940" y="2151507"/>
            <a:ext cx="8533874"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kho lưu trữ từ xa GitHub. Xác nhận rằng tệp test.txt đã được chỉnh sửa và ánh xạ lại cùng với một thông báo xác nhận kiểm tra chỉnh sửa.txt.</a:t>
            </a:r>
            <a:endParaRPr sz="1300">
              <a:solidFill>
                <a:srgbClr val="262626"/>
              </a:solidFill>
              <a:latin typeface="Arial"/>
              <a:ea typeface="Arial"/>
              <a:cs typeface="Arial"/>
              <a:sym typeface="Arial"/>
            </a:endParaRPr>
          </a:p>
        </p:txBody>
      </p:sp>
      <p:grpSp>
        <p:nvGrpSpPr>
          <p:cNvPr id="1540" name="Google Shape;1540;p69"/>
          <p:cNvGrpSpPr/>
          <p:nvPr/>
        </p:nvGrpSpPr>
        <p:grpSpPr>
          <a:xfrm>
            <a:off x="451588" y="450001"/>
            <a:ext cx="9018000" cy="276999"/>
            <a:chOff x="450000" y="450000"/>
            <a:chExt cx="9018000" cy="276999"/>
          </a:xfrm>
        </p:grpSpPr>
        <p:sp>
          <p:nvSpPr>
            <p:cNvPr id="1541" name="Google Shape;1541;p6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542" name="Google Shape;1542;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543" name="Google Shape;1543;p69"/>
          <p:cNvGrpSpPr/>
          <p:nvPr/>
        </p:nvGrpSpPr>
        <p:grpSpPr>
          <a:xfrm>
            <a:off x="712182" y="2772542"/>
            <a:ext cx="5672758" cy="1382843"/>
            <a:chOff x="1198487" y="3158472"/>
            <a:chExt cx="7509025" cy="1830468"/>
          </a:xfrm>
        </p:grpSpPr>
        <p:pic>
          <p:nvPicPr>
            <p:cNvPr descr="텍스트, 스크린샷, 화면, 검은색이(가) 표시된 사진&#10;&#10;자동 생성된 설명" id="1544" name="Google Shape;1544;p69"/>
            <p:cNvPicPr preferRelativeResize="0"/>
            <p:nvPr/>
          </p:nvPicPr>
          <p:blipFill rotWithShape="1">
            <a:blip r:embed="rId3">
              <a:alphaModFix/>
            </a:blip>
            <a:srcRect b="0" l="0" r="0" t="0"/>
            <a:stretch/>
          </p:blipFill>
          <p:spPr>
            <a:xfrm>
              <a:off x="1198487" y="3158472"/>
              <a:ext cx="7509025" cy="1830468"/>
            </a:xfrm>
            <a:prstGeom prst="rect">
              <a:avLst/>
            </a:prstGeom>
            <a:noFill/>
            <a:ln>
              <a:noFill/>
            </a:ln>
          </p:spPr>
        </p:pic>
        <p:sp>
          <p:nvSpPr>
            <p:cNvPr id="1545" name="Google Shape;1545;p69"/>
            <p:cNvSpPr/>
            <p:nvPr/>
          </p:nvSpPr>
          <p:spPr>
            <a:xfrm>
              <a:off x="3744874" y="4768526"/>
              <a:ext cx="1999275"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6" name="Google Shape;1546;p69"/>
          <p:cNvGrpSpPr/>
          <p:nvPr/>
        </p:nvGrpSpPr>
        <p:grpSpPr>
          <a:xfrm>
            <a:off x="712181" y="4216467"/>
            <a:ext cx="4055521" cy="1902393"/>
            <a:chOff x="712182" y="4216467"/>
            <a:chExt cx="3632832" cy="1704115"/>
          </a:xfrm>
        </p:grpSpPr>
        <p:pic>
          <p:nvPicPr>
            <p:cNvPr descr="텍스트, 모니터, 스크린샷, 화면이(가) 표시된 사진&#10;&#10;자동 생성된 설명" id="1547" name="Google Shape;1547;p69"/>
            <p:cNvPicPr preferRelativeResize="0"/>
            <p:nvPr/>
          </p:nvPicPr>
          <p:blipFill rotWithShape="1">
            <a:blip r:embed="rId4">
              <a:alphaModFix/>
            </a:blip>
            <a:srcRect b="0" l="0" r="0" t="0"/>
            <a:stretch/>
          </p:blipFill>
          <p:spPr>
            <a:xfrm>
              <a:off x="712182" y="4216467"/>
              <a:ext cx="3632832" cy="1704115"/>
            </a:xfrm>
            <a:prstGeom prst="rect">
              <a:avLst/>
            </a:prstGeom>
            <a:noFill/>
            <a:ln>
              <a:noFill/>
            </a:ln>
          </p:spPr>
        </p:pic>
        <p:sp>
          <p:nvSpPr>
            <p:cNvPr id="1548" name="Google Shape;1548;p69"/>
            <p:cNvSpPr/>
            <p:nvPr/>
          </p:nvSpPr>
          <p:spPr>
            <a:xfrm>
              <a:off x="858716" y="5748719"/>
              <a:ext cx="1178418"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9" name="Google Shape;1549;p69"/>
          <p:cNvGrpSpPr/>
          <p:nvPr/>
        </p:nvGrpSpPr>
        <p:grpSpPr>
          <a:xfrm>
            <a:off x="4146242" y="4058299"/>
            <a:ext cx="1530659" cy="581959"/>
            <a:chOff x="4146242" y="4058299"/>
            <a:chExt cx="1530659" cy="581959"/>
          </a:xfrm>
        </p:grpSpPr>
        <p:sp>
          <p:nvSpPr>
            <p:cNvPr id="1550" name="Google Shape;1550;p69"/>
            <p:cNvSpPr/>
            <p:nvPr/>
          </p:nvSpPr>
          <p:spPr>
            <a:xfrm>
              <a:off x="4890668" y="4385004"/>
              <a:ext cx="786233"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test.txt</a:t>
              </a:r>
              <a:endParaRPr b="1" sz="1300">
                <a:solidFill>
                  <a:schemeClr val="lt1"/>
                </a:solidFill>
                <a:latin typeface="Arial"/>
                <a:ea typeface="Arial"/>
                <a:cs typeface="Arial"/>
                <a:sym typeface="Arial"/>
              </a:endParaRPr>
            </a:p>
          </p:txBody>
        </p:sp>
        <p:cxnSp>
          <p:nvCxnSpPr>
            <p:cNvPr id="1551" name="Google Shape;1551;p69"/>
            <p:cNvCxnSpPr/>
            <p:nvPr/>
          </p:nvCxnSpPr>
          <p:spPr>
            <a:xfrm rot="10800000">
              <a:off x="4146242" y="4058299"/>
              <a:ext cx="744426" cy="326705"/>
            </a:xfrm>
            <a:prstGeom prst="straightConnector1">
              <a:avLst/>
            </a:prstGeom>
            <a:noFill/>
            <a:ln cap="flat" cmpd="sng" w="12700">
              <a:solidFill>
                <a:srgbClr val="00B0F0"/>
              </a:solidFill>
              <a:prstDash val="solid"/>
              <a:miter lim="800000"/>
              <a:headEnd len="sm" w="sm" type="none"/>
              <a:tailEnd len="med" w="med" type="triangle"/>
            </a:ln>
          </p:spPr>
        </p:cxnSp>
      </p:grpSp>
      <p:sp>
        <p:nvSpPr>
          <p:cNvPr id="1552" name="Google Shape;1552;p69"/>
          <p:cNvSpPr/>
          <p:nvPr/>
        </p:nvSpPr>
        <p:spPr>
          <a:xfrm>
            <a:off x="2562433" y="5416819"/>
            <a:ext cx="2379137"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This text file will be edited!!!!</a:t>
            </a:r>
            <a:endParaRPr b="1" sz="1300">
              <a:solidFill>
                <a:schemeClr val="lt1"/>
              </a:solidFill>
              <a:latin typeface="Arial"/>
              <a:ea typeface="Arial"/>
              <a:cs typeface="Arial"/>
              <a:sym typeface="Arial"/>
            </a:endParaRPr>
          </a:p>
        </p:txBody>
      </p:sp>
      <p:cxnSp>
        <p:nvCxnSpPr>
          <p:cNvPr id="1553" name="Google Shape;1553;p69"/>
          <p:cNvCxnSpPr/>
          <p:nvPr/>
        </p:nvCxnSpPr>
        <p:spPr>
          <a:xfrm flipH="1">
            <a:off x="2191295" y="5672074"/>
            <a:ext cx="371139" cy="241190"/>
          </a:xfrm>
          <a:prstGeom prst="straightConnector1">
            <a:avLst/>
          </a:prstGeom>
          <a:noFill/>
          <a:ln cap="flat" cmpd="sng" w="12700">
            <a:solidFill>
              <a:srgbClr val="00B0F0"/>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7"/>
          <p:cNvGrpSpPr/>
          <p:nvPr/>
        </p:nvGrpSpPr>
        <p:grpSpPr>
          <a:xfrm>
            <a:off x="559817" y="2180030"/>
            <a:ext cx="8784208" cy="1206143"/>
            <a:chOff x="559817" y="2279090"/>
            <a:chExt cx="8784208" cy="1206143"/>
          </a:xfrm>
        </p:grpSpPr>
        <p:sp>
          <p:nvSpPr>
            <p:cNvPr id="249" name="Google Shape;249;p7"/>
            <p:cNvSpPr/>
            <p:nvPr/>
          </p:nvSpPr>
          <p:spPr>
            <a:xfrm>
              <a:off x="711201" y="2534478"/>
              <a:ext cx="8632824"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Perforce Helix Core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Apache Subversion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AWS CodeCommit</a:t>
              </a:r>
              <a:endParaRPr/>
            </a:p>
          </p:txBody>
        </p:sp>
        <p:grpSp>
          <p:nvGrpSpPr>
            <p:cNvPr id="250" name="Google Shape;250;p7"/>
            <p:cNvGrpSpPr/>
            <p:nvPr/>
          </p:nvGrpSpPr>
          <p:grpSpPr>
            <a:xfrm>
              <a:off x="559817" y="2279090"/>
              <a:ext cx="8783192" cy="215444"/>
              <a:chOff x="559817" y="2136914"/>
              <a:chExt cx="8783192" cy="215444"/>
            </a:xfrm>
          </p:grpSpPr>
          <p:sp>
            <p:nvSpPr>
              <p:cNvPr id="251" name="Google Shape;251;p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2" name="Google Shape;252;p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Một số hệ thống khác được sử dụng nhiều:</a:t>
                </a:r>
                <a:endParaRPr/>
              </a:p>
            </p:txBody>
          </p:sp>
        </p:grpSp>
      </p:grpSp>
      <p:grpSp>
        <p:nvGrpSpPr>
          <p:cNvPr id="253" name="Google Shape;253;p7"/>
          <p:cNvGrpSpPr/>
          <p:nvPr/>
        </p:nvGrpSpPr>
        <p:grpSpPr>
          <a:xfrm>
            <a:off x="451588" y="450001"/>
            <a:ext cx="9018000" cy="276999"/>
            <a:chOff x="450000" y="450000"/>
            <a:chExt cx="9018000" cy="276999"/>
          </a:xfrm>
        </p:grpSpPr>
        <p:sp>
          <p:nvSpPr>
            <p:cNvPr id="254" name="Google Shape;254;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Giới thiệu về tính năng Quản lý phiên bản</a:t>
              </a:r>
              <a:endParaRPr b="1" sz="1800">
                <a:solidFill>
                  <a:schemeClr val="lt1"/>
                </a:solidFill>
                <a:latin typeface="Arial"/>
                <a:ea typeface="Arial"/>
                <a:cs typeface="Arial"/>
                <a:sym typeface="Arial"/>
              </a:endParaRPr>
            </a:p>
          </p:txBody>
        </p:sp>
        <p:sp>
          <p:nvSpPr>
            <p:cNvPr id="255" name="Google Shape;255;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56" name="Google Shape;256;p7"/>
          <p:cNvGrpSpPr/>
          <p:nvPr/>
        </p:nvGrpSpPr>
        <p:grpSpPr>
          <a:xfrm>
            <a:off x="586211" y="3570578"/>
            <a:ext cx="8525613" cy="1081741"/>
            <a:chOff x="711201" y="3386564"/>
            <a:chExt cx="8525613" cy="1081741"/>
          </a:xfrm>
        </p:grpSpPr>
        <p:grpSp>
          <p:nvGrpSpPr>
            <p:cNvPr id="257" name="Google Shape;257;p7"/>
            <p:cNvGrpSpPr/>
            <p:nvPr/>
          </p:nvGrpSpPr>
          <p:grpSpPr>
            <a:xfrm>
              <a:off x="1293119" y="3714596"/>
              <a:ext cx="7483941" cy="526285"/>
              <a:chOff x="1101375" y="4398394"/>
              <a:chExt cx="7483941" cy="526285"/>
            </a:xfrm>
          </p:grpSpPr>
          <p:pic>
            <p:nvPicPr>
              <p:cNvPr id="258" name="Google Shape;258;p7"/>
              <p:cNvPicPr preferRelativeResize="0"/>
              <p:nvPr/>
            </p:nvPicPr>
            <p:blipFill rotWithShape="1">
              <a:blip r:embed="rId3">
                <a:alphaModFix/>
              </a:blip>
              <a:srcRect b="28312" l="0" r="0" t="29137"/>
              <a:stretch/>
            </p:blipFill>
            <p:spPr>
              <a:xfrm>
                <a:off x="1101375" y="4398394"/>
                <a:ext cx="2112738" cy="498764"/>
              </a:xfrm>
              <a:prstGeom prst="rect">
                <a:avLst/>
              </a:prstGeom>
              <a:noFill/>
              <a:ln>
                <a:noFill/>
              </a:ln>
            </p:spPr>
          </p:pic>
          <p:pic>
            <p:nvPicPr>
              <p:cNvPr descr="AWS] 완전관리형 저장소 CodeCommit" id="259" name="Google Shape;259;p7"/>
              <p:cNvPicPr preferRelativeResize="0"/>
              <p:nvPr/>
            </p:nvPicPr>
            <p:blipFill rotWithShape="1">
              <a:blip r:embed="rId4">
                <a:alphaModFix/>
              </a:blip>
              <a:srcRect b="21683" l="8839" r="8364" t="20864"/>
              <a:stretch/>
            </p:blipFill>
            <p:spPr>
              <a:xfrm>
                <a:off x="6543408" y="4431504"/>
                <a:ext cx="2041908" cy="434595"/>
              </a:xfrm>
              <a:prstGeom prst="rect">
                <a:avLst/>
              </a:prstGeom>
              <a:noFill/>
              <a:ln>
                <a:noFill/>
              </a:ln>
            </p:spPr>
          </p:pic>
          <p:pic>
            <p:nvPicPr>
              <p:cNvPr descr="Introduction to Subversion - WordPress &amp;amp; WooCommerce Expert" id="260" name="Google Shape;260;p7"/>
              <p:cNvPicPr preferRelativeResize="0"/>
              <p:nvPr/>
            </p:nvPicPr>
            <p:blipFill rotWithShape="1">
              <a:blip r:embed="rId5">
                <a:alphaModFix/>
              </a:blip>
              <a:srcRect b="29381" l="0" r="0" t="28348"/>
              <a:stretch/>
            </p:blipFill>
            <p:spPr>
              <a:xfrm>
                <a:off x="3969624" y="4425914"/>
                <a:ext cx="2114030" cy="498765"/>
              </a:xfrm>
              <a:prstGeom prst="rect">
                <a:avLst/>
              </a:prstGeom>
              <a:noFill/>
              <a:ln>
                <a:noFill/>
              </a:ln>
            </p:spPr>
          </p:pic>
        </p:grpSp>
        <p:sp>
          <p:nvSpPr>
            <p:cNvPr id="261" name="Google Shape;261;p7"/>
            <p:cNvSpPr/>
            <p:nvPr/>
          </p:nvSpPr>
          <p:spPr>
            <a:xfrm>
              <a:off x="711201" y="3386564"/>
              <a:ext cx="8525613" cy="1081741"/>
            </a:xfrm>
            <a:prstGeom prst="roundRect">
              <a:avLst>
                <a:gd fmla="val 0"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v</a:t>
              </a:r>
              <a:endParaRPr sz="1800">
                <a:solidFill>
                  <a:schemeClr val="lt1"/>
                </a:solidFill>
                <a:latin typeface="Calibri"/>
                <a:ea typeface="Calibri"/>
                <a:cs typeface="Calibri"/>
                <a:sym typeface="Calibri"/>
              </a:endParaRPr>
            </a:p>
          </p:txBody>
        </p:sp>
      </p:grpSp>
      <p:sp>
        <p:nvSpPr>
          <p:cNvPr id="262" name="Google Shape;262;p7"/>
          <p:cNvSpPr/>
          <p:nvPr/>
        </p:nvSpPr>
        <p:spPr>
          <a:xfrm>
            <a:off x="713769" y="1694052"/>
            <a:ext cx="8632824"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Phổ biến nhất hiện nay là Git, được hàng triệu nhà phát triển và lập trình viên trên toàn thế giới sử dụng. </a:t>
            </a:r>
            <a:endParaRPr/>
          </a:p>
        </p:txBody>
      </p:sp>
      <p:grpSp>
        <p:nvGrpSpPr>
          <p:cNvPr id="263" name="Google Shape;263;p7"/>
          <p:cNvGrpSpPr/>
          <p:nvPr/>
        </p:nvGrpSpPr>
        <p:grpSpPr>
          <a:xfrm>
            <a:off x="559817" y="1438994"/>
            <a:ext cx="8783192" cy="215444"/>
            <a:chOff x="559817" y="2136914"/>
            <a:chExt cx="8783192" cy="215444"/>
          </a:xfrm>
        </p:grpSpPr>
        <p:sp>
          <p:nvSpPr>
            <p:cNvPr id="264" name="Google Shape;264;p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5" name="Google Shape;265;p7"/>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hệ thống Quản lý phiên bản phổ biến nhất</a:t>
              </a:r>
              <a:endParaRPr sz="1400">
                <a:solidFill>
                  <a:srgbClr val="262626"/>
                </a:solidFill>
                <a:latin typeface="Arial"/>
                <a:ea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7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kết</a:t>
            </a:r>
            <a:endParaRPr b="1" sz="2400">
              <a:solidFill>
                <a:srgbClr val="0C0C0C"/>
              </a:solidFill>
              <a:latin typeface="Arial"/>
              <a:ea typeface="Arial"/>
              <a:cs typeface="Arial"/>
              <a:sym typeface="Arial"/>
            </a:endParaRPr>
          </a:p>
        </p:txBody>
      </p:sp>
      <p:grpSp>
        <p:nvGrpSpPr>
          <p:cNvPr id="1560" name="Google Shape;1560;p70"/>
          <p:cNvGrpSpPr/>
          <p:nvPr/>
        </p:nvGrpSpPr>
        <p:grpSpPr>
          <a:xfrm>
            <a:off x="559817" y="1902381"/>
            <a:ext cx="8783192" cy="200055"/>
            <a:chOff x="559817" y="2136914"/>
            <a:chExt cx="8783192" cy="200055"/>
          </a:xfrm>
        </p:grpSpPr>
        <p:sp>
          <p:nvSpPr>
            <p:cNvPr id="1561" name="Google Shape;1561;p7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562" name="Google Shape;1562;p7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Nếu cần lưu một dự án hiện có trên PC cục bộ của bạn vào Kho lưu trữ GitHub, hãy tiến hành như sau</a:t>
              </a:r>
              <a:endParaRPr sz="1300">
                <a:solidFill>
                  <a:srgbClr val="262626"/>
                </a:solidFill>
                <a:latin typeface="Arial"/>
                <a:ea typeface="Arial"/>
                <a:cs typeface="Arial"/>
                <a:sym typeface="Arial"/>
              </a:endParaRPr>
            </a:p>
          </p:txBody>
        </p:sp>
      </p:grpSp>
      <p:sp>
        <p:nvSpPr>
          <p:cNvPr id="1563" name="Google Shape;1563;p70"/>
          <p:cNvSpPr/>
          <p:nvPr/>
        </p:nvSpPr>
        <p:spPr>
          <a:xfrm>
            <a:off x="702940" y="2151507"/>
            <a:ext cx="8533874" cy="280767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Chuẩn bị thư mục project để sử dụng git → git init</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Gộp nội dung của thư mục dự án trong đối tượng theo dõi của git → git add * (Nếu bạn chỉ muốn gộp một số tệp vào trong đối theo dõi, hãy nhập tên cụ thể thay vì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commit để ghi lại các thay đổi trong đối tượng theo dõi → git commit.</a:t>
            </a:r>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a:p>
            <a:pPr indent="-100013" lvl="0" marL="182563" marR="0" rtl="0" algn="l">
              <a:spcBef>
                <a:spcPts val="4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Push để ánh xạ các thay đổi với Kho lưu trữ từ xa được ghi lại → git push.</a:t>
            </a:r>
            <a:endParaRPr/>
          </a:p>
        </p:txBody>
      </p:sp>
      <p:grpSp>
        <p:nvGrpSpPr>
          <p:cNvPr id="1564" name="Google Shape;1564;p70"/>
          <p:cNvGrpSpPr/>
          <p:nvPr/>
        </p:nvGrpSpPr>
        <p:grpSpPr>
          <a:xfrm>
            <a:off x="451588" y="450001"/>
            <a:ext cx="9018000" cy="276999"/>
            <a:chOff x="450000" y="450000"/>
            <a:chExt cx="9018000" cy="276999"/>
          </a:xfrm>
        </p:grpSpPr>
        <p:sp>
          <p:nvSpPr>
            <p:cNvPr id="1565" name="Google Shape;1565;p7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566" name="Google Shape;1566;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567" name="Google Shape;1567;p70"/>
          <p:cNvGrpSpPr/>
          <p:nvPr/>
        </p:nvGrpSpPr>
        <p:grpSpPr>
          <a:xfrm>
            <a:off x="712182" y="2509510"/>
            <a:ext cx="3427199" cy="276999"/>
            <a:chOff x="878006" y="2630841"/>
            <a:chExt cx="3427199" cy="276999"/>
          </a:xfrm>
        </p:grpSpPr>
        <p:sp>
          <p:nvSpPr>
            <p:cNvPr id="1568" name="Google Shape;1568;p70"/>
            <p:cNvSpPr txBox="1"/>
            <p:nvPr/>
          </p:nvSpPr>
          <p:spPr>
            <a:xfrm>
              <a:off x="962129" y="2630841"/>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git init</a:t>
              </a:r>
              <a:endParaRPr/>
            </a:p>
          </p:txBody>
        </p:sp>
        <p:sp>
          <p:nvSpPr>
            <p:cNvPr id="1569" name="Google Shape;1569;p70"/>
            <p:cNvSpPr/>
            <p:nvPr/>
          </p:nvSpPr>
          <p:spPr>
            <a:xfrm>
              <a:off x="878006" y="2630843"/>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570" name="Google Shape;1570;p70"/>
          <p:cNvSpPr txBox="1"/>
          <p:nvPr/>
        </p:nvSpPr>
        <p:spPr>
          <a:xfrm>
            <a:off x="796305" y="3481432"/>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git add *</a:t>
            </a:r>
            <a:endParaRPr/>
          </a:p>
        </p:txBody>
      </p:sp>
      <p:sp>
        <p:nvSpPr>
          <p:cNvPr id="1571" name="Google Shape;1571;p70"/>
          <p:cNvSpPr/>
          <p:nvPr/>
        </p:nvSpPr>
        <p:spPr>
          <a:xfrm>
            <a:off x="712182" y="3481434"/>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nvGrpSpPr>
          <p:cNvPr id="1572" name="Google Shape;1572;p70"/>
          <p:cNvGrpSpPr/>
          <p:nvPr/>
        </p:nvGrpSpPr>
        <p:grpSpPr>
          <a:xfrm>
            <a:off x="712182" y="4213619"/>
            <a:ext cx="3427199" cy="276999"/>
            <a:chOff x="878006" y="4066005"/>
            <a:chExt cx="3427199" cy="276999"/>
          </a:xfrm>
        </p:grpSpPr>
        <p:sp>
          <p:nvSpPr>
            <p:cNvPr id="1573" name="Google Shape;1573;p70"/>
            <p:cNvSpPr txBox="1"/>
            <p:nvPr/>
          </p:nvSpPr>
          <p:spPr>
            <a:xfrm>
              <a:off x="962129" y="4066005"/>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git commit</a:t>
              </a:r>
              <a:endParaRPr/>
            </a:p>
          </p:txBody>
        </p:sp>
        <p:sp>
          <p:nvSpPr>
            <p:cNvPr id="1574" name="Google Shape;1574;p70"/>
            <p:cNvSpPr/>
            <p:nvPr/>
          </p:nvSpPr>
          <p:spPr>
            <a:xfrm>
              <a:off x="878006" y="4066007"/>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1575" name="Google Shape;1575;p70"/>
          <p:cNvSpPr txBox="1"/>
          <p:nvPr/>
        </p:nvSpPr>
        <p:spPr>
          <a:xfrm>
            <a:off x="796305" y="4972782"/>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git push</a:t>
            </a:r>
            <a:endParaRPr/>
          </a:p>
        </p:txBody>
      </p:sp>
      <p:sp>
        <p:nvSpPr>
          <p:cNvPr id="1576" name="Google Shape;1576;p70"/>
          <p:cNvSpPr/>
          <p:nvPr/>
        </p:nvSpPr>
        <p:spPr>
          <a:xfrm>
            <a:off x="712182" y="4972784"/>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7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Tổng kết</a:t>
            </a:r>
            <a:endParaRPr b="1" sz="2400">
              <a:solidFill>
                <a:srgbClr val="0C0C0C"/>
              </a:solidFill>
              <a:latin typeface="Arial"/>
              <a:ea typeface="Arial"/>
              <a:cs typeface="Arial"/>
              <a:sym typeface="Arial"/>
            </a:endParaRPr>
          </a:p>
        </p:txBody>
      </p:sp>
      <p:grpSp>
        <p:nvGrpSpPr>
          <p:cNvPr id="1583" name="Google Shape;1583;p71"/>
          <p:cNvGrpSpPr/>
          <p:nvPr/>
        </p:nvGrpSpPr>
        <p:grpSpPr>
          <a:xfrm>
            <a:off x="559817" y="1902381"/>
            <a:ext cx="8783192" cy="677108"/>
            <a:chOff x="559817" y="2136914"/>
            <a:chExt cx="8783192" cy="677108"/>
          </a:xfrm>
        </p:grpSpPr>
        <p:sp>
          <p:nvSpPr>
            <p:cNvPr id="1584" name="Google Shape;1584;p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585" name="Google Shape;1585;p71"/>
            <p:cNvSpPr/>
            <p:nvPr/>
          </p:nvSpPr>
          <p:spPr>
            <a:xfrm>
              <a:off x="712182" y="2136914"/>
              <a:ext cx="8630827"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Nếu muốn gọi tới và thao tác với project nằm trong GitHub Repository về PC cục bộ, thực hiện thao tác nhập (import) sử dụng địa chỉ .git của GitHub Repository → git clone.</a:t>
              </a:r>
              <a:endParaRPr/>
            </a:p>
            <a:p>
              <a:pPr indent="0" lvl="0" marL="0" marR="0" rtl="0" algn="l">
                <a:spcBef>
                  <a:spcPts val="600"/>
                </a:spcBef>
                <a:spcAft>
                  <a:spcPts val="0"/>
                </a:spcAft>
                <a:buNone/>
              </a:pPr>
              <a:r>
                <a:t/>
              </a:r>
              <a:endParaRPr sz="1300">
                <a:solidFill>
                  <a:srgbClr val="262626"/>
                </a:solidFill>
                <a:latin typeface="Arial"/>
                <a:ea typeface="Arial"/>
                <a:cs typeface="Arial"/>
                <a:sym typeface="Arial"/>
              </a:endParaRPr>
            </a:p>
          </p:txBody>
        </p:sp>
      </p:grpSp>
      <p:grpSp>
        <p:nvGrpSpPr>
          <p:cNvPr id="1586" name="Google Shape;1586;p71"/>
          <p:cNvGrpSpPr/>
          <p:nvPr/>
        </p:nvGrpSpPr>
        <p:grpSpPr>
          <a:xfrm>
            <a:off x="451588" y="450001"/>
            <a:ext cx="9018000" cy="276999"/>
            <a:chOff x="450000" y="450000"/>
            <a:chExt cx="9018000" cy="276999"/>
          </a:xfrm>
        </p:grpSpPr>
        <p:sp>
          <p:nvSpPr>
            <p:cNvPr id="1587" name="Google Shape;1587;p7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Cách sử dụng GitHub khi làm việc theo cá nhân</a:t>
              </a:r>
              <a:endParaRPr b="1" sz="1800">
                <a:solidFill>
                  <a:schemeClr val="lt1"/>
                </a:solidFill>
                <a:latin typeface="Arial"/>
                <a:ea typeface="Arial"/>
                <a:cs typeface="Arial"/>
                <a:sym typeface="Arial"/>
              </a:endParaRPr>
            </a:p>
          </p:txBody>
        </p:sp>
        <p:sp>
          <p:nvSpPr>
            <p:cNvPr id="1588" name="Google Shape;1588;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589" name="Google Shape;1589;p71"/>
          <p:cNvGrpSpPr/>
          <p:nvPr/>
        </p:nvGrpSpPr>
        <p:grpSpPr>
          <a:xfrm>
            <a:off x="712182" y="2421660"/>
            <a:ext cx="3427199" cy="276999"/>
            <a:chOff x="712182" y="2511972"/>
            <a:chExt cx="3427199" cy="276999"/>
          </a:xfrm>
        </p:grpSpPr>
        <p:sp>
          <p:nvSpPr>
            <p:cNvPr id="1590" name="Google Shape;1590;p71"/>
            <p:cNvSpPr txBox="1"/>
            <p:nvPr/>
          </p:nvSpPr>
          <p:spPr>
            <a:xfrm>
              <a:off x="796305" y="2511972"/>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git clone</a:t>
              </a:r>
              <a:endParaRPr/>
            </a:p>
          </p:txBody>
        </p:sp>
        <p:sp>
          <p:nvSpPr>
            <p:cNvPr id="1591" name="Google Shape;1591;p71"/>
            <p:cNvSpPr/>
            <p:nvPr/>
          </p:nvSpPr>
          <p:spPr>
            <a:xfrm>
              <a:off x="712182" y="2511974"/>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592" name="Google Shape;1592;p71"/>
          <p:cNvGrpSpPr/>
          <p:nvPr/>
        </p:nvGrpSpPr>
        <p:grpSpPr>
          <a:xfrm>
            <a:off x="559817" y="3006383"/>
            <a:ext cx="8783192" cy="400110"/>
            <a:chOff x="559817" y="2136914"/>
            <a:chExt cx="8783192" cy="400110"/>
          </a:xfrm>
        </p:grpSpPr>
        <p:sp>
          <p:nvSpPr>
            <p:cNvPr id="1593" name="Google Shape;1593;p7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594" name="Google Shape;1594;p71"/>
            <p:cNvSpPr/>
            <p:nvPr/>
          </p:nvSpPr>
          <p:spPr>
            <a:xfrm>
              <a:off x="712182" y="2136914"/>
              <a:ext cx="8630827" cy="4001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Mặc dù phương pháp xử lý file có điểm khác nhau, hai HĐH Linux và Windows không có nhiều điểm khác nhau nhiều khi đề cập tới quy trình sử dụng Git.</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72"/>
          <p:cNvSpPr/>
          <p:nvPr/>
        </p:nvSpPr>
        <p:spPr>
          <a:xfrm>
            <a:off x="913659" y="3133793"/>
            <a:ext cx="83418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Cách sử dụng GitHub</a:t>
            </a:r>
            <a:endParaRPr b="1" sz="3200">
              <a:solidFill>
                <a:srgbClr val="000000"/>
              </a:solidFill>
              <a:latin typeface="Arial"/>
              <a:ea typeface="Arial"/>
              <a:cs typeface="Arial"/>
              <a:sym typeface="Arial"/>
            </a:endParaRPr>
          </a:p>
        </p:txBody>
      </p:sp>
      <p:sp>
        <p:nvSpPr>
          <p:cNvPr id="1601" name="Google Shape;1601;p72"/>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4. </a:t>
            </a:r>
            <a:endParaRPr b="1" sz="5398">
              <a:solidFill>
                <a:srgbClr val="7F7F7F"/>
              </a:solidFill>
              <a:latin typeface="Arial"/>
              <a:ea typeface="Arial"/>
              <a:cs typeface="Arial"/>
              <a:sym typeface="Arial"/>
            </a:endParaRPr>
          </a:p>
        </p:txBody>
      </p:sp>
      <p:grpSp>
        <p:nvGrpSpPr>
          <p:cNvPr id="1602" name="Google Shape;1602;p72"/>
          <p:cNvGrpSpPr/>
          <p:nvPr/>
        </p:nvGrpSpPr>
        <p:grpSpPr>
          <a:xfrm>
            <a:off x="1052896" y="3923539"/>
            <a:ext cx="5700472" cy="1137475"/>
            <a:chOff x="1051307" y="3923538"/>
            <a:chExt cx="5700472" cy="1137475"/>
          </a:xfrm>
        </p:grpSpPr>
        <p:sp>
          <p:nvSpPr>
            <p:cNvPr id="1603" name="Google Shape;1603;p72"/>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4.1. Bài luyện tập GitHub đơn giản</a:t>
              </a:r>
              <a:endParaRPr sz="1799">
                <a:solidFill>
                  <a:srgbClr val="A5A5A5"/>
                </a:solidFill>
                <a:latin typeface="Arial"/>
                <a:ea typeface="Arial"/>
                <a:cs typeface="Arial"/>
                <a:sym typeface="Arial"/>
              </a:endParaRPr>
            </a:p>
          </p:txBody>
        </p:sp>
        <p:sp>
          <p:nvSpPr>
            <p:cNvPr id="1604" name="Google Shape;1604;p72"/>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1605" name="Google Shape;1605;p72"/>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4.2. Cách sử dụng GitHub khi làm việc theo cá nhân</a:t>
              </a:r>
              <a:endParaRPr sz="1799">
                <a:solidFill>
                  <a:srgbClr val="A5A5A5"/>
                </a:solidFill>
                <a:latin typeface="Arial"/>
                <a:ea typeface="Arial"/>
                <a:cs typeface="Arial"/>
                <a:sym typeface="Arial"/>
              </a:endParaRPr>
            </a:p>
          </p:txBody>
        </p:sp>
        <p:sp>
          <p:nvSpPr>
            <p:cNvPr id="1606" name="Google Shape;1606;p72"/>
            <p:cNvSpPr/>
            <p:nvPr/>
          </p:nvSpPr>
          <p:spPr>
            <a:xfrm>
              <a:off x="1051307" y="435323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nvGrpSpPr>
            <p:cNvPr id="1607" name="Google Shape;1607;p72"/>
            <p:cNvGrpSpPr/>
            <p:nvPr/>
          </p:nvGrpSpPr>
          <p:grpSpPr>
            <a:xfrm>
              <a:off x="1051307" y="4782930"/>
              <a:ext cx="5700472" cy="278083"/>
              <a:chOff x="571500" y="5165783"/>
              <a:chExt cx="5702300" cy="278172"/>
            </a:xfrm>
          </p:grpSpPr>
          <p:sp>
            <p:nvSpPr>
              <p:cNvPr id="1608" name="Google Shape;1608;p72"/>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4.3. Cách sử dụng GitHub thông qua môi trường GUI</a:t>
                </a:r>
                <a:endParaRPr sz="1799">
                  <a:solidFill>
                    <a:srgbClr val="3F3F3F"/>
                  </a:solidFill>
                  <a:latin typeface="Arial"/>
                  <a:ea typeface="Arial"/>
                  <a:cs typeface="Arial"/>
                  <a:sym typeface="Arial"/>
                </a:endParaRPr>
              </a:p>
            </p:txBody>
          </p:sp>
          <p:sp>
            <p:nvSpPr>
              <p:cNvPr id="1609" name="Google Shape;1609;p72"/>
              <p:cNvSpPr/>
              <p:nvPr/>
            </p:nvSpPr>
            <p:spPr>
              <a:xfrm>
                <a:off x="571500" y="516578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7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Hướng dẫn sử dụng GUI </a:t>
            </a:r>
            <a:endParaRPr/>
          </a:p>
        </p:txBody>
      </p:sp>
      <p:grpSp>
        <p:nvGrpSpPr>
          <p:cNvPr id="1616" name="Google Shape;1616;p73"/>
          <p:cNvGrpSpPr/>
          <p:nvPr/>
        </p:nvGrpSpPr>
        <p:grpSpPr>
          <a:xfrm>
            <a:off x="559817" y="1902381"/>
            <a:ext cx="8783192" cy="200055"/>
            <a:chOff x="559817" y="2136914"/>
            <a:chExt cx="8783192" cy="200055"/>
          </a:xfrm>
        </p:grpSpPr>
        <p:sp>
          <p:nvSpPr>
            <p:cNvPr id="1617" name="Google Shape;1617;p7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618" name="Google Shape;1618;p7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Phần mềm mã nguồn mở hỗ trợ GUI sử dụng GitHub</a:t>
              </a:r>
              <a:endParaRPr/>
            </a:p>
          </p:txBody>
        </p:sp>
      </p:grpSp>
      <p:sp>
        <p:nvSpPr>
          <p:cNvPr id="1619" name="Google Shape;1619;p73"/>
          <p:cNvSpPr/>
          <p:nvPr/>
        </p:nvSpPr>
        <p:spPr>
          <a:xfrm>
            <a:off x="702940" y="2151507"/>
            <a:ext cx="8533874"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Giới thiệu GitHub Desktop, một phần mềm mã nguồn mở cung cấp môi trường GUI (Giao diện đồ họa người dùng – Graphic User Interface) cho người dùng chưa quen thuộc với môi trường CLI (Giao diện dòng lệnh – Command Line Interface).</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GitHub Desktop cung cấp môi trường GUI dễ sử dụng và trực quan hơn so với môi trường CLI.</a:t>
            </a:r>
            <a:endParaRPr sz="1300">
              <a:solidFill>
                <a:srgbClr val="262626"/>
              </a:solidFill>
              <a:latin typeface="Arial"/>
              <a:ea typeface="Arial"/>
              <a:cs typeface="Arial"/>
              <a:sym typeface="Arial"/>
            </a:endParaRPr>
          </a:p>
        </p:txBody>
      </p:sp>
      <p:grpSp>
        <p:nvGrpSpPr>
          <p:cNvPr id="1620" name="Google Shape;1620;p73"/>
          <p:cNvGrpSpPr/>
          <p:nvPr/>
        </p:nvGrpSpPr>
        <p:grpSpPr>
          <a:xfrm>
            <a:off x="451588" y="450001"/>
            <a:ext cx="9018000" cy="276999"/>
            <a:chOff x="450000" y="450000"/>
            <a:chExt cx="9018000" cy="276999"/>
          </a:xfrm>
        </p:grpSpPr>
        <p:sp>
          <p:nvSpPr>
            <p:cNvPr id="1621" name="Google Shape;1621;p7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622" name="Google Shape;1622;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id="1623" name="Google Shape;1623;p73"/>
          <p:cNvPicPr preferRelativeResize="0"/>
          <p:nvPr/>
        </p:nvPicPr>
        <p:blipFill rotWithShape="1">
          <a:blip r:embed="rId3">
            <a:alphaModFix/>
          </a:blip>
          <a:srcRect b="0" l="0" r="0" t="0"/>
          <a:stretch/>
        </p:blipFill>
        <p:spPr>
          <a:xfrm>
            <a:off x="712182" y="3191303"/>
            <a:ext cx="4276511" cy="245219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7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(1/11)</a:t>
            </a:r>
            <a:endParaRPr/>
          </a:p>
        </p:txBody>
      </p:sp>
      <p:grpSp>
        <p:nvGrpSpPr>
          <p:cNvPr id="1630" name="Google Shape;1630;p74"/>
          <p:cNvGrpSpPr/>
          <p:nvPr/>
        </p:nvGrpSpPr>
        <p:grpSpPr>
          <a:xfrm>
            <a:off x="559817" y="1902381"/>
            <a:ext cx="8783192" cy="200055"/>
            <a:chOff x="559817" y="2136914"/>
            <a:chExt cx="8783192" cy="200055"/>
          </a:xfrm>
        </p:grpSpPr>
        <p:sp>
          <p:nvSpPr>
            <p:cNvPr id="1631" name="Google Shape;1631;p7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632" name="Google Shape;1632;p7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Cài đặt GitHub Desktop</a:t>
              </a:r>
              <a:endParaRPr/>
            </a:p>
          </p:txBody>
        </p:sp>
      </p:grpSp>
      <p:sp>
        <p:nvSpPr>
          <p:cNvPr id="1633" name="Google Shape;1633;p74"/>
          <p:cNvSpPr/>
          <p:nvPr/>
        </p:nvSpPr>
        <p:spPr>
          <a:xfrm>
            <a:off x="702940" y="2151507"/>
            <a:ext cx="4285753"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.exe sau khi tải xuống theo HĐH và môi trường.</a:t>
            </a:r>
            <a:endParaRPr sz="1300">
              <a:solidFill>
                <a:srgbClr val="262626"/>
              </a:solidFill>
              <a:latin typeface="Arial"/>
              <a:ea typeface="Arial"/>
              <a:cs typeface="Arial"/>
              <a:sym typeface="Arial"/>
            </a:endParaRPr>
          </a:p>
        </p:txBody>
      </p:sp>
      <p:grpSp>
        <p:nvGrpSpPr>
          <p:cNvPr id="1634" name="Google Shape;1634;p74"/>
          <p:cNvGrpSpPr/>
          <p:nvPr/>
        </p:nvGrpSpPr>
        <p:grpSpPr>
          <a:xfrm>
            <a:off x="451588" y="450001"/>
            <a:ext cx="9018000" cy="276999"/>
            <a:chOff x="450000" y="450000"/>
            <a:chExt cx="9018000" cy="276999"/>
          </a:xfrm>
        </p:grpSpPr>
        <p:sp>
          <p:nvSpPr>
            <p:cNvPr id="1635" name="Google Shape;1635;p7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636" name="Google Shape;1636;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637" name="Google Shape;1637;p74"/>
          <p:cNvSpPr/>
          <p:nvPr/>
        </p:nvSpPr>
        <p:spPr>
          <a:xfrm>
            <a:off x="5217129" y="2143712"/>
            <a:ext cx="4035041"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Đăng nhập bằng tài khoản GitHub của bạn.</a:t>
            </a:r>
            <a:endParaRPr sz="1300">
              <a:solidFill>
                <a:srgbClr val="262626"/>
              </a:solidFill>
              <a:latin typeface="Arial"/>
              <a:ea typeface="Arial"/>
              <a:cs typeface="Arial"/>
              <a:sym typeface="Arial"/>
            </a:endParaRPr>
          </a:p>
        </p:txBody>
      </p:sp>
      <p:grpSp>
        <p:nvGrpSpPr>
          <p:cNvPr id="1638" name="Google Shape;1638;p74"/>
          <p:cNvGrpSpPr/>
          <p:nvPr/>
        </p:nvGrpSpPr>
        <p:grpSpPr>
          <a:xfrm>
            <a:off x="712182" y="2737585"/>
            <a:ext cx="4243004" cy="2455652"/>
            <a:chOff x="645298" y="3324046"/>
            <a:chExt cx="4411188" cy="2529421"/>
          </a:xfrm>
        </p:grpSpPr>
        <p:pic>
          <p:nvPicPr>
            <p:cNvPr id="1639" name="Google Shape;1639;p74"/>
            <p:cNvPicPr preferRelativeResize="0"/>
            <p:nvPr/>
          </p:nvPicPr>
          <p:blipFill rotWithShape="1">
            <a:blip r:embed="rId3">
              <a:alphaModFix/>
            </a:blip>
            <a:srcRect b="0" l="0" r="0" t="0"/>
            <a:stretch/>
          </p:blipFill>
          <p:spPr>
            <a:xfrm>
              <a:off x="645298" y="3324046"/>
              <a:ext cx="4411188" cy="2529421"/>
            </a:xfrm>
            <a:prstGeom prst="rect">
              <a:avLst/>
            </a:prstGeom>
            <a:noFill/>
            <a:ln>
              <a:noFill/>
            </a:ln>
          </p:spPr>
        </p:pic>
        <p:sp>
          <p:nvSpPr>
            <p:cNvPr id="1640" name="Google Shape;1640;p74"/>
            <p:cNvSpPr/>
            <p:nvPr/>
          </p:nvSpPr>
          <p:spPr>
            <a:xfrm>
              <a:off x="1824251" y="5150968"/>
              <a:ext cx="2112283" cy="31791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41" name="Google Shape;1641;p74"/>
          <p:cNvGrpSpPr/>
          <p:nvPr/>
        </p:nvGrpSpPr>
        <p:grpSpPr>
          <a:xfrm>
            <a:off x="5217129" y="2721998"/>
            <a:ext cx="3640183" cy="2471239"/>
            <a:chOff x="4578450" y="2748203"/>
            <a:chExt cx="4780655" cy="3245480"/>
          </a:xfrm>
        </p:grpSpPr>
        <p:pic>
          <p:nvPicPr>
            <p:cNvPr id="1642" name="Google Shape;1642;p74"/>
            <p:cNvPicPr preferRelativeResize="0"/>
            <p:nvPr/>
          </p:nvPicPr>
          <p:blipFill rotWithShape="1">
            <a:blip r:embed="rId4">
              <a:alphaModFix/>
            </a:blip>
            <a:srcRect b="0" l="0" r="0" t="0"/>
            <a:stretch/>
          </p:blipFill>
          <p:spPr>
            <a:xfrm>
              <a:off x="4578450" y="2748203"/>
              <a:ext cx="4780655" cy="3245480"/>
            </a:xfrm>
            <a:prstGeom prst="rect">
              <a:avLst/>
            </a:prstGeom>
            <a:noFill/>
            <a:ln cap="flat" cmpd="sng" w="9525">
              <a:solidFill>
                <a:srgbClr val="7F7F7F"/>
              </a:solidFill>
              <a:prstDash val="solid"/>
              <a:round/>
              <a:headEnd len="sm" w="sm" type="none"/>
              <a:tailEnd len="sm" w="sm" type="none"/>
            </a:ln>
          </p:spPr>
        </p:pic>
        <p:sp>
          <p:nvSpPr>
            <p:cNvPr id="1643" name="Google Shape;1643;p74"/>
            <p:cNvSpPr/>
            <p:nvPr/>
          </p:nvSpPr>
          <p:spPr>
            <a:xfrm>
              <a:off x="4725423" y="4697460"/>
              <a:ext cx="1092369" cy="22708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7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(2/11)</a:t>
            </a:r>
            <a:endParaRPr/>
          </a:p>
        </p:txBody>
      </p:sp>
      <p:grpSp>
        <p:nvGrpSpPr>
          <p:cNvPr id="1650" name="Google Shape;1650;p75"/>
          <p:cNvGrpSpPr/>
          <p:nvPr/>
        </p:nvGrpSpPr>
        <p:grpSpPr>
          <a:xfrm>
            <a:off x="559817" y="1902381"/>
            <a:ext cx="8783192" cy="200055"/>
            <a:chOff x="559817" y="2136914"/>
            <a:chExt cx="8783192" cy="200055"/>
          </a:xfrm>
        </p:grpSpPr>
        <p:sp>
          <p:nvSpPr>
            <p:cNvPr id="1651" name="Google Shape;1651;p7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652" name="Google Shape;1652;p7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Cài đặt GitHub Desktop</a:t>
              </a:r>
              <a:endParaRPr/>
            </a:p>
          </p:txBody>
        </p:sp>
      </p:grpSp>
      <p:sp>
        <p:nvSpPr>
          <p:cNvPr id="1653" name="Google Shape;1653;p75"/>
          <p:cNvSpPr/>
          <p:nvPr/>
        </p:nvSpPr>
        <p:spPr>
          <a:xfrm>
            <a:off x="702940" y="2151507"/>
            <a:ext cx="4285753"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Đặt tên và địa chỉ e-mail cho commit và nhấn nút Continue (chức năng tương tự như git config... trong môi trường CLI).</a:t>
            </a:r>
            <a:endParaRPr/>
          </a:p>
        </p:txBody>
      </p:sp>
      <p:grpSp>
        <p:nvGrpSpPr>
          <p:cNvPr id="1654" name="Google Shape;1654;p75"/>
          <p:cNvGrpSpPr/>
          <p:nvPr/>
        </p:nvGrpSpPr>
        <p:grpSpPr>
          <a:xfrm>
            <a:off x="451588" y="450001"/>
            <a:ext cx="9018000" cy="276999"/>
            <a:chOff x="450000" y="450000"/>
            <a:chExt cx="9018000" cy="276999"/>
          </a:xfrm>
        </p:grpSpPr>
        <p:sp>
          <p:nvSpPr>
            <p:cNvPr id="1655" name="Google Shape;1655;p7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656" name="Google Shape;1656;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657" name="Google Shape;1657;p75"/>
          <p:cNvSpPr/>
          <p:nvPr/>
        </p:nvSpPr>
        <p:spPr>
          <a:xfrm>
            <a:off x="4953727" y="2151507"/>
            <a:ext cx="4035041"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quá trình xác thực, hãy nhấp vào </a:t>
            </a:r>
            <a:r>
              <a:rPr b="1" lang="en-US" sz="1300">
                <a:solidFill>
                  <a:srgbClr val="262626"/>
                </a:solidFill>
                <a:latin typeface="Arial"/>
                <a:ea typeface="Arial"/>
                <a:cs typeface="Arial"/>
                <a:sym typeface="Arial"/>
              </a:rPr>
              <a:t>clone a repository from the Internet… </a:t>
            </a:r>
            <a:endParaRPr b="1" sz="1300">
              <a:solidFill>
                <a:srgbClr val="262626"/>
              </a:solidFill>
              <a:latin typeface="Arial"/>
              <a:ea typeface="Arial"/>
              <a:cs typeface="Arial"/>
              <a:sym typeface="Arial"/>
            </a:endParaRPr>
          </a:p>
        </p:txBody>
      </p:sp>
      <p:grpSp>
        <p:nvGrpSpPr>
          <p:cNvPr id="1658" name="Google Shape;1658;p75"/>
          <p:cNvGrpSpPr/>
          <p:nvPr/>
        </p:nvGrpSpPr>
        <p:grpSpPr>
          <a:xfrm>
            <a:off x="712182" y="2922052"/>
            <a:ext cx="4087587" cy="2877531"/>
            <a:chOff x="569899" y="3401707"/>
            <a:chExt cx="3683186" cy="2592846"/>
          </a:xfrm>
        </p:grpSpPr>
        <p:pic>
          <p:nvPicPr>
            <p:cNvPr id="1659" name="Google Shape;1659;p75"/>
            <p:cNvPicPr preferRelativeResize="0"/>
            <p:nvPr/>
          </p:nvPicPr>
          <p:blipFill rotWithShape="1">
            <a:blip r:embed="rId3">
              <a:alphaModFix/>
            </a:blip>
            <a:srcRect b="0" l="0" r="0" t="0"/>
            <a:stretch/>
          </p:blipFill>
          <p:spPr>
            <a:xfrm>
              <a:off x="569899" y="3401707"/>
              <a:ext cx="3683186" cy="2592846"/>
            </a:xfrm>
            <a:prstGeom prst="rect">
              <a:avLst/>
            </a:prstGeom>
            <a:noFill/>
            <a:ln cap="flat" cmpd="sng" w="9525">
              <a:solidFill>
                <a:srgbClr val="7F7F7F"/>
              </a:solidFill>
              <a:prstDash val="solid"/>
              <a:round/>
              <a:headEnd len="sm" w="sm" type="none"/>
              <a:tailEnd len="sm" w="sm" type="none"/>
            </a:ln>
          </p:spPr>
        </p:pic>
        <p:sp>
          <p:nvSpPr>
            <p:cNvPr id="1660" name="Google Shape;1660;p75"/>
            <p:cNvSpPr/>
            <p:nvPr/>
          </p:nvSpPr>
          <p:spPr>
            <a:xfrm>
              <a:off x="581401" y="4959738"/>
              <a:ext cx="403203"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61" name="Google Shape;1661;p75"/>
          <p:cNvGrpSpPr/>
          <p:nvPr/>
        </p:nvGrpSpPr>
        <p:grpSpPr>
          <a:xfrm>
            <a:off x="4953727" y="2922052"/>
            <a:ext cx="4413580" cy="2877531"/>
            <a:chOff x="5172016" y="3372952"/>
            <a:chExt cx="4170993" cy="2719371"/>
          </a:xfrm>
        </p:grpSpPr>
        <p:pic>
          <p:nvPicPr>
            <p:cNvPr id="1662" name="Google Shape;1662;p75"/>
            <p:cNvPicPr preferRelativeResize="0"/>
            <p:nvPr/>
          </p:nvPicPr>
          <p:blipFill rotWithShape="1">
            <a:blip r:embed="rId4">
              <a:alphaModFix/>
            </a:blip>
            <a:srcRect b="0" l="0" r="0" t="0"/>
            <a:stretch/>
          </p:blipFill>
          <p:spPr>
            <a:xfrm>
              <a:off x="5172016" y="3372952"/>
              <a:ext cx="4170993" cy="2719371"/>
            </a:xfrm>
            <a:prstGeom prst="rect">
              <a:avLst/>
            </a:prstGeom>
            <a:noFill/>
            <a:ln cap="flat" cmpd="sng" w="9525">
              <a:solidFill>
                <a:srgbClr val="7F7F7F"/>
              </a:solidFill>
              <a:prstDash val="solid"/>
              <a:round/>
              <a:headEnd len="sm" w="sm" type="none"/>
              <a:tailEnd len="sm" w="sm" type="none"/>
            </a:ln>
          </p:spPr>
        </p:pic>
        <p:sp>
          <p:nvSpPr>
            <p:cNvPr id="1663" name="Google Shape;1663;p75"/>
            <p:cNvSpPr/>
            <p:nvPr/>
          </p:nvSpPr>
          <p:spPr>
            <a:xfrm>
              <a:off x="5461720" y="4601102"/>
              <a:ext cx="1209103" cy="17955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7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(3/11)</a:t>
            </a:r>
            <a:endParaRPr/>
          </a:p>
        </p:txBody>
      </p:sp>
      <p:grpSp>
        <p:nvGrpSpPr>
          <p:cNvPr id="1670" name="Google Shape;1670;p76"/>
          <p:cNvGrpSpPr/>
          <p:nvPr/>
        </p:nvGrpSpPr>
        <p:grpSpPr>
          <a:xfrm>
            <a:off x="559817" y="1902381"/>
            <a:ext cx="8783192" cy="200055"/>
            <a:chOff x="559817" y="2136914"/>
            <a:chExt cx="8783192" cy="200055"/>
          </a:xfrm>
        </p:grpSpPr>
        <p:sp>
          <p:nvSpPr>
            <p:cNvPr id="1671" name="Google Shape;1671;p7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672" name="Google Shape;1672;p7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Desktop</a:t>
              </a:r>
              <a:endParaRPr/>
            </a:p>
          </p:txBody>
        </p:sp>
      </p:grpSp>
      <p:sp>
        <p:nvSpPr>
          <p:cNvPr id="1673" name="Google Shape;1673;p76"/>
          <p:cNvSpPr/>
          <p:nvPr/>
        </p:nvSpPr>
        <p:spPr>
          <a:xfrm>
            <a:off x="4507454" y="2216055"/>
            <a:ext cx="4962134"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bạn có thể tìm thấy Kho lưu trữ example1 mà bạn đã làm việc trước đó không.</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chọn, hãy nhấp vào </a:t>
            </a:r>
            <a:r>
              <a:rPr b="1" lang="en-US" sz="1300">
                <a:solidFill>
                  <a:srgbClr val="262626"/>
                </a:solidFill>
                <a:latin typeface="Arial"/>
                <a:ea typeface="Arial"/>
                <a:cs typeface="Arial"/>
                <a:sym typeface="Arial"/>
              </a:rPr>
              <a:t>Clone</a:t>
            </a:r>
            <a:r>
              <a:rPr lang="en-US" sz="1300">
                <a:solidFill>
                  <a:srgbClr val="262626"/>
                </a:solidFill>
                <a:latin typeface="Arial"/>
                <a:ea typeface="Arial"/>
                <a:cs typeface="Arial"/>
                <a:sym typeface="Arial"/>
              </a:rPr>
              <a:t> ở dưới cùng.</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Ghi nhớ Local Path (đường dẫn tới thư mục chứa).</a:t>
            </a:r>
            <a:endParaRPr sz="1300">
              <a:solidFill>
                <a:srgbClr val="262626"/>
              </a:solidFill>
              <a:latin typeface="Arial"/>
              <a:ea typeface="Arial"/>
              <a:cs typeface="Arial"/>
              <a:sym typeface="Arial"/>
            </a:endParaRPr>
          </a:p>
        </p:txBody>
      </p:sp>
      <p:grpSp>
        <p:nvGrpSpPr>
          <p:cNvPr id="1674" name="Google Shape;1674;p76"/>
          <p:cNvGrpSpPr/>
          <p:nvPr/>
        </p:nvGrpSpPr>
        <p:grpSpPr>
          <a:xfrm>
            <a:off x="451588" y="450001"/>
            <a:ext cx="9018000" cy="276999"/>
            <a:chOff x="450000" y="450000"/>
            <a:chExt cx="9018000" cy="276999"/>
          </a:xfrm>
        </p:grpSpPr>
        <p:sp>
          <p:nvSpPr>
            <p:cNvPr id="1675" name="Google Shape;1675;p7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676" name="Google Shape;1676;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677" name="Google Shape;1677;p76"/>
          <p:cNvGrpSpPr/>
          <p:nvPr/>
        </p:nvGrpSpPr>
        <p:grpSpPr>
          <a:xfrm>
            <a:off x="559398" y="2266336"/>
            <a:ext cx="3795629" cy="3639612"/>
            <a:chOff x="6006722" y="2491350"/>
            <a:chExt cx="2723350" cy="2643055"/>
          </a:xfrm>
        </p:grpSpPr>
        <p:pic>
          <p:nvPicPr>
            <p:cNvPr descr="텍스트, 스크린샷, 모니터이(가) 표시된 사진&#10;&#10;자동 생성된 설명" id="1678" name="Google Shape;1678;p76"/>
            <p:cNvPicPr preferRelativeResize="0"/>
            <p:nvPr/>
          </p:nvPicPr>
          <p:blipFill rotWithShape="1">
            <a:blip r:embed="rId3">
              <a:alphaModFix/>
            </a:blip>
            <a:srcRect b="0" l="0" r="0" t="0"/>
            <a:stretch/>
          </p:blipFill>
          <p:spPr>
            <a:xfrm>
              <a:off x="6006722" y="2491350"/>
              <a:ext cx="2723350" cy="2643055"/>
            </a:xfrm>
            <a:prstGeom prst="rect">
              <a:avLst/>
            </a:prstGeom>
            <a:noFill/>
            <a:ln>
              <a:noFill/>
            </a:ln>
          </p:spPr>
        </p:pic>
        <p:sp>
          <p:nvSpPr>
            <p:cNvPr id="1679" name="Google Shape;1679;p76"/>
            <p:cNvSpPr/>
            <p:nvPr/>
          </p:nvSpPr>
          <p:spPr>
            <a:xfrm>
              <a:off x="6006722" y="3397572"/>
              <a:ext cx="983566"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76"/>
            <p:cNvSpPr/>
            <p:nvPr/>
          </p:nvSpPr>
          <p:spPr>
            <a:xfrm>
              <a:off x="6097753" y="4574837"/>
              <a:ext cx="1270644"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76"/>
            <p:cNvSpPr/>
            <p:nvPr/>
          </p:nvSpPr>
          <p:spPr>
            <a:xfrm>
              <a:off x="7256264" y="4931887"/>
              <a:ext cx="670082"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82" name="Google Shape;1682;p76"/>
          <p:cNvGrpSpPr/>
          <p:nvPr/>
        </p:nvGrpSpPr>
        <p:grpSpPr>
          <a:xfrm>
            <a:off x="1760220" y="3733967"/>
            <a:ext cx="1548969" cy="479802"/>
            <a:chOff x="2226138" y="3735560"/>
            <a:chExt cx="1548969" cy="479802"/>
          </a:xfrm>
        </p:grpSpPr>
        <p:sp>
          <p:nvSpPr>
            <p:cNvPr id="1683" name="Google Shape;1683;p76"/>
            <p:cNvSpPr/>
            <p:nvPr/>
          </p:nvSpPr>
          <p:spPr>
            <a:xfrm>
              <a:off x="2396147" y="3960108"/>
              <a:ext cx="137896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Siciot/example1</a:t>
              </a:r>
              <a:endParaRPr b="1" sz="1300">
                <a:solidFill>
                  <a:schemeClr val="lt1"/>
                </a:solidFill>
                <a:latin typeface="Arial"/>
                <a:ea typeface="Arial"/>
                <a:cs typeface="Arial"/>
                <a:sym typeface="Arial"/>
              </a:endParaRPr>
            </a:p>
          </p:txBody>
        </p:sp>
        <p:cxnSp>
          <p:nvCxnSpPr>
            <p:cNvPr id="1684" name="Google Shape;1684;p76"/>
            <p:cNvCxnSpPr/>
            <p:nvPr/>
          </p:nvCxnSpPr>
          <p:spPr>
            <a:xfrm rot="10800000">
              <a:off x="2226138" y="3735560"/>
              <a:ext cx="170010" cy="224549"/>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1685" name="Google Shape;1685;p76"/>
          <p:cNvGrpSpPr/>
          <p:nvPr/>
        </p:nvGrpSpPr>
        <p:grpSpPr>
          <a:xfrm>
            <a:off x="2164080" y="4619191"/>
            <a:ext cx="3025140" cy="507028"/>
            <a:chOff x="2089289" y="3960108"/>
            <a:chExt cx="3025140" cy="507028"/>
          </a:xfrm>
        </p:grpSpPr>
        <p:sp>
          <p:nvSpPr>
            <p:cNvPr id="1686" name="Google Shape;1686;p76"/>
            <p:cNvSpPr/>
            <p:nvPr/>
          </p:nvSpPr>
          <p:spPr>
            <a:xfrm>
              <a:off x="2396146" y="3960108"/>
              <a:ext cx="2718283"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C:\Users\dongh\GitHub\example1</a:t>
              </a:r>
              <a:endParaRPr b="1" sz="1300">
                <a:solidFill>
                  <a:schemeClr val="lt1"/>
                </a:solidFill>
                <a:latin typeface="Arial"/>
                <a:ea typeface="Arial"/>
                <a:cs typeface="Arial"/>
                <a:sym typeface="Arial"/>
              </a:endParaRPr>
            </a:p>
          </p:txBody>
        </p:sp>
        <p:cxnSp>
          <p:nvCxnSpPr>
            <p:cNvPr id="1687" name="Google Shape;1687;p76"/>
            <p:cNvCxnSpPr/>
            <p:nvPr/>
          </p:nvCxnSpPr>
          <p:spPr>
            <a:xfrm flipH="1">
              <a:off x="2089289" y="4215363"/>
              <a:ext cx="306857" cy="251773"/>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7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(4/11)</a:t>
            </a:r>
            <a:endParaRPr/>
          </a:p>
        </p:txBody>
      </p:sp>
      <p:grpSp>
        <p:nvGrpSpPr>
          <p:cNvPr id="1694" name="Google Shape;1694;p77"/>
          <p:cNvGrpSpPr/>
          <p:nvPr/>
        </p:nvGrpSpPr>
        <p:grpSpPr>
          <a:xfrm>
            <a:off x="559817" y="1902381"/>
            <a:ext cx="8783192" cy="200055"/>
            <a:chOff x="559817" y="2136914"/>
            <a:chExt cx="8783192" cy="200055"/>
          </a:xfrm>
        </p:grpSpPr>
        <p:sp>
          <p:nvSpPr>
            <p:cNvPr id="1695" name="Google Shape;1695;p7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696" name="Google Shape;1696;p7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Desktop</a:t>
              </a:r>
              <a:endParaRPr/>
            </a:p>
          </p:txBody>
        </p:sp>
      </p:grpSp>
      <p:sp>
        <p:nvSpPr>
          <p:cNvPr id="1697" name="Google Shape;1697;p77"/>
          <p:cNvSpPr/>
          <p:nvPr/>
        </p:nvSpPr>
        <p:spPr>
          <a:xfrm>
            <a:off x="5943600" y="2216055"/>
            <a:ext cx="3726180" cy="119697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cập vào bản sao của example1.</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Chỉnh sửa kho lưu trữ cục bộ trong môi trường Windows để kiểm tra xem nó có được quản lý tốt ngay cả khi không có dòng lệnh cho git hay không.</a:t>
            </a:r>
            <a:endParaRPr/>
          </a:p>
        </p:txBody>
      </p:sp>
      <p:grpSp>
        <p:nvGrpSpPr>
          <p:cNvPr id="1698" name="Google Shape;1698;p77"/>
          <p:cNvGrpSpPr/>
          <p:nvPr/>
        </p:nvGrpSpPr>
        <p:grpSpPr>
          <a:xfrm>
            <a:off x="451588" y="450001"/>
            <a:ext cx="9018000" cy="276999"/>
            <a:chOff x="450000" y="450000"/>
            <a:chExt cx="9018000" cy="276999"/>
          </a:xfrm>
        </p:grpSpPr>
        <p:sp>
          <p:nvSpPr>
            <p:cNvPr id="1699" name="Google Shape;1699;p7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700" name="Google Shape;1700;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descr="텍스트, 스크린샷, 모니터, 화면이(가) 표시된 사진&#10;&#10;자동 생성된 설명" id="1701" name="Google Shape;1701;p77"/>
          <p:cNvPicPr preferRelativeResize="0"/>
          <p:nvPr/>
        </p:nvPicPr>
        <p:blipFill rotWithShape="1">
          <a:blip r:embed="rId3">
            <a:alphaModFix/>
          </a:blip>
          <a:srcRect b="0" l="0" r="0" t="0"/>
          <a:stretch/>
        </p:blipFill>
        <p:spPr>
          <a:xfrm>
            <a:off x="549564" y="2260383"/>
            <a:ext cx="5315255" cy="363967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7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(5/11)</a:t>
            </a:r>
            <a:endParaRPr/>
          </a:p>
        </p:txBody>
      </p:sp>
      <p:grpSp>
        <p:nvGrpSpPr>
          <p:cNvPr id="1708" name="Google Shape;1708;p78"/>
          <p:cNvGrpSpPr/>
          <p:nvPr/>
        </p:nvGrpSpPr>
        <p:grpSpPr>
          <a:xfrm>
            <a:off x="559817" y="1902381"/>
            <a:ext cx="8783192" cy="200055"/>
            <a:chOff x="559817" y="2136914"/>
            <a:chExt cx="8783192" cy="200055"/>
          </a:xfrm>
        </p:grpSpPr>
        <p:sp>
          <p:nvSpPr>
            <p:cNvPr id="1709" name="Google Shape;1709;p7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710" name="Google Shape;1710;p7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Desktop</a:t>
              </a:r>
              <a:endParaRPr/>
            </a:p>
          </p:txBody>
        </p:sp>
      </p:grpSp>
      <p:sp>
        <p:nvSpPr>
          <p:cNvPr id="1711" name="Google Shape;1711;p78"/>
          <p:cNvSpPr/>
          <p:nvPr/>
        </p:nvSpPr>
        <p:spPr>
          <a:xfrm>
            <a:off x="702939" y="2151507"/>
            <a:ext cx="8640069"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Delete the test.txt file inside example1 in Local Path.</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When you return to GitHub Desktop again, you can confirm that the test.txt has been successfully detected. You can also see the text entered as a commit message.</a:t>
            </a:r>
            <a:endParaRPr/>
          </a:p>
        </p:txBody>
      </p:sp>
      <p:grpSp>
        <p:nvGrpSpPr>
          <p:cNvPr id="1712" name="Google Shape;1712;p78"/>
          <p:cNvGrpSpPr/>
          <p:nvPr/>
        </p:nvGrpSpPr>
        <p:grpSpPr>
          <a:xfrm>
            <a:off x="451588" y="450001"/>
            <a:ext cx="9018000" cy="276999"/>
            <a:chOff x="450000" y="450000"/>
            <a:chExt cx="9018000" cy="276999"/>
          </a:xfrm>
        </p:grpSpPr>
        <p:sp>
          <p:nvSpPr>
            <p:cNvPr id="1713" name="Google Shape;1713;p7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714" name="Google Shape;1714;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715" name="Google Shape;1715;p78"/>
          <p:cNvGrpSpPr/>
          <p:nvPr/>
        </p:nvGrpSpPr>
        <p:grpSpPr>
          <a:xfrm>
            <a:off x="712182" y="3011874"/>
            <a:ext cx="4289701" cy="1587044"/>
            <a:chOff x="4160828" y="2204897"/>
            <a:chExt cx="5130459" cy="1898096"/>
          </a:xfrm>
        </p:grpSpPr>
        <p:pic>
          <p:nvPicPr>
            <p:cNvPr descr="텍스트, 모니터, 스크린샷, 화면이(가) 표시된 사진&#10;&#10;자동 생성된 설명" id="1716" name="Google Shape;1716;p78"/>
            <p:cNvPicPr preferRelativeResize="0"/>
            <p:nvPr/>
          </p:nvPicPr>
          <p:blipFill rotWithShape="1">
            <a:blip r:embed="rId3">
              <a:alphaModFix/>
            </a:blip>
            <a:srcRect b="28765" l="0" r="0" t="0"/>
            <a:stretch/>
          </p:blipFill>
          <p:spPr>
            <a:xfrm>
              <a:off x="4160828" y="2204897"/>
              <a:ext cx="5130459" cy="1898096"/>
            </a:xfrm>
            <a:prstGeom prst="rect">
              <a:avLst/>
            </a:prstGeom>
            <a:noFill/>
            <a:ln>
              <a:noFill/>
            </a:ln>
          </p:spPr>
        </p:pic>
        <p:sp>
          <p:nvSpPr>
            <p:cNvPr id="1717" name="Google Shape;1717;p78"/>
            <p:cNvSpPr/>
            <p:nvPr/>
          </p:nvSpPr>
          <p:spPr>
            <a:xfrm>
              <a:off x="5010857" y="2889798"/>
              <a:ext cx="285299"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텍스트, 스크린샷, 모니터, 화면이(가) 표시된 사진&#10;&#10;자동 생성된 설명" id="1718" name="Google Shape;1718;p78"/>
          <p:cNvPicPr preferRelativeResize="0"/>
          <p:nvPr/>
        </p:nvPicPr>
        <p:blipFill rotWithShape="1">
          <a:blip r:embed="rId4">
            <a:alphaModFix/>
          </a:blip>
          <a:srcRect b="0" l="0" r="0" t="0"/>
          <a:stretch/>
        </p:blipFill>
        <p:spPr>
          <a:xfrm>
            <a:off x="5079019" y="3011874"/>
            <a:ext cx="4289701" cy="2937415"/>
          </a:xfrm>
          <a:prstGeom prst="rect">
            <a:avLst/>
          </a:prstGeom>
          <a:noFill/>
          <a:ln>
            <a:noFill/>
          </a:ln>
        </p:spPr>
      </p:pic>
      <p:grpSp>
        <p:nvGrpSpPr>
          <p:cNvPr id="1719" name="Google Shape;1719;p78"/>
          <p:cNvGrpSpPr/>
          <p:nvPr/>
        </p:nvGrpSpPr>
        <p:grpSpPr>
          <a:xfrm>
            <a:off x="1658621" y="3726181"/>
            <a:ext cx="647699" cy="464693"/>
            <a:chOff x="3091181" y="3495041"/>
            <a:chExt cx="647699" cy="464693"/>
          </a:xfrm>
        </p:grpSpPr>
        <p:sp>
          <p:nvSpPr>
            <p:cNvPr id="1720" name="Google Shape;1720;p78"/>
            <p:cNvSpPr/>
            <p:nvPr/>
          </p:nvSpPr>
          <p:spPr>
            <a:xfrm>
              <a:off x="3257810" y="3704480"/>
              <a:ext cx="48107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test</a:t>
              </a:r>
              <a:endParaRPr b="1" sz="1300">
                <a:solidFill>
                  <a:schemeClr val="lt1"/>
                </a:solidFill>
                <a:latin typeface="Arial"/>
                <a:ea typeface="Arial"/>
                <a:cs typeface="Arial"/>
                <a:sym typeface="Arial"/>
              </a:endParaRPr>
            </a:p>
          </p:txBody>
        </p:sp>
        <p:cxnSp>
          <p:nvCxnSpPr>
            <p:cNvPr id="1721" name="Google Shape;1721;p78"/>
            <p:cNvCxnSpPr/>
            <p:nvPr/>
          </p:nvCxnSpPr>
          <p:spPr>
            <a:xfrm rot="10800000">
              <a:off x="3091181" y="3495041"/>
              <a:ext cx="170179" cy="210819"/>
            </a:xfrm>
            <a:prstGeom prst="straightConnector1">
              <a:avLst/>
            </a:prstGeom>
            <a:noFill/>
            <a:ln cap="flat" cmpd="sng" w="12700">
              <a:solidFill>
                <a:srgbClr val="00B0F0"/>
              </a:solidFill>
              <a:prstDash val="solid"/>
              <a:miter lim="800000"/>
              <a:headEnd len="sm" w="sm" type="none"/>
              <a:tailEnd len="med" w="med" type="triangle"/>
            </a:ln>
          </p:spPr>
        </p:cxnSp>
      </p:grpSp>
      <p:sp>
        <p:nvSpPr>
          <p:cNvPr id="1722" name="Google Shape;1722;p78"/>
          <p:cNvSpPr/>
          <p:nvPr/>
        </p:nvSpPr>
        <p:spPr>
          <a:xfrm>
            <a:off x="6748028" y="3599807"/>
            <a:ext cx="986272" cy="9208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23" name="Google Shape;1723;p78"/>
          <p:cNvGrpSpPr/>
          <p:nvPr/>
        </p:nvGrpSpPr>
        <p:grpSpPr>
          <a:xfrm>
            <a:off x="6523484" y="3726181"/>
            <a:ext cx="2421631" cy="577201"/>
            <a:chOff x="3257809" y="3382533"/>
            <a:chExt cx="2421631" cy="577201"/>
          </a:xfrm>
        </p:grpSpPr>
        <p:sp>
          <p:nvSpPr>
            <p:cNvPr id="1724" name="Google Shape;1724;p78"/>
            <p:cNvSpPr/>
            <p:nvPr/>
          </p:nvSpPr>
          <p:spPr>
            <a:xfrm>
              <a:off x="3257809" y="3704480"/>
              <a:ext cx="2421631"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-This text file will be edited!!!!</a:t>
              </a:r>
              <a:endParaRPr b="1" sz="1300">
                <a:solidFill>
                  <a:schemeClr val="lt1"/>
                </a:solidFill>
                <a:latin typeface="Arial"/>
                <a:ea typeface="Arial"/>
                <a:cs typeface="Arial"/>
                <a:sym typeface="Arial"/>
              </a:endParaRPr>
            </a:p>
          </p:txBody>
        </p:sp>
        <p:cxnSp>
          <p:nvCxnSpPr>
            <p:cNvPr id="1725" name="Google Shape;1725;p78"/>
            <p:cNvCxnSpPr/>
            <p:nvPr/>
          </p:nvCxnSpPr>
          <p:spPr>
            <a:xfrm rot="10800000">
              <a:off x="3944112" y="3382533"/>
              <a:ext cx="6096" cy="316993"/>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7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(6/11)</a:t>
            </a:r>
            <a:endParaRPr/>
          </a:p>
        </p:txBody>
      </p:sp>
      <p:grpSp>
        <p:nvGrpSpPr>
          <p:cNvPr id="1732" name="Google Shape;1732;p79"/>
          <p:cNvGrpSpPr/>
          <p:nvPr/>
        </p:nvGrpSpPr>
        <p:grpSpPr>
          <a:xfrm>
            <a:off x="559817" y="1902381"/>
            <a:ext cx="8783192" cy="200055"/>
            <a:chOff x="559817" y="2136914"/>
            <a:chExt cx="8783192" cy="200055"/>
          </a:xfrm>
        </p:grpSpPr>
        <p:sp>
          <p:nvSpPr>
            <p:cNvPr id="1733" name="Google Shape;1733;p7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734" name="Google Shape;1734;p7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Desktop</a:t>
              </a:r>
              <a:endParaRPr/>
            </a:p>
          </p:txBody>
        </p:sp>
      </p:grpSp>
      <p:sp>
        <p:nvSpPr>
          <p:cNvPr id="1735" name="Google Shape;1735;p79"/>
          <p:cNvSpPr/>
          <p:nvPr/>
        </p:nvSpPr>
        <p:spPr>
          <a:xfrm>
            <a:off x="702940" y="2151507"/>
            <a:ext cx="4298944"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muốn đẩy trạng thái đã xóa này vào Kho lưu trữ GitHub, hãy nhấp vào </a:t>
            </a:r>
            <a:r>
              <a:rPr b="1" lang="en-US" sz="1300">
                <a:solidFill>
                  <a:srgbClr val="262626"/>
                </a:solidFill>
                <a:latin typeface="Arial"/>
                <a:ea typeface="Arial"/>
                <a:cs typeface="Arial"/>
                <a:sym typeface="Arial"/>
              </a:rPr>
              <a:t>Commit to main</a:t>
            </a:r>
            <a:r>
              <a:rPr lang="en-US" sz="1300">
                <a:solidFill>
                  <a:srgbClr val="262626"/>
                </a:solidFill>
                <a:latin typeface="Arial"/>
                <a:ea typeface="Arial"/>
                <a:cs typeface="Arial"/>
                <a:sym typeface="Arial"/>
              </a:rPr>
              <a:t> vì bạn cần commit trước.</a:t>
            </a:r>
            <a:endParaRPr sz="1300">
              <a:solidFill>
                <a:srgbClr val="262626"/>
              </a:solidFill>
              <a:latin typeface="Arial"/>
              <a:ea typeface="Arial"/>
              <a:cs typeface="Arial"/>
              <a:sym typeface="Arial"/>
            </a:endParaRPr>
          </a:p>
        </p:txBody>
      </p:sp>
      <p:grpSp>
        <p:nvGrpSpPr>
          <p:cNvPr id="1736" name="Google Shape;1736;p79"/>
          <p:cNvGrpSpPr/>
          <p:nvPr/>
        </p:nvGrpSpPr>
        <p:grpSpPr>
          <a:xfrm>
            <a:off x="451588" y="450001"/>
            <a:ext cx="9018000" cy="276999"/>
            <a:chOff x="450000" y="450000"/>
            <a:chExt cx="9018000" cy="276999"/>
          </a:xfrm>
        </p:grpSpPr>
        <p:sp>
          <p:nvSpPr>
            <p:cNvPr id="1737" name="Google Shape;1737;p7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738" name="Google Shape;1738;p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739" name="Google Shape;1739;p79"/>
          <p:cNvSpPr/>
          <p:nvPr/>
        </p:nvSpPr>
        <p:spPr>
          <a:xfrm>
            <a:off x="5157628" y="2151507"/>
            <a:ext cx="4298944" cy="79686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nút ở trên đã thay đổi thành </a:t>
            </a:r>
            <a:r>
              <a:rPr b="1" lang="en-US" sz="1300">
                <a:solidFill>
                  <a:srgbClr val="262626"/>
                </a:solidFill>
                <a:latin typeface="Arial"/>
                <a:ea typeface="Arial"/>
                <a:cs typeface="Arial"/>
                <a:sym typeface="Arial"/>
              </a:rPr>
              <a:t>Push origin</a:t>
            </a:r>
            <a:r>
              <a:rPr lang="en-US" sz="1300">
                <a:solidFill>
                  <a:srgbClr val="262626"/>
                </a:solidFill>
                <a:latin typeface="Arial"/>
                <a:ea typeface="Arial"/>
                <a:cs typeface="Arial"/>
                <a:sym typeface="Arial"/>
              </a:rPr>
              <a:t>, và thông báo Committed lúc này ở dưới cùng bên trái.</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biểu tượng </a:t>
            </a:r>
            <a:r>
              <a:rPr b="1" lang="en-US" sz="1300">
                <a:solidFill>
                  <a:srgbClr val="262626"/>
                </a:solidFill>
                <a:latin typeface="Arial"/>
                <a:ea typeface="Arial"/>
                <a:cs typeface="Arial"/>
                <a:sym typeface="Arial"/>
              </a:rPr>
              <a:t>Push origin</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1740" name="Google Shape;1740;p79"/>
          <p:cNvGrpSpPr/>
          <p:nvPr/>
        </p:nvGrpSpPr>
        <p:grpSpPr>
          <a:xfrm>
            <a:off x="712182" y="3021754"/>
            <a:ext cx="4083994" cy="2831744"/>
            <a:chOff x="4432500" y="1769940"/>
            <a:chExt cx="4562475" cy="3124200"/>
          </a:xfrm>
        </p:grpSpPr>
        <p:pic>
          <p:nvPicPr>
            <p:cNvPr descr="텍스트, 스크린샷, 모니터, 화면이(가) 표시된 사진&#10;&#10;자동 생성된 설명" id="1741" name="Google Shape;1741;p79"/>
            <p:cNvPicPr preferRelativeResize="0"/>
            <p:nvPr/>
          </p:nvPicPr>
          <p:blipFill rotWithShape="1">
            <a:blip r:embed="rId3">
              <a:alphaModFix/>
            </a:blip>
            <a:srcRect b="0" l="0" r="0" t="0"/>
            <a:stretch/>
          </p:blipFill>
          <p:spPr>
            <a:xfrm>
              <a:off x="4432500" y="1769940"/>
              <a:ext cx="4562475" cy="3124200"/>
            </a:xfrm>
            <a:prstGeom prst="rect">
              <a:avLst/>
            </a:prstGeom>
            <a:noFill/>
            <a:ln>
              <a:noFill/>
            </a:ln>
          </p:spPr>
        </p:pic>
        <p:sp>
          <p:nvSpPr>
            <p:cNvPr id="1742" name="Google Shape;1742;p79"/>
            <p:cNvSpPr/>
            <p:nvPr/>
          </p:nvSpPr>
          <p:spPr>
            <a:xfrm>
              <a:off x="4454015" y="4732744"/>
              <a:ext cx="1155425" cy="15956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43" name="Google Shape;1743;p79"/>
          <p:cNvGrpSpPr/>
          <p:nvPr/>
        </p:nvGrpSpPr>
        <p:grpSpPr>
          <a:xfrm>
            <a:off x="5157628" y="3021754"/>
            <a:ext cx="4125151" cy="2831744"/>
            <a:chOff x="5966525" y="3865207"/>
            <a:chExt cx="3392579" cy="2328864"/>
          </a:xfrm>
        </p:grpSpPr>
        <p:pic>
          <p:nvPicPr>
            <p:cNvPr descr="텍스트, 스크린샷, 모니터, 검은색이(가) 표시된 사진&#10;&#10;자동 생성된 설명" id="1744" name="Google Shape;1744;p79"/>
            <p:cNvPicPr preferRelativeResize="0"/>
            <p:nvPr/>
          </p:nvPicPr>
          <p:blipFill rotWithShape="1">
            <a:blip r:embed="rId4">
              <a:alphaModFix/>
            </a:blip>
            <a:srcRect b="0" l="0" r="0" t="0"/>
            <a:stretch/>
          </p:blipFill>
          <p:spPr>
            <a:xfrm>
              <a:off x="5966525" y="3865207"/>
              <a:ext cx="3392579" cy="2328864"/>
            </a:xfrm>
            <a:prstGeom prst="rect">
              <a:avLst/>
            </a:prstGeom>
            <a:noFill/>
            <a:ln>
              <a:noFill/>
            </a:ln>
          </p:spPr>
        </p:pic>
        <p:sp>
          <p:nvSpPr>
            <p:cNvPr id="1745" name="Google Shape;1745;p79"/>
            <p:cNvSpPr/>
            <p:nvPr/>
          </p:nvSpPr>
          <p:spPr>
            <a:xfrm>
              <a:off x="7662814" y="3969972"/>
              <a:ext cx="833486"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46" name="Google Shape;1746;p79"/>
          <p:cNvSpPr/>
          <p:nvPr/>
        </p:nvSpPr>
        <p:spPr>
          <a:xfrm>
            <a:off x="5172567" y="5685936"/>
            <a:ext cx="1034252" cy="1446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47" name="Google Shape;1747;p79"/>
          <p:cNvGrpSpPr/>
          <p:nvPr/>
        </p:nvGrpSpPr>
        <p:grpSpPr>
          <a:xfrm>
            <a:off x="1765302" y="5205620"/>
            <a:ext cx="1529078" cy="494140"/>
            <a:chOff x="3131822" y="3633360"/>
            <a:chExt cx="1529078" cy="494140"/>
          </a:xfrm>
        </p:grpSpPr>
        <p:sp>
          <p:nvSpPr>
            <p:cNvPr id="1748" name="Google Shape;1748;p79"/>
            <p:cNvSpPr/>
            <p:nvPr/>
          </p:nvSpPr>
          <p:spPr>
            <a:xfrm>
              <a:off x="3308610" y="3633360"/>
              <a:ext cx="135229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Commit to main</a:t>
              </a:r>
              <a:endParaRPr b="1" sz="1300">
                <a:solidFill>
                  <a:schemeClr val="lt1"/>
                </a:solidFill>
                <a:latin typeface="Arial"/>
                <a:ea typeface="Arial"/>
                <a:cs typeface="Arial"/>
                <a:sym typeface="Arial"/>
              </a:endParaRPr>
            </a:p>
          </p:txBody>
        </p:sp>
        <p:cxnSp>
          <p:nvCxnSpPr>
            <p:cNvPr id="1749" name="Google Shape;1749;p79"/>
            <p:cNvCxnSpPr/>
            <p:nvPr/>
          </p:nvCxnSpPr>
          <p:spPr>
            <a:xfrm flipH="1">
              <a:off x="3131822" y="3888614"/>
              <a:ext cx="176788" cy="238886"/>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1750" name="Google Shape;1750;p79"/>
          <p:cNvGrpSpPr/>
          <p:nvPr/>
        </p:nvGrpSpPr>
        <p:grpSpPr>
          <a:xfrm>
            <a:off x="4082139" y="4879674"/>
            <a:ext cx="2219768" cy="804846"/>
            <a:chOff x="4082139" y="4879674"/>
            <a:chExt cx="2219768" cy="804846"/>
          </a:xfrm>
        </p:grpSpPr>
        <p:grpSp>
          <p:nvGrpSpPr>
            <p:cNvPr id="1751" name="Google Shape;1751;p79"/>
            <p:cNvGrpSpPr/>
            <p:nvPr/>
          </p:nvGrpSpPr>
          <p:grpSpPr>
            <a:xfrm>
              <a:off x="4082139" y="4879674"/>
              <a:ext cx="2219768" cy="804846"/>
              <a:chOff x="3308609" y="3445914"/>
              <a:chExt cx="2219768" cy="804846"/>
            </a:xfrm>
          </p:grpSpPr>
          <p:sp>
            <p:nvSpPr>
              <p:cNvPr id="1752" name="Google Shape;1752;p79"/>
              <p:cNvSpPr/>
              <p:nvPr/>
            </p:nvSpPr>
            <p:spPr>
              <a:xfrm>
                <a:off x="3308609" y="3445914"/>
                <a:ext cx="2219768" cy="442700"/>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Committed just now</a:t>
                </a:r>
                <a:br>
                  <a:rPr b="1" lang="en-US" sz="1300">
                    <a:solidFill>
                      <a:schemeClr val="lt1"/>
                    </a:solidFill>
                    <a:latin typeface="Arial"/>
                    <a:ea typeface="Arial"/>
                    <a:cs typeface="Arial"/>
                    <a:sym typeface="Arial"/>
                  </a:rPr>
                </a:br>
                <a:r>
                  <a:rPr b="1" lang="en-US" sz="1300">
                    <a:solidFill>
                      <a:schemeClr val="lt1"/>
                    </a:solidFill>
                    <a:latin typeface="Arial"/>
                    <a:ea typeface="Arial"/>
                    <a:cs typeface="Arial"/>
                    <a:sym typeface="Arial"/>
                  </a:rPr>
                  <a:t>Delete test.txt</a:t>
                </a:r>
                <a:endParaRPr b="1" sz="1300">
                  <a:solidFill>
                    <a:schemeClr val="lt1"/>
                  </a:solidFill>
                  <a:latin typeface="Arial"/>
                  <a:ea typeface="Arial"/>
                  <a:cs typeface="Arial"/>
                  <a:sym typeface="Arial"/>
                </a:endParaRPr>
              </a:p>
            </p:txBody>
          </p:sp>
          <p:cxnSp>
            <p:nvCxnSpPr>
              <p:cNvPr id="1753" name="Google Shape;1753;p79"/>
              <p:cNvCxnSpPr/>
              <p:nvPr/>
            </p:nvCxnSpPr>
            <p:spPr>
              <a:xfrm>
                <a:off x="5096770" y="3893694"/>
                <a:ext cx="2180" cy="357066"/>
              </a:xfrm>
              <a:prstGeom prst="straightConnector1">
                <a:avLst/>
              </a:prstGeom>
              <a:noFill/>
              <a:ln cap="flat" cmpd="sng" w="12700">
                <a:solidFill>
                  <a:srgbClr val="00B0F0"/>
                </a:solidFill>
                <a:prstDash val="solid"/>
                <a:miter lim="800000"/>
                <a:headEnd len="sm" w="sm" type="none"/>
                <a:tailEnd len="med" w="med" type="triangle"/>
              </a:ln>
            </p:spPr>
          </p:cxnSp>
        </p:grpSp>
        <p:sp>
          <p:nvSpPr>
            <p:cNvPr id="1754" name="Google Shape;1754;p79"/>
            <p:cNvSpPr/>
            <p:nvPr/>
          </p:nvSpPr>
          <p:spPr>
            <a:xfrm>
              <a:off x="5749619" y="5000059"/>
              <a:ext cx="457200" cy="201930"/>
            </a:xfrm>
            <a:prstGeom prst="roundRect">
              <a:avLst>
                <a:gd fmla="val 36793" name="adj"/>
              </a:avLst>
            </a:prstGeom>
            <a:noFill/>
            <a:ln cap="flat" cmpd="sng" w="12700">
              <a:solidFill>
                <a:schemeClr val="lt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Undo</a:t>
              </a:r>
              <a:endParaRPr b="1" sz="1200">
                <a:solidFill>
                  <a:schemeClr val="lt1"/>
                </a:solidFill>
                <a:latin typeface="Arial"/>
                <a:ea typeface="Arial"/>
                <a:cs typeface="Arial"/>
                <a:sym typeface="Arial"/>
              </a:endParaRPr>
            </a:p>
          </p:txBody>
        </p:sp>
      </p:grpSp>
      <p:grpSp>
        <p:nvGrpSpPr>
          <p:cNvPr id="1755" name="Google Shape;1755;p79"/>
          <p:cNvGrpSpPr/>
          <p:nvPr/>
        </p:nvGrpSpPr>
        <p:grpSpPr>
          <a:xfrm>
            <a:off x="3380070" y="3332480"/>
            <a:ext cx="3833530" cy="907132"/>
            <a:chOff x="3380070" y="3332480"/>
            <a:chExt cx="3833530" cy="907132"/>
          </a:xfrm>
        </p:grpSpPr>
        <p:grpSp>
          <p:nvGrpSpPr>
            <p:cNvPr id="1756" name="Google Shape;1756;p79"/>
            <p:cNvGrpSpPr/>
            <p:nvPr/>
          </p:nvGrpSpPr>
          <p:grpSpPr>
            <a:xfrm>
              <a:off x="3380070" y="3332480"/>
              <a:ext cx="3833530" cy="907132"/>
              <a:chOff x="5926178" y="3505930"/>
              <a:chExt cx="3833530" cy="907132"/>
            </a:xfrm>
          </p:grpSpPr>
          <p:grpSp>
            <p:nvGrpSpPr>
              <p:cNvPr id="1757" name="Google Shape;1757;p79"/>
              <p:cNvGrpSpPr/>
              <p:nvPr/>
            </p:nvGrpSpPr>
            <p:grpSpPr>
              <a:xfrm>
                <a:off x="5926178" y="3505930"/>
                <a:ext cx="3833530" cy="907132"/>
                <a:chOff x="3308608" y="2981482"/>
                <a:chExt cx="3833530" cy="907132"/>
              </a:xfrm>
            </p:grpSpPr>
            <p:sp>
              <p:nvSpPr>
                <p:cNvPr id="1758" name="Google Shape;1758;p79"/>
                <p:cNvSpPr/>
                <p:nvPr/>
              </p:nvSpPr>
              <p:spPr>
                <a:xfrm>
                  <a:off x="3308608" y="3445914"/>
                  <a:ext cx="2928262" cy="442700"/>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209550" marR="0" rtl="0" algn="l">
                    <a:spcBef>
                      <a:spcPts val="0"/>
                    </a:spcBef>
                    <a:spcAft>
                      <a:spcPts val="0"/>
                    </a:spcAft>
                    <a:buNone/>
                  </a:pPr>
                  <a:r>
                    <a:rPr b="1" lang="en-US" sz="1300">
                      <a:solidFill>
                        <a:schemeClr val="lt1"/>
                      </a:solidFill>
                      <a:latin typeface="Arial"/>
                      <a:ea typeface="Arial"/>
                      <a:cs typeface="Arial"/>
                      <a:sym typeface="Arial"/>
                    </a:rPr>
                    <a:t>Push origin</a:t>
                  </a:r>
                  <a:endParaRPr/>
                </a:p>
                <a:p>
                  <a:pPr indent="0" lvl="0" marL="209550" marR="0" rtl="0" algn="l">
                    <a:spcBef>
                      <a:spcPts val="0"/>
                    </a:spcBef>
                    <a:spcAft>
                      <a:spcPts val="0"/>
                    </a:spcAft>
                    <a:buNone/>
                  </a:pPr>
                  <a:r>
                    <a:rPr b="1" lang="en-US" sz="1300">
                      <a:solidFill>
                        <a:srgbClr val="7F7F7F"/>
                      </a:solidFill>
                      <a:latin typeface="Arial"/>
                      <a:ea typeface="Arial"/>
                      <a:cs typeface="Arial"/>
                      <a:sym typeface="Arial"/>
                    </a:rPr>
                    <a:t>Last fetched 6 minutes ago</a:t>
                  </a:r>
                  <a:endParaRPr b="1" sz="1300">
                    <a:solidFill>
                      <a:srgbClr val="7F7F7F"/>
                    </a:solidFill>
                    <a:latin typeface="Arial"/>
                    <a:ea typeface="Arial"/>
                    <a:cs typeface="Arial"/>
                    <a:sym typeface="Arial"/>
                  </a:endParaRPr>
                </a:p>
              </p:txBody>
            </p:sp>
            <p:cxnSp>
              <p:nvCxnSpPr>
                <p:cNvPr id="1759" name="Google Shape;1759;p79"/>
                <p:cNvCxnSpPr/>
                <p:nvPr/>
              </p:nvCxnSpPr>
              <p:spPr>
                <a:xfrm flipH="1" rot="10800000">
                  <a:off x="6237898" y="2981482"/>
                  <a:ext cx="904240" cy="457200"/>
                </a:xfrm>
                <a:prstGeom prst="straightConnector1">
                  <a:avLst/>
                </a:prstGeom>
                <a:noFill/>
                <a:ln cap="flat" cmpd="sng" w="12700">
                  <a:solidFill>
                    <a:srgbClr val="00B0F0"/>
                  </a:solidFill>
                  <a:prstDash val="solid"/>
                  <a:miter lim="800000"/>
                  <a:headEnd len="sm" w="sm" type="none"/>
                  <a:tailEnd len="med" w="med" type="triangle"/>
                </a:ln>
              </p:spPr>
            </p:cxnSp>
          </p:grpSp>
          <p:sp>
            <p:nvSpPr>
              <p:cNvPr id="1760" name="Google Shape;1760;p79"/>
              <p:cNvSpPr txBox="1"/>
              <p:nvPr/>
            </p:nvSpPr>
            <p:spPr>
              <a:xfrm>
                <a:off x="5928230" y="3994678"/>
                <a:ext cx="3433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a:t>
                </a:r>
                <a:endParaRPr/>
              </a:p>
            </p:txBody>
          </p:sp>
        </p:grpSp>
        <p:sp>
          <p:nvSpPr>
            <p:cNvPr id="1761" name="Google Shape;1761;p79"/>
            <p:cNvSpPr/>
            <p:nvPr/>
          </p:nvSpPr>
          <p:spPr>
            <a:xfrm>
              <a:off x="5809499" y="3925147"/>
              <a:ext cx="392429" cy="201930"/>
            </a:xfrm>
            <a:prstGeom prst="roundRect">
              <a:avLst>
                <a:gd fmla="val 41824" name="adj"/>
              </a:avLst>
            </a:prstGeom>
            <a:noFill/>
            <a:ln cap="flat" cmpd="sng" w="12700">
              <a:solidFill>
                <a:schemeClr val="lt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8"/>
          <p:cNvSpPr/>
          <p:nvPr/>
        </p:nvSpPr>
        <p:spPr>
          <a:xfrm>
            <a:off x="913659" y="3133793"/>
            <a:ext cx="834182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Quản lý phiên bản là gì?</a:t>
            </a:r>
            <a:endParaRPr/>
          </a:p>
        </p:txBody>
      </p:sp>
      <p:sp>
        <p:nvSpPr>
          <p:cNvPr id="272" name="Google Shape;272;p8"/>
          <p:cNvSpPr/>
          <p:nvPr/>
        </p:nvSpPr>
        <p:spPr>
          <a:xfrm>
            <a:off x="991272"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273" name="Google Shape;273;p8"/>
          <p:cNvGrpSpPr/>
          <p:nvPr/>
        </p:nvGrpSpPr>
        <p:grpSpPr>
          <a:xfrm>
            <a:off x="1052896" y="3923539"/>
            <a:ext cx="5700472" cy="1137475"/>
            <a:chOff x="1051307" y="3923538"/>
            <a:chExt cx="5700472" cy="1137475"/>
          </a:xfrm>
        </p:grpSpPr>
        <p:sp>
          <p:nvSpPr>
            <p:cNvPr id="274" name="Google Shape;274;p8"/>
            <p:cNvSpPr/>
            <p:nvPr/>
          </p:nvSpPr>
          <p:spPr>
            <a:xfrm>
              <a:off x="1234128" y="3924711"/>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Giới thiệu về tính năng Quản lý phiên bản</a:t>
              </a:r>
              <a:endParaRPr sz="1799">
                <a:solidFill>
                  <a:srgbClr val="A5A5A5"/>
                </a:solidFill>
                <a:latin typeface="Arial"/>
                <a:ea typeface="Arial"/>
                <a:cs typeface="Arial"/>
                <a:sym typeface="Arial"/>
              </a:endParaRPr>
            </a:p>
          </p:txBody>
        </p:sp>
        <p:sp>
          <p:nvSpPr>
            <p:cNvPr id="275" name="Google Shape;275;p8"/>
            <p:cNvSpPr/>
            <p:nvPr/>
          </p:nvSpPr>
          <p:spPr>
            <a:xfrm>
              <a:off x="1051307" y="3923538"/>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sp>
          <p:nvSpPr>
            <p:cNvPr id="276" name="Google Shape;276;p8"/>
            <p:cNvSpPr/>
            <p:nvPr/>
          </p:nvSpPr>
          <p:spPr>
            <a:xfrm>
              <a:off x="1234128" y="4354408"/>
              <a:ext cx="5517651" cy="27691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1.2. Phân loại Quản lý phiên bản </a:t>
              </a:r>
              <a:endParaRPr/>
            </a:p>
          </p:txBody>
        </p:sp>
        <p:sp>
          <p:nvSpPr>
            <p:cNvPr id="277" name="Google Shape;277;p8"/>
            <p:cNvSpPr/>
            <p:nvPr/>
          </p:nvSpPr>
          <p:spPr>
            <a:xfrm>
              <a:off x="1051307" y="4353234"/>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nvGrpSpPr>
            <p:cNvPr id="278" name="Google Shape;278;p8"/>
            <p:cNvGrpSpPr/>
            <p:nvPr/>
          </p:nvGrpSpPr>
          <p:grpSpPr>
            <a:xfrm>
              <a:off x="1051307" y="4782930"/>
              <a:ext cx="5700472" cy="278083"/>
              <a:chOff x="571500" y="5165783"/>
              <a:chExt cx="5702300" cy="278172"/>
            </a:xfrm>
          </p:grpSpPr>
          <p:sp>
            <p:nvSpPr>
              <p:cNvPr id="279" name="Google Shape;279;p8"/>
              <p:cNvSpPr/>
              <p:nvPr/>
            </p:nvSpPr>
            <p:spPr>
              <a:xfrm>
                <a:off x="754380" y="516695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1.3. Lợi ích khi sử dụng tính năng Quản lý phiên bản</a:t>
                </a:r>
                <a:endParaRPr sz="1799">
                  <a:solidFill>
                    <a:srgbClr val="A5A5A5"/>
                  </a:solidFill>
                  <a:latin typeface="Arial"/>
                  <a:ea typeface="Arial"/>
                  <a:cs typeface="Arial"/>
                  <a:sym typeface="Arial"/>
                </a:endParaRPr>
              </a:p>
            </p:txBody>
          </p:sp>
          <p:sp>
            <p:nvSpPr>
              <p:cNvPr id="280" name="Google Shape;280;p8"/>
              <p:cNvSpPr/>
              <p:nvPr/>
            </p:nvSpPr>
            <p:spPr>
              <a:xfrm>
                <a:off x="571500" y="516578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FFFFFF"/>
                  </a:solidFill>
                  <a:latin typeface="Calibri"/>
                  <a:ea typeface="Calibri"/>
                  <a:cs typeface="Calibri"/>
                  <a:sym typeface="Calibri"/>
                </a:endParaRPr>
              </a:p>
            </p:txBody>
          </p:sp>
        </p:gr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8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(7/11)</a:t>
            </a:r>
            <a:endParaRPr/>
          </a:p>
        </p:txBody>
      </p:sp>
      <p:grpSp>
        <p:nvGrpSpPr>
          <p:cNvPr id="1768" name="Google Shape;1768;p80"/>
          <p:cNvGrpSpPr/>
          <p:nvPr/>
        </p:nvGrpSpPr>
        <p:grpSpPr>
          <a:xfrm>
            <a:off x="559817" y="1902381"/>
            <a:ext cx="8783192" cy="200055"/>
            <a:chOff x="559817" y="2136914"/>
            <a:chExt cx="8783192" cy="200055"/>
          </a:xfrm>
        </p:grpSpPr>
        <p:sp>
          <p:nvSpPr>
            <p:cNvPr id="1769" name="Google Shape;1769;p8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770" name="Google Shape;1770;p8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Desktop</a:t>
              </a:r>
              <a:endParaRPr/>
            </a:p>
          </p:txBody>
        </p:sp>
      </p:grpSp>
      <p:sp>
        <p:nvSpPr>
          <p:cNvPr id="1771" name="Google Shape;1771;p80"/>
          <p:cNvSpPr/>
          <p:nvPr/>
        </p:nvSpPr>
        <p:spPr>
          <a:xfrm>
            <a:off x="702939" y="2151507"/>
            <a:ext cx="8640069" cy="104821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GitHub Repository để xem thao tác push có thành công không.</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file test.txt đã bị xóa và ánh xạ sang chưa.</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Lần này thao tác ngược lại, nhấp vào </a:t>
            </a:r>
            <a:r>
              <a:rPr b="1" lang="en-US" sz="1300">
                <a:solidFill>
                  <a:srgbClr val="262626"/>
                </a:solidFill>
                <a:latin typeface="Arial"/>
                <a:ea typeface="Arial"/>
                <a:cs typeface="Arial"/>
                <a:sym typeface="Arial"/>
              </a:rPr>
              <a:t>pen icon</a:t>
            </a:r>
            <a:r>
              <a:rPr lang="en-US" sz="1300">
                <a:solidFill>
                  <a:srgbClr val="262626"/>
                </a:solidFill>
                <a:latin typeface="Arial"/>
                <a:ea typeface="Arial"/>
                <a:cs typeface="Arial"/>
                <a:sym typeface="Arial"/>
              </a:rPr>
              <a:t> để chỉnh sửa nội dung của Kho lưu trữ GitHub và kiểm tra trên máy cục bộ.</a:t>
            </a:r>
            <a:endParaRPr sz="1300">
              <a:solidFill>
                <a:srgbClr val="262626"/>
              </a:solidFill>
              <a:latin typeface="Arial"/>
              <a:ea typeface="Arial"/>
              <a:cs typeface="Arial"/>
              <a:sym typeface="Arial"/>
            </a:endParaRPr>
          </a:p>
        </p:txBody>
      </p:sp>
      <p:grpSp>
        <p:nvGrpSpPr>
          <p:cNvPr id="1772" name="Google Shape;1772;p80"/>
          <p:cNvGrpSpPr/>
          <p:nvPr/>
        </p:nvGrpSpPr>
        <p:grpSpPr>
          <a:xfrm>
            <a:off x="451588" y="450001"/>
            <a:ext cx="9018000" cy="276999"/>
            <a:chOff x="450000" y="450000"/>
            <a:chExt cx="9018000" cy="276999"/>
          </a:xfrm>
        </p:grpSpPr>
        <p:sp>
          <p:nvSpPr>
            <p:cNvPr id="1773" name="Google Shape;1773;p8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774" name="Google Shape;1774;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775" name="Google Shape;1775;p80"/>
          <p:cNvGrpSpPr/>
          <p:nvPr/>
        </p:nvGrpSpPr>
        <p:grpSpPr>
          <a:xfrm>
            <a:off x="702938" y="3229979"/>
            <a:ext cx="8640069" cy="3088772"/>
            <a:chOff x="702939" y="3059652"/>
            <a:chExt cx="6693728" cy="2392967"/>
          </a:xfrm>
        </p:grpSpPr>
        <p:pic>
          <p:nvPicPr>
            <p:cNvPr descr="텍스트, 스크린샷, 모니터, 검은색이(가) 표시된 사진&#10;&#10;자동 생성된 설명" id="1776" name="Google Shape;1776;p80"/>
            <p:cNvPicPr preferRelativeResize="0"/>
            <p:nvPr/>
          </p:nvPicPr>
          <p:blipFill rotWithShape="1">
            <a:blip r:embed="rId3">
              <a:alphaModFix/>
            </a:blip>
            <a:srcRect b="0" l="0" r="0" t="0"/>
            <a:stretch/>
          </p:blipFill>
          <p:spPr>
            <a:xfrm>
              <a:off x="702939" y="3059652"/>
              <a:ext cx="6693728" cy="2392967"/>
            </a:xfrm>
            <a:prstGeom prst="rect">
              <a:avLst/>
            </a:prstGeom>
            <a:noFill/>
            <a:ln>
              <a:noFill/>
            </a:ln>
          </p:spPr>
        </p:pic>
        <p:sp>
          <p:nvSpPr>
            <p:cNvPr id="1777" name="Google Shape;1777;p80"/>
            <p:cNvSpPr/>
            <p:nvPr/>
          </p:nvSpPr>
          <p:spPr>
            <a:xfrm>
              <a:off x="7068193" y="4585850"/>
              <a:ext cx="225141" cy="2179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8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(8/11)</a:t>
            </a:r>
            <a:endParaRPr/>
          </a:p>
        </p:txBody>
      </p:sp>
      <p:grpSp>
        <p:nvGrpSpPr>
          <p:cNvPr id="1784" name="Google Shape;1784;p81"/>
          <p:cNvGrpSpPr/>
          <p:nvPr/>
        </p:nvGrpSpPr>
        <p:grpSpPr>
          <a:xfrm>
            <a:off x="559817" y="1902381"/>
            <a:ext cx="8783192" cy="200055"/>
            <a:chOff x="559817" y="2136914"/>
            <a:chExt cx="8783192" cy="200055"/>
          </a:xfrm>
        </p:grpSpPr>
        <p:sp>
          <p:nvSpPr>
            <p:cNvPr id="1785" name="Google Shape;1785;p8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786" name="Google Shape;1786;p8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Desktop</a:t>
              </a:r>
              <a:endParaRPr/>
            </a:p>
          </p:txBody>
        </p:sp>
      </p:grpSp>
      <p:sp>
        <p:nvSpPr>
          <p:cNvPr id="1787" name="Google Shape;1787;p81"/>
          <p:cNvSpPr/>
          <p:nvPr/>
        </p:nvSpPr>
        <p:spPr>
          <a:xfrm>
            <a:off x="702939" y="2151507"/>
            <a:ext cx="8640069"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commit changes sau khi chỉnh sửa file README.md</a:t>
            </a:r>
            <a:endParaRPr sz="1300">
              <a:solidFill>
                <a:srgbClr val="262626"/>
              </a:solidFill>
              <a:latin typeface="Arial"/>
              <a:ea typeface="Arial"/>
              <a:cs typeface="Arial"/>
              <a:sym typeface="Arial"/>
            </a:endParaRPr>
          </a:p>
        </p:txBody>
      </p:sp>
      <p:grpSp>
        <p:nvGrpSpPr>
          <p:cNvPr id="1788" name="Google Shape;1788;p81"/>
          <p:cNvGrpSpPr/>
          <p:nvPr/>
        </p:nvGrpSpPr>
        <p:grpSpPr>
          <a:xfrm>
            <a:off x="451588" y="450001"/>
            <a:ext cx="9018000" cy="276999"/>
            <a:chOff x="450000" y="450000"/>
            <a:chExt cx="9018000" cy="276999"/>
          </a:xfrm>
        </p:grpSpPr>
        <p:sp>
          <p:nvSpPr>
            <p:cNvPr id="1789" name="Google Shape;1789;p8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790" name="Google Shape;1790;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791" name="Google Shape;1791;p81"/>
          <p:cNvGrpSpPr/>
          <p:nvPr/>
        </p:nvGrpSpPr>
        <p:grpSpPr>
          <a:xfrm>
            <a:off x="712182" y="2509510"/>
            <a:ext cx="8513561" cy="3704090"/>
            <a:chOff x="712182" y="2509510"/>
            <a:chExt cx="7156839" cy="3113806"/>
          </a:xfrm>
        </p:grpSpPr>
        <p:pic>
          <p:nvPicPr>
            <p:cNvPr descr="텍스트, 스크린샷, 모니터, 실내이(가) 표시된 사진&#10;&#10;자동 생성된 설명" id="1792" name="Google Shape;1792;p81"/>
            <p:cNvPicPr preferRelativeResize="0"/>
            <p:nvPr/>
          </p:nvPicPr>
          <p:blipFill rotWithShape="1">
            <a:blip r:embed="rId3">
              <a:alphaModFix/>
            </a:blip>
            <a:srcRect b="0" l="0" r="0" t="0"/>
            <a:stretch/>
          </p:blipFill>
          <p:spPr>
            <a:xfrm>
              <a:off x="712182" y="2509510"/>
              <a:ext cx="7156839" cy="3113806"/>
            </a:xfrm>
            <a:prstGeom prst="rect">
              <a:avLst/>
            </a:prstGeom>
            <a:noFill/>
            <a:ln>
              <a:noFill/>
            </a:ln>
          </p:spPr>
        </p:pic>
        <p:sp>
          <p:nvSpPr>
            <p:cNvPr id="1793" name="Google Shape;1793;p81"/>
            <p:cNvSpPr/>
            <p:nvPr/>
          </p:nvSpPr>
          <p:spPr>
            <a:xfrm>
              <a:off x="940111" y="3096820"/>
              <a:ext cx="954804" cy="35689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94" name="Google Shape;1794;p81"/>
            <p:cNvSpPr/>
            <p:nvPr/>
          </p:nvSpPr>
          <p:spPr>
            <a:xfrm>
              <a:off x="1347258" y="5341542"/>
              <a:ext cx="777004" cy="17223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95" name="Google Shape;1795;p81"/>
          <p:cNvGrpSpPr/>
          <p:nvPr/>
        </p:nvGrpSpPr>
        <p:grpSpPr>
          <a:xfrm>
            <a:off x="868176" y="5050712"/>
            <a:ext cx="1410710" cy="803988"/>
            <a:chOff x="3220216" y="3620692"/>
            <a:chExt cx="1410710" cy="803988"/>
          </a:xfrm>
        </p:grpSpPr>
        <p:sp>
          <p:nvSpPr>
            <p:cNvPr id="1796" name="Google Shape;1796;p81"/>
            <p:cNvSpPr/>
            <p:nvPr/>
          </p:nvSpPr>
          <p:spPr>
            <a:xfrm>
              <a:off x="3220216" y="3620692"/>
              <a:ext cx="141071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Commit changes</a:t>
              </a:r>
              <a:endParaRPr b="1" sz="1300">
                <a:solidFill>
                  <a:schemeClr val="lt1"/>
                </a:solidFill>
                <a:latin typeface="Arial"/>
                <a:ea typeface="Arial"/>
                <a:cs typeface="Arial"/>
                <a:sym typeface="Arial"/>
              </a:endParaRPr>
            </a:p>
          </p:txBody>
        </p:sp>
        <p:cxnSp>
          <p:nvCxnSpPr>
            <p:cNvPr id="1797" name="Google Shape;1797;p81"/>
            <p:cNvCxnSpPr/>
            <p:nvPr/>
          </p:nvCxnSpPr>
          <p:spPr>
            <a:xfrm>
              <a:off x="3718560" y="3875946"/>
              <a:ext cx="184703" cy="548734"/>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1798" name="Google Shape;1798;p81"/>
          <p:cNvGrpSpPr/>
          <p:nvPr/>
        </p:nvGrpSpPr>
        <p:grpSpPr>
          <a:xfrm>
            <a:off x="2119126" y="2983534"/>
            <a:ext cx="1681848" cy="666186"/>
            <a:chOff x="2119126" y="2983534"/>
            <a:chExt cx="1681848" cy="666186"/>
          </a:xfrm>
        </p:grpSpPr>
        <p:sp>
          <p:nvSpPr>
            <p:cNvPr id="1799" name="Google Shape;1799;p81"/>
            <p:cNvSpPr/>
            <p:nvPr/>
          </p:nvSpPr>
          <p:spPr>
            <a:xfrm>
              <a:off x="2390264" y="2983534"/>
              <a:ext cx="1410710" cy="66618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342900" lvl="0" marL="342900" marR="0" rtl="0" algn="l">
                <a:spcBef>
                  <a:spcPts val="0"/>
                </a:spcBef>
                <a:spcAft>
                  <a:spcPts val="0"/>
                </a:spcAft>
                <a:buClr>
                  <a:schemeClr val="lt1"/>
                </a:buClr>
                <a:buSzPts val="1300"/>
                <a:buFont typeface="Arial"/>
                <a:buAutoNum type="arabicPlain"/>
              </a:pPr>
              <a:r>
                <a:rPr b="1" lang="en-US" sz="1300">
                  <a:solidFill>
                    <a:schemeClr val="lt1"/>
                  </a:solidFill>
                  <a:latin typeface="Arial"/>
                  <a:ea typeface="Arial"/>
                  <a:cs typeface="Arial"/>
                  <a:sym typeface="Arial"/>
                </a:rPr>
                <a:t># example2</a:t>
              </a:r>
              <a:endParaRPr/>
            </a:p>
            <a:p>
              <a:pPr indent="-82550" lvl="0" marL="0" marR="0" rtl="0" algn="l">
                <a:spcBef>
                  <a:spcPts val="0"/>
                </a:spcBef>
                <a:spcAft>
                  <a:spcPts val="0"/>
                </a:spcAft>
                <a:buClr>
                  <a:schemeClr val="lt1"/>
                </a:buClr>
                <a:buSzPts val="1300"/>
                <a:buFont typeface="Arial"/>
                <a:buAutoNum type="arabicPlain"/>
              </a:pPr>
              <a:r>
                <a:rPr b="1" lang="en-US" sz="1300">
                  <a:solidFill>
                    <a:schemeClr val="lt1"/>
                  </a:solidFill>
                  <a:latin typeface="Arial"/>
                  <a:ea typeface="Arial"/>
                  <a:cs typeface="Arial"/>
                  <a:sym typeface="Arial"/>
                </a:rPr>
                <a:t> </a:t>
              </a:r>
              <a:br>
                <a:rPr b="1" lang="en-US" sz="1300">
                  <a:solidFill>
                    <a:schemeClr val="lt1"/>
                  </a:solidFill>
                  <a:latin typeface="Arial"/>
                  <a:ea typeface="Arial"/>
                  <a:cs typeface="Arial"/>
                  <a:sym typeface="Arial"/>
                </a:rPr>
              </a:br>
              <a:r>
                <a:rPr b="1" lang="en-US" sz="1300">
                  <a:solidFill>
                    <a:schemeClr val="lt1"/>
                  </a:solidFill>
                  <a:latin typeface="Arial"/>
                  <a:ea typeface="Arial"/>
                  <a:cs typeface="Arial"/>
                  <a:sym typeface="Arial"/>
                </a:rPr>
                <a:t>3      ## edited!</a:t>
              </a:r>
              <a:endParaRPr/>
            </a:p>
          </p:txBody>
        </p:sp>
        <p:cxnSp>
          <p:nvCxnSpPr>
            <p:cNvPr id="1800" name="Google Shape;1800;p81"/>
            <p:cNvCxnSpPr/>
            <p:nvPr/>
          </p:nvCxnSpPr>
          <p:spPr>
            <a:xfrm rot="10800000">
              <a:off x="2119126" y="3405190"/>
              <a:ext cx="271138" cy="0"/>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82"/>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(9/11)</a:t>
            </a:r>
            <a:endParaRPr/>
          </a:p>
        </p:txBody>
      </p:sp>
      <p:grpSp>
        <p:nvGrpSpPr>
          <p:cNvPr id="1807" name="Google Shape;1807;p82"/>
          <p:cNvGrpSpPr/>
          <p:nvPr/>
        </p:nvGrpSpPr>
        <p:grpSpPr>
          <a:xfrm>
            <a:off x="559817" y="1902381"/>
            <a:ext cx="8783192" cy="200055"/>
            <a:chOff x="559817" y="2136914"/>
            <a:chExt cx="8783192" cy="200055"/>
          </a:xfrm>
        </p:grpSpPr>
        <p:sp>
          <p:nvSpPr>
            <p:cNvPr id="1808" name="Google Shape;1808;p8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09" name="Google Shape;1809;p8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Desktop</a:t>
              </a:r>
              <a:endParaRPr/>
            </a:p>
          </p:txBody>
        </p:sp>
      </p:grpSp>
      <p:sp>
        <p:nvSpPr>
          <p:cNvPr id="1810" name="Google Shape;1810;p82"/>
          <p:cNvSpPr/>
          <p:nvPr/>
        </p:nvSpPr>
        <p:spPr>
          <a:xfrm>
            <a:off x="5803200" y="2248329"/>
            <a:ext cx="3732686"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nó đã được chỉnh sửa thành công trên Kho lưu trữ GitHub chưa.</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Nạp (Fetch) để kiểm tra thay đổi vì kho lưu trữ cục bộ sẽ không được chỉnh sửa. </a:t>
            </a:r>
            <a:endParaRPr sz="1300">
              <a:solidFill>
                <a:srgbClr val="262626"/>
              </a:solidFill>
              <a:latin typeface="Arial"/>
              <a:ea typeface="Arial"/>
              <a:cs typeface="Arial"/>
              <a:sym typeface="Arial"/>
            </a:endParaRPr>
          </a:p>
        </p:txBody>
      </p:sp>
      <p:grpSp>
        <p:nvGrpSpPr>
          <p:cNvPr id="1811" name="Google Shape;1811;p82"/>
          <p:cNvGrpSpPr/>
          <p:nvPr/>
        </p:nvGrpSpPr>
        <p:grpSpPr>
          <a:xfrm>
            <a:off x="451588" y="450001"/>
            <a:ext cx="9018000" cy="276999"/>
            <a:chOff x="450000" y="450000"/>
            <a:chExt cx="9018000" cy="276999"/>
          </a:xfrm>
        </p:grpSpPr>
        <p:sp>
          <p:nvSpPr>
            <p:cNvPr id="1812" name="Google Shape;1812;p8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813" name="Google Shape;1813;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814" name="Google Shape;1814;p82"/>
          <p:cNvGrpSpPr/>
          <p:nvPr/>
        </p:nvGrpSpPr>
        <p:grpSpPr>
          <a:xfrm>
            <a:off x="559817" y="2248329"/>
            <a:ext cx="5130697" cy="3876835"/>
            <a:chOff x="702939" y="2837710"/>
            <a:chExt cx="4246507" cy="3208727"/>
          </a:xfrm>
        </p:grpSpPr>
        <p:pic>
          <p:nvPicPr>
            <p:cNvPr id="1815" name="Google Shape;1815;p82"/>
            <p:cNvPicPr preferRelativeResize="0"/>
            <p:nvPr/>
          </p:nvPicPr>
          <p:blipFill rotWithShape="1">
            <a:blip r:embed="rId3">
              <a:alphaModFix/>
            </a:blip>
            <a:srcRect b="0" l="0" r="0" t="0"/>
            <a:stretch/>
          </p:blipFill>
          <p:spPr>
            <a:xfrm>
              <a:off x="702939" y="2837710"/>
              <a:ext cx="4246507" cy="2007056"/>
            </a:xfrm>
            <a:prstGeom prst="rect">
              <a:avLst/>
            </a:prstGeom>
            <a:noFill/>
            <a:ln>
              <a:noFill/>
            </a:ln>
          </p:spPr>
        </p:pic>
        <p:grpSp>
          <p:nvGrpSpPr>
            <p:cNvPr id="1816" name="Google Shape;1816;p82"/>
            <p:cNvGrpSpPr/>
            <p:nvPr/>
          </p:nvGrpSpPr>
          <p:grpSpPr>
            <a:xfrm>
              <a:off x="702939" y="4919360"/>
              <a:ext cx="4246507" cy="1127077"/>
              <a:chOff x="4846418" y="4550121"/>
              <a:chExt cx="4496591" cy="1193453"/>
            </a:xfrm>
          </p:grpSpPr>
          <p:pic>
            <p:nvPicPr>
              <p:cNvPr descr="텍스트이(가) 표시된 사진&#10;&#10;자동 생성된 설명" id="1817" name="Google Shape;1817;p82"/>
              <p:cNvPicPr preferRelativeResize="0"/>
              <p:nvPr/>
            </p:nvPicPr>
            <p:blipFill rotWithShape="1">
              <a:blip r:embed="rId4">
                <a:alphaModFix/>
              </a:blip>
              <a:srcRect b="0" l="0" r="0" t="0"/>
              <a:stretch/>
            </p:blipFill>
            <p:spPr>
              <a:xfrm>
                <a:off x="4846418" y="4550121"/>
                <a:ext cx="4496591" cy="1193453"/>
              </a:xfrm>
              <a:prstGeom prst="rect">
                <a:avLst/>
              </a:prstGeom>
              <a:noFill/>
              <a:ln>
                <a:noFill/>
              </a:ln>
            </p:spPr>
          </p:pic>
          <p:sp>
            <p:nvSpPr>
              <p:cNvPr id="1818" name="Google Shape;1818;p82"/>
              <p:cNvSpPr/>
              <p:nvPr/>
            </p:nvSpPr>
            <p:spPr>
              <a:xfrm>
                <a:off x="7094713" y="4724800"/>
                <a:ext cx="983566"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819" name="Google Shape;1819;p82"/>
          <p:cNvGrpSpPr/>
          <p:nvPr/>
        </p:nvGrpSpPr>
        <p:grpSpPr>
          <a:xfrm>
            <a:off x="3682118" y="4034790"/>
            <a:ext cx="2762250" cy="914400"/>
            <a:chOff x="3825240" y="4034790"/>
            <a:chExt cx="2762250" cy="914400"/>
          </a:xfrm>
        </p:grpSpPr>
        <p:grpSp>
          <p:nvGrpSpPr>
            <p:cNvPr id="1820" name="Google Shape;1820;p82"/>
            <p:cNvGrpSpPr/>
            <p:nvPr/>
          </p:nvGrpSpPr>
          <p:grpSpPr>
            <a:xfrm>
              <a:off x="3825240" y="4034790"/>
              <a:ext cx="2762250" cy="914400"/>
              <a:chOff x="3017360" y="3398878"/>
              <a:chExt cx="2762250" cy="914400"/>
            </a:xfrm>
          </p:grpSpPr>
          <p:sp>
            <p:nvSpPr>
              <p:cNvPr id="1821" name="Google Shape;1821;p82"/>
              <p:cNvSpPr/>
              <p:nvPr/>
            </p:nvSpPr>
            <p:spPr>
              <a:xfrm>
                <a:off x="3308610" y="3398878"/>
                <a:ext cx="2471000" cy="489736"/>
              </a:xfrm>
              <a:prstGeom prst="rect">
                <a:avLst/>
              </a:prstGeom>
              <a:solidFill>
                <a:srgbClr val="1D2125"/>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266700" marR="0" rtl="0" algn="l">
                  <a:spcBef>
                    <a:spcPts val="0"/>
                  </a:spcBef>
                  <a:spcAft>
                    <a:spcPts val="0"/>
                  </a:spcAft>
                  <a:buNone/>
                </a:pPr>
                <a:r>
                  <a:rPr b="1" lang="en-US" sz="1300">
                    <a:solidFill>
                      <a:schemeClr val="lt1"/>
                    </a:solidFill>
                    <a:latin typeface="Arial"/>
                    <a:ea typeface="Arial"/>
                    <a:cs typeface="Arial"/>
                    <a:sym typeface="Arial"/>
                  </a:rPr>
                  <a:t>Fetch origin</a:t>
                </a:r>
                <a:endParaRPr/>
              </a:p>
              <a:p>
                <a:pPr indent="0" lvl="0" marL="266700" marR="0" rtl="0" algn="l">
                  <a:spcBef>
                    <a:spcPts val="0"/>
                  </a:spcBef>
                  <a:spcAft>
                    <a:spcPts val="0"/>
                  </a:spcAft>
                  <a:buNone/>
                </a:pPr>
                <a:r>
                  <a:rPr b="1" lang="en-US" sz="1300">
                    <a:solidFill>
                      <a:srgbClr val="7F7F7F"/>
                    </a:solidFill>
                    <a:latin typeface="Arial"/>
                    <a:ea typeface="Arial"/>
                    <a:cs typeface="Arial"/>
                    <a:sym typeface="Arial"/>
                  </a:rPr>
                  <a:t>Last fetched 8 minutes age</a:t>
                </a:r>
                <a:endParaRPr b="1" sz="1300">
                  <a:solidFill>
                    <a:srgbClr val="7F7F7F"/>
                  </a:solidFill>
                  <a:latin typeface="Arial"/>
                  <a:ea typeface="Arial"/>
                  <a:cs typeface="Arial"/>
                  <a:sym typeface="Arial"/>
                </a:endParaRPr>
              </a:p>
            </p:txBody>
          </p:sp>
          <p:cxnSp>
            <p:nvCxnSpPr>
              <p:cNvPr id="1822" name="Google Shape;1822;p82"/>
              <p:cNvCxnSpPr/>
              <p:nvPr/>
            </p:nvCxnSpPr>
            <p:spPr>
              <a:xfrm flipH="1">
                <a:off x="3017360" y="3888614"/>
                <a:ext cx="291250" cy="424664"/>
              </a:xfrm>
              <a:prstGeom prst="straightConnector1">
                <a:avLst/>
              </a:prstGeom>
              <a:noFill/>
              <a:ln cap="flat" cmpd="sng" w="12700">
                <a:solidFill>
                  <a:srgbClr val="00B0F0"/>
                </a:solidFill>
                <a:prstDash val="solid"/>
                <a:miter lim="800000"/>
                <a:headEnd len="sm" w="sm" type="none"/>
                <a:tailEnd len="med" w="med" type="triangle"/>
              </a:ln>
            </p:spPr>
          </p:cxnSp>
        </p:grpSp>
        <p:pic>
          <p:nvPicPr>
            <p:cNvPr descr="텍스트이(가) 표시된 사진&#10;&#10;자동 생성된 설명" id="1823" name="Google Shape;1823;p82"/>
            <p:cNvPicPr preferRelativeResize="0"/>
            <p:nvPr/>
          </p:nvPicPr>
          <p:blipFill rotWithShape="1">
            <a:blip r:embed="rId4">
              <a:alphaModFix/>
            </a:blip>
            <a:srcRect b="74609" l="50458" r="46867" t="15880"/>
            <a:stretch/>
          </p:blipFill>
          <p:spPr>
            <a:xfrm>
              <a:off x="4154804" y="4125367"/>
              <a:ext cx="305559" cy="288517"/>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8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(10/11)</a:t>
            </a:r>
            <a:endParaRPr/>
          </a:p>
        </p:txBody>
      </p:sp>
      <p:grpSp>
        <p:nvGrpSpPr>
          <p:cNvPr id="1830" name="Google Shape;1830;p83"/>
          <p:cNvGrpSpPr/>
          <p:nvPr/>
        </p:nvGrpSpPr>
        <p:grpSpPr>
          <a:xfrm>
            <a:off x="559817" y="1902381"/>
            <a:ext cx="8783192" cy="200055"/>
            <a:chOff x="559817" y="2136914"/>
            <a:chExt cx="8783192" cy="200055"/>
          </a:xfrm>
        </p:grpSpPr>
        <p:sp>
          <p:nvSpPr>
            <p:cNvPr id="1831" name="Google Shape;1831;p8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32" name="Google Shape;1832;p8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Desktop</a:t>
              </a:r>
              <a:endParaRPr/>
            </a:p>
          </p:txBody>
        </p:sp>
      </p:grpSp>
      <p:sp>
        <p:nvSpPr>
          <p:cNvPr id="1833" name="Google Shape;1833;p83"/>
          <p:cNvSpPr/>
          <p:nvPr/>
        </p:nvSpPr>
        <p:spPr>
          <a:xfrm>
            <a:off x="5796000" y="2950707"/>
            <a:ext cx="3814531" cy="164838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nạp, chương trình thông báo đã có sự thay đổi trong Origin.</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Bạn vẫn có thể thấy thông báo No local changes. Bạn cần một thao tác Pull để ánh xạ file README.md đã được thay đổi vào Kho lưu trữ cục bộ.</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Nhấp vào nút </a:t>
            </a:r>
            <a:r>
              <a:rPr b="1" lang="en-US" sz="1300">
                <a:solidFill>
                  <a:srgbClr val="262626"/>
                </a:solidFill>
                <a:latin typeface="Arial"/>
                <a:ea typeface="Arial"/>
                <a:cs typeface="Arial"/>
                <a:sym typeface="Arial"/>
              </a:rPr>
              <a:t>Pull origin </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1834" name="Google Shape;1834;p83"/>
          <p:cNvGrpSpPr/>
          <p:nvPr/>
        </p:nvGrpSpPr>
        <p:grpSpPr>
          <a:xfrm>
            <a:off x="451588" y="450001"/>
            <a:ext cx="9018000" cy="276999"/>
            <a:chOff x="450000" y="450000"/>
            <a:chExt cx="9018000" cy="276999"/>
          </a:xfrm>
        </p:grpSpPr>
        <p:sp>
          <p:nvSpPr>
            <p:cNvPr id="1835" name="Google Shape;1835;p8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836" name="Google Shape;1836;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837" name="Google Shape;1837;p83"/>
          <p:cNvGrpSpPr/>
          <p:nvPr/>
        </p:nvGrpSpPr>
        <p:grpSpPr>
          <a:xfrm>
            <a:off x="559817" y="2222730"/>
            <a:ext cx="5111310" cy="3507031"/>
            <a:chOff x="4649313" y="2508834"/>
            <a:chExt cx="4693695" cy="3220492"/>
          </a:xfrm>
        </p:grpSpPr>
        <p:pic>
          <p:nvPicPr>
            <p:cNvPr descr="텍스트, 스크린샷, 모니터, 검은색이(가) 표시된 사진&#10;&#10;자동 생성된 설명" id="1838" name="Google Shape;1838;p83"/>
            <p:cNvPicPr preferRelativeResize="0"/>
            <p:nvPr/>
          </p:nvPicPr>
          <p:blipFill rotWithShape="1">
            <a:blip r:embed="rId3">
              <a:alphaModFix/>
            </a:blip>
            <a:srcRect b="0" l="0" r="0" t="0"/>
            <a:stretch/>
          </p:blipFill>
          <p:spPr>
            <a:xfrm>
              <a:off x="4649313" y="2508834"/>
              <a:ext cx="4693695" cy="3220492"/>
            </a:xfrm>
            <a:prstGeom prst="rect">
              <a:avLst/>
            </a:prstGeom>
            <a:noFill/>
            <a:ln>
              <a:noFill/>
            </a:ln>
          </p:spPr>
        </p:pic>
        <p:sp>
          <p:nvSpPr>
            <p:cNvPr id="1839" name="Google Shape;1839;p83"/>
            <p:cNvSpPr/>
            <p:nvPr/>
          </p:nvSpPr>
          <p:spPr>
            <a:xfrm>
              <a:off x="6209680" y="3644559"/>
              <a:ext cx="2820019" cy="50834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40" name="Google Shape;1840;p83"/>
            <p:cNvSpPr/>
            <p:nvPr/>
          </p:nvSpPr>
          <p:spPr>
            <a:xfrm>
              <a:off x="6996160" y="2645195"/>
              <a:ext cx="1138190" cy="28562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41" name="Google Shape;1841;p83"/>
          <p:cNvGrpSpPr/>
          <p:nvPr/>
        </p:nvGrpSpPr>
        <p:grpSpPr>
          <a:xfrm>
            <a:off x="4354930" y="2340734"/>
            <a:ext cx="3291274" cy="442700"/>
            <a:chOff x="4354930" y="2340734"/>
            <a:chExt cx="3291274" cy="442700"/>
          </a:xfrm>
        </p:grpSpPr>
        <p:grpSp>
          <p:nvGrpSpPr>
            <p:cNvPr id="1842" name="Google Shape;1842;p83"/>
            <p:cNvGrpSpPr/>
            <p:nvPr/>
          </p:nvGrpSpPr>
          <p:grpSpPr>
            <a:xfrm>
              <a:off x="4935510" y="2340734"/>
              <a:ext cx="2710694" cy="442700"/>
              <a:chOff x="3380070" y="3796912"/>
              <a:chExt cx="2710694" cy="442700"/>
            </a:xfrm>
          </p:grpSpPr>
          <p:sp>
            <p:nvSpPr>
              <p:cNvPr id="1843" name="Google Shape;1843;p83"/>
              <p:cNvSpPr/>
              <p:nvPr/>
            </p:nvSpPr>
            <p:spPr>
              <a:xfrm>
                <a:off x="3380070" y="3796912"/>
                <a:ext cx="2710694" cy="442700"/>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209550" marR="0" rtl="0" algn="l">
                  <a:spcBef>
                    <a:spcPts val="0"/>
                  </a:spcBef>
                  <a:spcAft>
                    <a:spcPts val="0"/>
                  </a:spcAft>
                  <a:buNone/>
                </a:pPr>
                <a:r>
                  <a:rPr b="1" lang="en-US" sz="1300">
                    <a:solidFill>
                      <a:schemeClr val="lt1"/>
                    </a:solidFill>
                    <a:latin typeface="Arial"/>
                    <a:ea typeface="Arial"/>
                    <a:cs typeface="Arial"/>
                    <a:sym typeface="Arial"/>
                  </a:rPr>
                  <a:t>Push origin</a:t>
                </a:r>
                <a:endParaRPr/>
              </a:p>
              <a:p>
                <a:pPr indent="0" lvl="0" marL="209550" marR="0" rtl="0" algn="l">
                  <a:spcBef>
                    <a:spcPts val="0"/>
                  </a:spcBef>
                  <a:spcAft>
                    <a:spcPts val="0"/>
                  </a:spcAft>
                  <a:buNone/>
                </a:pPr>
                <a:r>
                  <a:rPr b="1" lang="en-US" sz="1300">
                    <a:solidFill>
                      <a:srgbClr val="7F7F7F"/>
                    </a:solidFill>
                    <a:latin typeface="Arial"/>
                    <a:ea typeface="Arial"/>
                    <a:cs typeface="Arial"/>
                    <a:sym typeface="Arial"/>
                  </a:rPr>
                  <a:t>Last fetched just now</a:t>
                </a:r>
                <a:endParaRPr b="1" sz="1300">
                  <a:solidFill>
                    <a:srgbClr val="7F7F7F"/>
                  </a:solidFill>
                  <a:latin typeface="Arial"/>
                  <a:ea typeface="Arial"/>
                  <a:cs typeface="Arial"/>
                  <a:sym typeface="Arial"/>
                </a:endParaRPr>
              </a:p>
            </p:txBody>
          </p:sp>
          <p:sp>
            <p:nvSpPr>
              <p:cNvPr id="1844" name="Google Shape;1844;p83"/>
              <p:cNvSpPr txBox="1"/>
              <p:nvPr/>
            </p:nvSpPr>
            <p:spPr>
              <a:xfrm>
                <a:off x="3382122" y="3821228"/>
                <a:ext cx="3433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a:t>
                </a:r>
                <a:endParaRPr/>
              </a:p>
            </p:txBody>
          </p:sp>
          <p:sp>
            <p:nvSpPr>
              <p:cNvPr id="1845" name="Google Shape;1845;p83"/>
              <p:cNvSpPr/>
              <p:nvPr/>
            </p:nvSpPr>
            <p:spPr>
              <a:xfrm>
                <a:off x="5626619" y="3925147"/>
                <a:ext cx="392429" cy="201930"/>
              </a:xfrm>
              <a:prstGeom prst="roundRect">
                <a:avLst>
                  <a:gd fmla="val 41824" name="adj"/>
                </a:avLst>
              </a:prstGeom>
              <a:noFill/>
              <a:ln cap="flat" cmpd="sng" w="12700">
                <a:solidFill>
                  <a:schemeClr val="lt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 ↓</a:t>
                </a:r>
                <a:endParaRPr/>
              </a:p>
            </p:txBody>
          </p:sp>
        </p:grpSp>
        <p:cxnSp>
          <p:nvCxnSpPr>
            <p:cNvPr id="1846" name="Google Shape;1846;p83"/>
            <p:cNvCxnSpPr>
              <a:endCxn id="1840" idx="3"/>
            </p:cNvCxnSpPr>
            <p:nvPr/>
          </p:nvCxnSpPr>
          <p:spPr>
            <a:xfrm rot="10800000">
              <a:off x="4354930" y="2526741"/>
              <a:ext cx="580500" cy="0"/>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8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GitHub Desktop (11/11)</a:t>
            </a:r>
            <a:endParaRPr/>
          </a:p>
        </p:txBody>
      </p:sp>
      <p:grpSp>
        <p:nvGrpSpPr>
          <p:cNvPr id="1853" name="Google Shape;1853;p84"/>
          <p:cNvGrpSpPr/>
          <p:nvPr/>
        </p:nvGrpSpPr>
        <p:grpSpPr>
          <a:xfrm>
            <a:off x="559817" y="1902381"/>
            <a:ext cx="8783192" cy="200055"/>
            <a:chOff x="559817" y="2136914"/>
            <a:chExt cx="8783192" cy="200055"/>
          </a:xfrm>
        </p:grpSpPr>
        <p:sp>
          <p:nvSpPr>
            <p:cNvPr id="1854" name="Google Shape;1854;p8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55" name="Google Shape;1855;p8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GitHub Desktop</a:t>
              </a:r>
              <a:endParaRPr/>
            </a:p>
          </p:txBody>
        </p:sp>
      </p:grpSp>
      <p:sp>
        <p:nvSpPr>
          <p:cNvPr id="1856" name="Google Shape;1856;p84"/>
          <p:cNvSpPr/>
          <p:nvPr/>
        </p:nvSpPr>
        <p:spPr>
          <a:xfrm>
            <a:off x="702939" y="2151507"/>
            <a:ext cx="8753633"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 tới Kho lưu trữ cục bộ để kiểm tra file được đánh dấu. Nếu thao tác pull thành công, có thể thấy các sửa đổi đã được ánh xạ xong.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Như vậy, chúng ta đã học phương thức trực quan và đơn giản để Sử dụng GitHub Desktop và thử nghiệm với chức năng pull.</a:t>
            </a:r>
            <a:endParaRPr/>
          </a:p>
        </p:txBody>
      </p:sp>
      <p:grpSp>
        <p:nvGrpSpPr>
          <p:cNvPr id="1857" name="Google Shape;1857;p84"/>
          <p:cNvGrpSpPr/>
          <p:nvPr/>
        </p:nvGrpSpPr>
        <p:grpSpPr>
          <a:xfrm>
            <a:off x="451588" y="450001"/>
            <a:ext cx="9018000" cy="276999"/>
            <a:chOff x="450000" y="450000"/>
            <a:chExt cx="9018000" cy="276999"/>
          </a:xfrm>
        </p:grpSpPr>
        <p:sp>
          <p:nvSpPr>
            <p:cNvPr id="1858" name="Google Shape;1858;p8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859" name="Google Shape;1859;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id="1860" name="Google Shape;1860;p84"/>
          <p:cNvPicPr preferRelativeResize="0"/>
          <p:nvPr/>
        </p:nvPicPr>
        <p:blipFill rotWithShape="1">
          <a:blip r:embed="rId3">
            <a:alphaModFix/>
          </a:blip>
          <a:srcRect b="0" l="0" r="0" t="0"/>
          <a:stretch/>
        </p:blipFill>
        <p:spPr>
          <a:xfrm>
            <a:off x="702939" y="3155984"/>
            <a:ext cx="4853921" cy="11619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8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1867" name="Google Shape;1867;p85"/>
          <p:cNvGrpSpPr/>
          <p:nvPr/>
        </p:nvGrpSpPr>
        <p:grpSpPr>
          <a:xfrm>
            <a:off x="559817" y="1902381"/>
            <a:ext cx="8783192" cy="200055"/>
            <a:chOff x="559817" y="2136914"/>
            <a:chExt cx="8783192" cy="200055"/>
          </a:xfrm>
        </p:grpSpPr>
        <p:sp>
          <p:nvSpPr>
            <p:cNvPr id="1868" name="Google Shape;1868;p8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69" name="Google Shape;1869;p8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Cài đặt GitHub Desktop trên Linux</a:t>
              </a:r>
              <a:endParaRPr/>
            </a:p>
          </p:txBody>
        </p:sp>
      </p:grpSp>
      <p:sp>
        <p:nvSpPr>
          <p:cNvPr id="1870" name="Google Shape;1870;p85"/>
          <p:cNvSpPr/>
          <p:nvPr/>
        </p:nvSpPr>
        <p:spPr>
          <a:xfrm>
            <a:off x="702939" y="2151507"/>
            <a:ext cx="853387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GitHub Desktop và Nhánh (Branch) trong môi trường Linux.</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Sử dụng Nhánh để làm việc độc lập và quy trình sáp nhập vào Nhánh chính.</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Sơ đồ bên dưới cho thấy luồng xử lý thực tế liên quan đến việc sử dụng Nhánh.</a:t>
            </a:r>
            <a:endParaRPr/>
          </a:p>
        </p:txBody>
      </p:sp>
      <p:grpSp>
        <p:nvGrpSpPr>
          <p:cNvPr id="1871" name="Google Shape;1871;p85"/>
          <p:cNvGrpSpPr/>
          <p:nvPr/>
        </p:nvGrpSpPr>
        <p:grpSpPr>
          <a:xfrm>
            <a:off x="451588" y="450001"/>
            <a:ext cx="9018000" cy="276999"/>
            <a:chOff x="450000" y="450000"/>
            <a:chExt cx="9018000" cy="276999"/>
          </a:xfrm>
        </p:grpSpPr>
        <p:sp>
          <p:nvSpPr>
            <p:cNvPr id="1872" name="Google Shape;1872;p8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873" name="Google Shape;1873;p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874" name="Google Shape;1874;p85"/>
          <p:cNvGrpSpPr/>
          <p:nvPr/>
        </p:nvGrpSpPr>
        <p:grpSpPr>
          <a:xfrm>
            <a:off x="750014" y="3128348"/>
            <a:ext cx="8127413" cy="3402247"/>
            <a:chOff x="996731" y="3120728"/>
            <a:chExt cx="8127413" cy="3402247"/>
          </a:xfrm>
        </p:grpSpPr>
        <p:grpSp>
          <p:nvGrpSpPr>
            <p:cNvPr id="1875" name="Google Shape;1875;p85"/>
            <p:cNvGrpSpPr/>
            <p:nvPr/>
          </p:nvGrpSpPr>
          <p:grpSpPr>
            <a:xfrm>
              <a:off x="996731" y="4099140"/>
              <a:ext cx="1426244" cy="1424543"/>
              <a:chOff x="996731" y="4099140"/>
              <a:chExt cx="1426244" cy="1424543"/>
            </a:xfrm>
          </p:grpSpPr>
          <p:sp>
            <p:nvSpPr>
              <p:cNvPr id="1876" name="Google Shape;1876;p85"/>
              <p:cNvSpPr/>
              <p:nvPr/>
            </p:nvSpPr>
            <p:spPr>
              <a:xfrm>
                <a:off x="996731" y="4099140"/>
                <a:ext cx="1426244"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GitHub (example1)</a:t>
                </a:r>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1877" name="Google Shape;1877;p85"/>
              <p:cNvSpPr/>
              <p:nvPr/>
            </p:nvSpPr>
            <p:spPr>
              <a:xfrm>
                <a:off x="1115991" y="4648046"/>
                <a:ext cx="1173327" cy="731674"/>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b="1" sz="1200">
                  <a:solidFill>
                    <a:schemeClr val="dk1"/>
                  </a:solidFill>
                  <a:latin typeface="Arial"/>
                  <a:ea typeface="Arial"/>
                  <a:cs typeface="Arial"/>
                  <a:sym typeface="Arial"/>
                </a:endParaRPr>
              </a:p>
            </p:txBody>
          </p:sp>
        </p:grpSp>
        <p:sp>
          <p:nvSpPr>
            <p:cNvPr id="1878" name="Google Shape;1878;p85"/>
            <p:cNvSpPr/>
            <p:nvPr/>
          </p:nvSpPr>
          <p:spPr>
            <a:xfrm>
              <a:off x="3368040" y="4105564"/>
              <a:ext cx="1760220" cy="142454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a:t>
              </a:r>
              <a:br>
                <a:rPr b="1" lang="en-US" sz="1200">
                  <a:solidFill>
                    <a:schemeClr val="dk1"/>
                  </a:solidFill>
                  <a:latin typeface="Arial"/>
                  <a:ea typeface="Arial"/>
                  <a:cs typeface="Arial"/>
                  <a:sym typeface="Arial"/>
                </a:rPr>
              </a:br>
              <a:r>
                <a:rPr b="1" lang="en-US" sz="1200">
                  <a:solidFill>
                    <a:schemeClr val="dk1"/>
                  </a:solidFill>
                  <a:latin typeface="Arial"/>
                  <a:ea typeface="Arial"/>
                  <a:cs typeface="Arial"/>
                  <a:sym typeface="Arial"/>
                </a:rPr>
                <a:t>(Nhánh chính)</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p:txBody>
        </p:sp>
        <p:sp>
          <p:nvSpPr>
            <p:cNvPr id="1879" name="Google Shape;1879;p85"/>
            <p:cNvSpPr/>
            <p:nvPr/>
          </p:nvSpPr>
          <p:spPr>
            <a:xfrm>
              <a:off x="3480068" y="4603371"/>
              <a:ext cx="1549132" cy="456309"/>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a:p>
            <a:p>
              <a:pPr indent="0" lvl="0" marL="0" marR="0" rtl="0" algn="ctr">
                <a:spcBef>
                  <a:spcPts val="0"/>
                </a:spcBef>
                <a:spcAft>
                  <a:spcPts val="0"/>
                </a:spcAft>
                <a:buNone/>
              </a:pPr>
              <a:r>
                <a:rPr b="1" lang="en-US" sz="1200">
                  <a:solidFill>
                    <a:srgbClr val="FF0000"/>
                  </a:solidFill>
                  <a:latin typeface="Arial"/>
                  <a:ea typeface="Arial"/>
                  <a:cs typeface="Arial"/>
                  <a:sym typeface="Arial"/>
                </a:rPr>
                <a:t>practice.py</a:t>
              </a:r>
              <a:endParaRPr b="1" sz="1200">
                <a:solidFill>
                  <a:srgbClr val="FF0000"/>
                </a:solidFill>
                <a:latin typeface="Arial"/>
                <a:ea typeface="Arial"/>
                <a:cs typeface="Arial"/>
                <a:sym typeface="Arial"/>
              </a:endParaRPr>
            </a:p>
          </p:txBody>
        </p:sp>
        <p:cxnSp>
          <p:nvCxnSpPr>
            <p:cNvPr id="1880" name="Google Shape;1880;p85"/>
            <p:cNvCxnSpPr/>
            <p:nvPr/>
          </p:nvCxnSpPr>
          <p:spPr>
            <a:xfrm>
              <a:off x="2422975" y="4877667"/>
              <a:ext cx="945065" cy="0"/>
            </a:xfrm>
            <a:prstGeom prst="straightConnector1">
              <a:avLst/>
            </a:prstGeom>
            <a:noFill/>
            <a:ln cap="flat" cmpd="sng" w="9525">
              <a:solidFill>
                <a:srgbClr val="1429A0"/>
              </a:solidFill>
              <a:prstDash val="solid"/>
              <a:miter lim="800000"/>
              <a:headEnd len="sm" w="sm" type="none"/>
              <a:tailEnd len="med" w="med" type="triangle"/>
            </a:ln>
          </p:spPr>
        </p:cxnSp>
        <p:sp>
          <p:nvSpPr>
            <p:cNvPr id="1881" name="Google Shape;1881;p85"/>
            <p:cNvSpPr/>
            <p:nvPr/>
          </p:nvSpPr>
          <p:spPr>
            <a:xfrm>
              <a:off x="6301598" y="4098797"/>
              <a:ext cx="2822546" cy="1424543"/>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kho lưu trữ cục bộ</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(tạo nhánh practice.py)</a:t>
              </a:r>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100">
                <a:solidFill>
                  <a:schemeClr val="dk1"/>
                </a:solidFill>
                <a:latin typeface="Arial"/>
                <a:ea typeface="Arial"/>
                <a:cs typeface="Arial"/>
                <a:sym typeface="Arial"/>
              </a:endParaRPr>
            </a:p>
          </p:txBody>
        </p:sp>
        <p:sp>
          <p:nvSpPr>
            <p:cNvPr id="1882" name="Google Shape;1882;p85"/>
            <p:cNvSpPr/>
            <p:nvPr/>
          </p:nvSpPr>
          <p:spPr>
            <a:xfrm>
              <a:off x="6400800" y="4611843"/>
              <a:ext cx="2644139" cy="8288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README.md</a:t>
              </a:r>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practice.py </a:t>
              </a:r>
              <a:endParaRPr/>
            </a:p>
            <a:p>
              <a:pPr indent="0" lvl="0" marL="0" marR="0" rtl="0" algn="ctr">
                <a:spcBef>
                  <a:spcPts val="0"/>
                </a:spcBef>
                <a:spcAft>
                  <a:spcPts val="0"/>
                </a:spcAft>
                <a:buNone/>
              </a:pPr>
              <a:r>
                <a:rPr b="1" lang="en-US" sz="1200">
                  <a:solidFill>
                    <a:srgbClr val="FF0000"/>
                  </a:solidFill>
                  <a:latin typeface="Arial"/>
                  <a:ea typeface="Arial"/>
                  <a:cs typeface="Arial"/>
                  <a:sym typeface="Arial"/>
                </a:rPr>
                <a:t>(được tạo và đẩy vào ‘tạo nhánh practice.py')</a:t>
              </a:r>
              <a:endParaRPr/>
            </a:p>
          </p:txBody>
        </p:sp>
        <p:cxnSp>
          <p:nvCxnSpPr>
            <p:cNvPr id="1883" name="Google Shape;1883;p85"/>
            <p:cNvCxnSpPr>
              <a:stCxn id="1881" idx="2"/>
              <a:endCxn id="1878" idx="2"/>
            </p:cNvCxnSpPr>
            <p:nvPr/>
          </p:nvCxnSpPr>
          <p:spPr>
            <a:xfrm rot="5400000">
              <a:off x="5977071" y="3794440"/>
              <a:ext cx="6900" cy="3464700"/>
            </a:xfrm>
            <a:prstGeom prst="bentConnector3">
              <a:avLst>
                <a:gd fmla="val 3365554" name="adj1"/>
              </a:avLst>
            </a:prstGeom>
            <a:noFill/>
            <a:ln cap="flat" cmpd="sng" w="9525">
              <a:solidFill>
                <a:srgbClr val="1429A0"/>
              </a:solidFill>
              <a:prstDash val="solid"/>
              <a:miter lim="800000"/>
              <a:headEnd len="sm" w="sm" type="none"/>
              <a:tailEnd len="med" w="med" type="triangle"/>
            </a:ln>
          </p:spPr>
        </p:cxnSp>
        <p:sp>
          <p:nvSpPr>
            <p:cNvPr id="1884" name="Google Shape;1884;p85"/>
            <p:cNvSpPr/>
            <p:nvPr/>
          </p:nvSpPr>
          <p:spPr>
            <a:xfrm>
              <a:off x="2573886" y="4571132"/>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cxnSp>
          <p:nvCxnSpPr>
            <p:cNvPr id="1885" name="Google Shape;1885;p85"/>
            <p:cNvCxnSpPr>
              <a:stCxn id="1878" idx="0"/>
              <a:endCxn id="1881" idx="0"/>
            </p:cNvCxnSpPr>
            <p:nvPr/>
          </p:nvCxnSpPr>
          <p:spPr>
            <a:xfrm rot="-5400000">
              <a:off x="5977050" y="2369764"/>
              <a:ext cx="6900" cy="3464700"/>
            </a:xfrm>
            <a:prstGeom prst="bentConnector3">
              <a:avLst>
                <a:gd fmla="val 3590764" name="adj1"/>
              </a:avLst>
            </a:prstGeom>
            <a:noFill/>
            <a:ln cap="flat" cmpd="sng" w="9525">
              <a:solidFill>
                <a:srgbClr val="1429A0"/>
              </a:solidFill>
              <a:prstDash val="solid"/>
              <a:miter lim="800000"/>
              <a:headEnd len="sm" w="sm" type="none"/>
              <a:tailEnd len="med" w="med" type="triangle"/>
            </a:ln>
          </p:spPr>
        </p:cxnSp>
        <p:cxnSp>
          <p:nvCxnSpPr>
            <p:cNvPr id="1886" name="Google Shape;1886;p85"/>
            <p:cNvCxnSpPr/>
            <p:nvPr/>
          </p:nvCxnSpPr>
          <p:spPr>
            <a:xfrm rot="5400000">
              <a:off x="5824067" y="2228120"/>
              <a:ext cx="5085" cy="3772522"/>
            </a:xfrm>
            <a:prstGeom prst="bentConnector3">
              <a:avLst>
                <a:gd fmla="val -13255438" name="adj1"/>
              </a:avLst>
            </a:prstGeom>
            <a:noFill/>
            <a:ln cap="flat" cmpd="sng" w="9525">
              <a:solidFill>
                <a:srgbClr val="1429A0"/>
              </a:solidFill>
              <a:prstDash val="solid"/>
              <a:miter lim="800000"/>
              <a:headEnd len="sm" w="sm" type="none"/>
              <a:tailEnd len="med" w="med" type="triangle"/>
            </a:ln>
          </p:spPr>
        </p:cxnSp>
        <p:sp>
          <p:nvSpPr>
            <p:cNvPr id="1887" name="Google Shape;1887;p85"/>
            <p:cNvSpPr/>
            <p:nvPr/>
          </p:nvSpPr>
          <p:spPr>
            <a:xfrm>
              <a:off x="3493722" y="5097781"/>
              <a:ext cx="1538914" cy="360954"/>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practice.py được thêm vào nhánh chính</a:t>
              </a:r>
              <a:endParaRPr b="1" sz="1000">
                <a:solidFill>
                  <a:schemeClr val="lt1"/>
                </a:solidFill>
                <a:latin typeface="Arial"/>
                <a:ea typeface="Arial"/>
                <a:cs typeface="Arial"/>
                <a:sym typeface="Arial"/>
              </a:endParaRPr>
            </a:p>
          </p:txBody>
        </p:sp>
        <p:sp>
          <p:nvSpPr>
            <p:cNvPr id="1888" name="Google Shape;1888;p85"/>
            <p:cNvSpPr/>
            <p:nvPr/>
          </p:nvSpPr>
          <p:spPr>
            <a:xfrm>
              <a:off x="2770798" y="4570720"/>
              <a:ext cx="55495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clone</a:t>
              </a:r>
              <a:endParaRPr b="1" sz="1200">
                <a:solidFill>
                  <a:srgbClr val="1429A0"/>
                </a:solidFill>
                <a:latin typeface="Arial"/>
                <a:ea typeface="Arial"/>
                <a:cs typeface="Arial"/>
                <a:sym typeface="Arial"/>
              </a:endParaRPr>
            </a:p>
          </p:txBody>
        </p:sp>
        <p:grpSp>
          <p:nvGrpSpPr>
            <p:cNvPr id="1889" name="Google Shape;1889;p85"/>
            <p:cNvGrpSpPr/>
            <p:nvPr/>
          </p:nvGrpSpPr>
          <p:grpSpPr>
            <a:xfrm>
              <a:off x="2992385" y="5589386"/>
              <a:ext cx="1867381" cy="933589"/>
              <a:chOff x="2992385" y="5589386"/>
              <a:chExt cx="1867381" cy="933589"/>
            </a:xfrm>
          </p:grpSpPr>
          <p:sp>
            <p:nvSpPr>
              <p:cNvPr id="1890" name="Google Shape;1890;p85"/>
              <p:cNvSpPr/>
              <p:nvPr/>
            </p:nvSpPr>
            <p:spPr>
              <a:xfrm>
                <a:off x="3210863" y="5589386"/>
                <a:ext cx="1648903" cy="9335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Chỉ có </a:t>
                </a:r>
                <a:endParaRPr/>
              </a:p>
              <a:p>
                <a:pPr indent="0" lvl="0" marL="0" marR="0" rtl="0" algn="l">
                  <a:spcBef>
                    <a:spcPts val="400"/>
                  </a:spcBef>
                  <a:spcAft>
                    <a:spcPts val="0"/>
                  </a:spcAft>
                  <a:buNone/>
                </a:pPr>
                <a:r>
                  <a:rPr b="1" lang="en-US" sz="1200">
                    <a:solidFill>
                      <a:srgbClr val="1429A0"/>
                    </a:solidFill>
                    <a:latin typeface="Arial"/>
                    <a:ea typeface="Arial"/>
                    <a:cs typeface="Arial"/>
                    <a:sym typeface="Arial"/>
                  </a:rPr>
                  <a:t>README.md</a:t>
                </a:r>
                <a:br>
                  <a:rPr b="1" lang="en-US" sz="1200">
                    <a:solidFill>
                      <a:srgbClr val="1429A0"/>
                    </a:solidFill>
                    <a:latin typeface="Arial"/>
                    <a:ea typeface="Arial"/>
                    <a:cs typeface="Arial"/>
                    <a:sym typeface="Arial"/>
                  </a:rPr>
                </a:br>
                <a:r>
                  <a:rPr b="1" lang="en-US" sz="1200">
                    <a:solidFill>
                      <a:srgbClr val="1429A0"/>
                    </a:solidFill>
                    <a:latin typeface="Arial"/>
                    <a:ea typeface="Arial"/>
                    <a:cs typeface="Arial"/>
                    <a:sym typeface="Arial"/>
                  </a:rPr>
                  <a:t>(Không có practice.py)</a:t>
                </a:r>
                <a:br>
                  <a:rPr b="1" lang="en-US" sz="1200">
                    <a:solidFill>
                      <a:srgbClr val="1429A0"/>
                    </a:solidFill>
                    <a:latin typeface="Arial"/>
                    <a:ea typeface="Arial"/>
                    <a:cs typeface="Arial"/>
                    <a:sym typeface="Arial"/>
                  </a:rPr>
                </a:br>
                <a:endParaRPr b="1" sz="1200">
                  <a:solidFill>
                    <a:srgbClr val="1429A0"/>
                  </a:solidFill>
                  <a:latin typeface="Arial"/>
                  <a:ea typeface="Arial"/>
                  <a:cs typeface="Arial"/>
                  <a:sym typeface="Arial"/>
                </a:endParaRPr>
              </a:p>
            </p:txBody>
          </p:sp>
          <p:sp>
            <p:nvSpPr>
              <p:cNvPr id="1891" name="Google Shape;1891;p85"/>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5</a:t>
                </a:r>
                <a:endParaRPr b="1" sz="1200">
                  <a:solidFill>
                    <a:schemeClr val="lt1"/>
                  </a:solidFill>
                  <a:latin typeface="Arial"/>
                  <a:ea typeface="Arial"/>
                  <a:cs typeface="Arial"/>
                  <a:sym typeface="Arial"/>
                </a:endParaRPr>
              </a:p>
            </p:txBody>
          </p:sp>
        </p:grpSp>
        <p:sp>
          <p:nvSpPr>
            <p:cNvPr id="1892" name="Google Shape;1892;p85"/>
            <p:cNvSpPr/>
            <p:nvPr/>
          </p:nvSpPr>
          <p:spPr>
            <a:xfrm>
              <a:off x="3217308" y="5111146"/>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8</a:t>
              </a:r>
              <a:endParaRPr b="1" sz="1200">
                <a:solidFill>
                  <a:schemeClr val="lt1"/>
                </a:solidFill>
                <a:latin typeface="Arial"/>
                <a:ea typeface="Arial"/>
                <a:cs typeface="Arial"/>
                <a:sym typeface="Arial"/>
              </a:endParaRPr>
            </a:p>
          </p:txBody>
        </p:sp>
        <p:cxnSp>
          <p:nvCxnSpPr>
            <p:cNvPr id="1893" name="Google Shape;1893;p85"/>
            <p:cNvCxnSpPr/>
            <p:nvPr/>
          </p:nvCxnSpPr>
          <p:spPr>
            <a:xfrm>
              <a:off x="5128260" y="4875177"/>
              <a:ext cx="1173338" cy="0"/>
            </a:xfrm>
            <a:prstGeom prst="straightConnector1">
              <a:avLst/>
            </a:prstGeom>
            <a:noFill/>
            <a:ln cap="flat" cmpd="sng" w="9525">
              <a:solidFill>
                <a:srgbClr val="1429A0"/>
              </a:solidFill>
              <a:prstDash val="solid"/>
              <a:miter lim="800000"/>
              <a:headEnd len="sm" w="sm" type="none"/>
              <a:tailEnd len="med" w="med" type="triangle"/>
            </a:ln>
          </p:spPr>
        </p:cxnSp>
        <p:grpSp>
          <p:nvGrpSpPr>
            <p:cNvPr id="1894" name="Google Shape;1894;p85"/>
            <p:cNvGrpSpPr/>
            <p:nvPr/>
          </p:nvGrpSpPr>
          <p:grpSpPr>
            <a:xfrm>
              <a:off x="5167816" y="4389480"/>
              <a:ext cx="1190929" cy="461665"/>
              <a:chOff x="1946881" y="5731111"/>
              <a:chExt cx="1190929" cy="461665"/>
            </a:xfrm>
          </p:grpSpPr>
          <p:sp>
            <p:nvSpPr>
              <p:cNvPr id="1895" name="Google Shape;1895;p85"/>
              <p:cNvSpPr/>
              <p:nvPr/>
            </p:nvSpPr>
            <p:spPr>
              <a:xfrm>
                <a:off x="1946881" y="5807723"/>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sp>
            <p:nvSpPr>
              <p:cNvPr id="1896" name="Google Shape;1896;p85"/>
              <p:cNvSpPr/>
              <p:nvPr/>
            </p:nvSpPr>
            <p:spPr>
              <a:xfrm>
                <a:off x="2156841" y="5731111"/>
                <a:ext cx="9809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Tạo nhánh mới</a:t>
                </a:r>
                <a:endParaRPr b="1" sz="1200">
                  <a:solidFill>
                    <a:srgbClr val="1429A0"/>
                  </a:solidFill>
                  <a:latin typeface="Arial"/>
                  <a:ea typeface="Arial"/>
                  <a:cs typeface="Arial"/>
                  <a:sym typeface="Arial"/>
                </a:endParaRPr>
              </a:p>
            </p:txBody>
          </p:sp>
        </p:grpSp>
        <p:grpSp>
          <p:nvGrpSpPr>
            <p:cNvPr id="1897" name="Google Shape;1897;p85"/>
            <p:cNvGrpSpPr/>
            <p:nvPr/>
          </p:nvGrpSpPr>
          <p:grpSpPr>
            <a:xfrm>
              <a:off x="5067498" y="5834764"/>
              <a:ext cx="2078783" cy="276999"/>
              <a:chOff x="2992385" y="5612246"/>
              <a:chExt cx="2078783" cy="276999"/>
            </a:xfrm>
          </p:grpSpPr>
          <p:sp>
            <p:nvSpPr>
              <p:cNvPr id="1898" name="Google Shape;1898;p85"/>
              <p:cNvSpPr/>
              <p:nvPr/>
            </p:nvSpPr>
            <p:spPr>
              <a:xfrm>
                <a:off x="3210863" y="5612246"/>
                <a:ext cx="186030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429A0"/>
                    </a:solidFill>
                    <a:latin typeface="Arial"/>
                    <a:ea typeface="Arial"/>
                    <a:cs typeface="Arial"/>
                    <a:sym typeface="Arial"/>
                  </a:rPr>
                  <a:t>Chuyển tới nhánh chính</a:t>
                </a:r>
                <a:endParaRPr b="1" sz="1200">
                  <a:solidFill>
                    <a:srgbClr val="1429A0"/>
                  </a:solidFill>
                  <a:latin typeface="Arial"/>
                  <a:ea typeface="Arial"/>
                  <a:cs typeface="Arial"/>
                  <a:sym typeface="Arial"/>
                </a:endParaRPr>
              </a:p>
            </p:txBody>
          </p:sp>
          <p:sp>
            <p:nvSpPr>
              <p:cNvPr id="1899" name="Google Shape;1899;p85"/>
              <p:cNvSpPr/>
              <p:nvPr/>
            </p:nvSpPr>
            <p:spPr>
              <a:xfrm>
                <a:off x="2992385" y="5624585"/>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4</a:t>
                </a:r>
                <a:endParaRPr b="1" sz="1200">
                  <a:solidFill>
                    <a:schemeClr val="lt1"/>
                  </a:solidFill>
                  <a:latin typeface="Arial"/>
                  <a:ea typeface="Arial"/>
                  <a:cs typeface="Arial"/>
                  <a:sym typeface="Arial"/>
                </a:endParaRPr>
              </a:p>
            </p:txBody>
          </p:sp>
        </p:grpSp>
        <p:grpSp>
          <p:nvGrpSpPr>
            <p:cNvPr id="1900" name="Google Shape;1900;p85"/>
            <p:cNvGrpSpPr/>
            <p:nvPr/>
          </p:nvGrpSpPr>
          <p:grpSpPr>
            <a:xfrm>
              <a:off x="4735570" y="3120728"/>
              <a:ext cx="2664116" cy="276999"/>
              <a:chOff x="2726286" y="4723120"/>
              <a:chExt cx="2664116" cy="276999"/>
            </a:xfrm>
          </p:grpSpPr>
          <p:sp>
            <p:nvSpPr>
              <p:cNvPr id="1901" name="Google Shape;1901;p85"/>
              <p:cNvSpPr/>
              <p:nvPr/>
            </p:nvSpPr>
            <p:spPr>
              <a:xfrm>
                <a:off x="2726286" y="4723532"/>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7</a:t>
                </a:r>
                <a:endParaRPr b="1" sz="1200">
                  <a:solidFill>
                    <a:schemeClr val="lt1"/>
                  </a:solidFill>
                  <a:latin typeface="Arial"/>
                  <a:ea typeface="Arial"/>
                  <a:cs typeface="Arial"/>
                  <a:sym typeface="Arial"/>
                </a:endParaRPr>
              </a:p>
            </p:txBody>
          </p:sp>
          <p:sp>
            <p:nvSpPr>
              <p:cNvPr id="1902" name="Google Shape;1902;p85"/>
              <p:cNvSpPr/>
              <p:nvPr/>
            </p:nvSpPr>
            <p:spPr>
              <a:xfrm>
                <a:off x="2939090" y="4723120"/>
                <a:ext cx="245131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Yêu cầu lệnh Pull tới nhánh chính</a:t>
                </a:r>
                <a:endParaRPr b="1" sz="1200">
                  <a:solidFill>
                    <a:srgbClr val="1429A0"/>
                  </a:solidFill>
                  <a:latin typeface="Arial"/>
                  <a:ea typeface="Arial"/>
                  <a:cs typeface="Arial"/>
                  <a:sym typeface="Arial"/>
                </a:endParaRPr>
              </a:p>
            </p:txBody>
          </p:sp>
        </p:grpSp>
        <p:sp>
          <p:nvSpPr>
            <p:cNvPr id="1903" name="Google Shape;1903;p85"/>
            <p:cNvSpPr/>
            <p:nvPr/>
          </p:nvSpPr>
          <p:spPr>
            <a:xfrm>
              <a:off x="6993529" y="4648046"/>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grpSp>
          <p:nvGrpSpPr>
            <p:cNvPr id="1904" name="Google Shape;1904;p85"/>
            <p:cNvGrpSpPr/>
            <p:nvPr/>
          </p:nvGrpSpPr>
          <p:grpSpPr>
            <a:xfrm>
              <a:off x="4604086" y="3553287"/>
              <a:ext cx="2771389" cy="276999"/>
              <a:chOff x="2726286" y="4723120"/>
              <a:chExt cx="2771389" cy="276999"/>
            </a:xfrm>
          </p:grpSpPr>
          <p:sp>
            <p:nvSpPr>
              <p:cNvPr id="1905" name="Google Shape;1905;p85"/>
              <p:cNvSpPr/>
              <p:nvPr/>
            </p:nvSpPr>
            <p:spPr>
              <a:xfrm>
                <a:off x="2726286" y="4723532"/>
                <a:ext cx="255680" cy="255680"/>
              </a:xfrm>
              <a:prstGeom prst="ellipse">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6</a:t>
                </a:r>
                <a:endParaRPr b="1" sz="1200">
                  <a:solidFill>
                    <a:schemeClr val="lt1"/>
                  </a:solidFill>
                  <a:latin typeface="Arial"/>
                  <a:ea typeface="Arial"/>
                  <a:cs typeface="Arial"/>
                  <a:sym typeface="Arial"/>
                </a:endParaRPr>
              </a:p>
            </p:txBody>
          </p:sp>
          <p:sp>
            <p:nvSpPr>
              <p:cNvPr id="1906" name="Google Shape;1906;p85"/>
              <p:cNvSpPr/>
              <p:nvPr/>
            </p:nvSpPr>
            <p:spPr>
              <a:xfrm>
                <a:off x="2930947" y="4723120"/>
                <a:ext cx="256672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1429A0"/>
                    </a:solidFill>
                    <a:latin typeface="Arial"/>
                    <a:ea typeface="Arial"/>
                    <a:cs typeface="Arial"/>
                    <a:sym typeface="Arial"/>
                  </a:rPr>
                  <a:t>Di chuyển để tạo nhánh practice.py</a:t>
                </a:r>
                <a:endParaRPr b="1" sz="1200">
                  <a:solidFill>
                    <a:srgbClr val="1429A0"/>
                  </a:solidFill>
                  <a:latin typeface="Arial"/>
                  <a:ea typeface="Arial"/>
                  <a:cs typeface="Arial"/>
                  <a:sym typeface="Arial"/>
                </a:endParaRPr>
              </a:p>
            </p:txBody>
          </p:sp>
        </p:gr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8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1913" name="Google Shape;1913;p86"/>
          <p:cNvGrpSpPr/>
          <p:nvPr/>
        </p:nvGrpSpPr>
        <p:grpSpPr>
          <a:xfrm>
            <a:off x="559817" y="1902381"/>
            <a:ext cx="8783192" cy="200055"/>
            <a:chOff x="559817" y="2136914"/>
            <a:chExt cx="8783192" cy="200055"/>
          </a:xfrm>
        </p:grpSpPr>
        <p:sp>
          <p:nvSpPr>
            <p:cNvPr id="1914" name="Google Shape;1914;p8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915" name="Google Shape;1915;p8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Cài đặt GitHub Desktop trên Linux</a:t>
              </a:r>
              <a:endParaRPr/>
            </a:p>
          </p:txBody>
        </p:sp>
      </p:grpSp>
      <p:sp>
        <p:nvSpPr>
          <p:cNvPr id="1916" name="Google Shape;1916;p86"/>
          <p:cNvSpPr/>
          <p:nvPr/>
        </p:nvSpPr>
        <p:spPr>
          <a:xfrm>
            <a:off x="702939" y="2151507"/>
            <a:ext cx="8818748"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cập https://github.com/shiftkey/desktop để cài đặt GitHub Desktop trong môi trường Linux.</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dòng chữ " To setup the package repository, run these commands", hãy nhập 3 dòng lệnh vào Linux Terminal.</a:t>
            </a:r>
            <a:endParaRPr sz="1300">
              <a:solidFill>
                <a:srgbClr val="262626"/>
              </a:solidFill>
              <a:latin typeface="Arial"/>
              <a:ea typeface="Arial"/>
              <a:cs typeface="Arial"/>
              <a:sym typeface="Arial"/>
            </a:endParaRPr>
          </a:p>
        </p:txBody>
      </p:sp>
      <p:grpSp>
        <p:nvGrpSpPr>
          <p:cNvPr id="1917" name="Google Shape;1917;p86"/>
          <p:cNvGrpSpPr/>
          <p:nvPr/>
        </p:nvGrpSpPr>
        <p:grpSpPr>
          <a:xfrm>
            <a:off x="451588" y="450001"/>
            <a:ext cx="9018000" cy="276999"/>
            <a:chOff x="450000" y="450000"/>
            <a:chExt cx="9018000" cy="276999"/>
          </a:xfrm>
        </p:grpSpPr>
        <p:sp>
          <p:nvSpPr>
            <p:cNvPr id="1918" name="Google Shape;1918;p8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919" name="Google Shape;1919;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920" name="Google Shape;1920;p86"/>
          <p:cNvGrpSpPr/>
          <p:nvPr/>
        </p:nvGrpSpPr>
        <p:grpSpPr>
          <a:xfrm>
            <a:off x="702938" y="2972281"/>
            <a:ext cx="6602931" cy="3263159"/>
            <a:chOff x="702938" y="2863667"/>
            <a:chExt cx="7066609" cy="3492308"/>
          </a:xfrm>
        </p:grpSpPr>
        <p:pic>
          <p:nvPicPr>
            <p:cNvPr descr="텍스트이(가) 표시된 사진&#10;&#10;자동 생성된 설명" id="1921" name="Google Shape;1921;p86"/>
            <p:cNvPicPr preferRelativeResize="0"/>
            <p:nvPr/>
          </p:nvPicPr>
          <p:blipFill rotWithShape="1">
            <a:blip r:embed="rId3">
              <a:alphaModFix/>
            </a:blip>
            <a:srcRect b="0" l="0" r="0" t="0"/>
            <a:stretch/>
          </p:blipFill>
          <p:spPr>
            <a:xfrm>
              <a:off x="702938" y="2863667"/>
              <a:ext cx="5076911" cy="1821886"/>
            </a:xfrm>
            <a:prstGeom prst="rect">
              <a:avLst/>
            </a:prstGeom>
            <a:noFill/>
            <a:ln>
              <a:noFill/>
            </a:ln>
          </p:spPr>
        </p:pic>
        <p:pic>
          <p:nvPicPr>
            <p:cNvPr id="1922" name="Google Shape;1922;p86"/>
            <p:cNvPicPr preferRelativeResize="0"/>
            <p:nvPr/>
          </p:nvPicPr>
          <p:blipFill rotWithShape="1">
            <a:blip r:embed="rId4">
              <a:alphaModFix/>
            </a:blip>
            <a:srcRect b="0" l="0" r="0" t="0"/>
            <a:stretch/>
          </p:blipFill>
          <p:spPr>
            <a:xfrm>
              <a:off x="702938" y="4740118"/>
              <a:ext cx="7066609" cy="1615857"/>
            </a:xfrm>
            <a:prstGeom prst="rect">
              <a:avLst/>
            </a:prstGeom>
            <a:noFill/>
            <a:ln>
              <a:noFill/>
            </a:ln>
          </p:spPr>
        </p:pic>
        <p:sp>
          <p:nvSpPr>
            <p:cNvPr id="1923" name="Google Shape;1923;p86"/>
            <p:cNvSpPr/>
            <p:nvPr/>
          </p:nvSpPr>
          <p:spPr>
            <a:xfrm>
              <a:off x="885424" y="3441643"/>
              <a:ext cx="4759596" cy="35430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8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1930" name="Google Shape;1930;p87"/>
          <p:cNvGrpSpPr/>
          <p:nvPr/>
        </p:nvGrpSpPr>
        <p:grpSpPr>
          <a:xfrm>
            <a:off x="559817" y="1902381"/>
            <a:ext cx="8783192" cy="200055"/>
            <a:chOff x="559817" y="2136914"/>
            <a:chExt cx="8783192" cy="200055"/>
          </a:xfrm>
        </p:grpSpPr>
        <p:sp>
          <p:nvSpPr>
            <p:cNvPr id="1931" name="Google Shape;1931;p8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932" name="Google Shape;1932;p8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Cài đặt GitHub Desktop trên Linux</a:t>
              </a:r>
              <a:endParaRPr/>
            </a:p>
          </p:txBody>
        </p:sp>
      </p:grpSp>
      <p:sp>
        <p:nvSpPr>
          <p:cNvPr id="1933" name="Google Shape;1933;p87"/>
          <p:cNvSpPr/>
          <p:nvPr/>
        </p:nvSpPr>
        <p:spPr>
          <a:xfrm>
            <a:off x="702939" y="2538787"/>
            <a:ext cx="853387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thực hiện lệnh trên, có thể sẽ không tiến hành được do sự cố liên quan đến bộ nhớ cache. Trong trường hợp này, nhấn (Ctrl + c) để dừng và nhập các lệnh bên dưới để khắc phục sự cố.</a:t>
            </a:r>
            <a:endParaRPr/>
          </a:p>
        </p:txBody>
      </p:sp>
      <p:grpSp>
        <p:nvGrpSpPr>
          <p:cNvPr id="1934" name="Google Shape;1934;p87"/>
          <p:cNvGrpSpPr/>
          <p:nvPr/>
        </p:nvGrpSpPr>
        <p:grpSpPr>
          <a:xfrm>
            <a:off x="451588" y="450001"/>
            <a:ext cx="9018000" cy="276999"/>
            <a:chOff x="450000" y="450000"/>
            <a:chExt cx="9018000" cy="276999"/>
          </a:xfrm>
        </p:grpSpPr>
        <p:sp>
          <p:nvSpPr>
            <p:cNvPr id="1935" name="Google Shape;1935;p8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936" name="Google Shape;1936;p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grpSp>
        <p:nvGrpSpPr>
          <p:cNvPr id="1937" name="Google Shape;1937;p87"/>
          <p:cNvGrpSpPr/>
          <p:nvPr/>
        </p:nvGrpSpPr>
        <p:grpSpPr>
          <a:xfrm>
            <a:off x="712182" y="2254034"/>
            <a:ext cx="3341405" cy="276999"/>
            <a:chOff x="878006" y="2630841"/>
            <a:chExt cx="3427199" cy="276999"/>
          </a:xfrm>
        </p:grpSpPr>
        <p:sp>
          <p:nvSpPr>
            <p:cNvPr id="1938" name="Google Shape;1938;p87"/>
            <p:cNvSpPr txBox="1"/>
            <p:nvPr/>
          </p:nvSpPr>
          <p:spPr>
            <a:xfrm>
              <a:off x="962129" y="2630841"/>
              <a:ext cx="33430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apt install github-desktop </a:t>
              </a:r>
              <a:endParaRPr/>
            </a:p>
          </p:txBody>
        </p:sp>
        <p:sp>
          <p:nvSpPr>
            <p:cNvPr id="1939" name="Google Shape;1939;p87"/>
            <p:cNvSpPr/>
            <p:nvPr/>
          </p:nvSpPr>
          <p:spPr>
            <a:xfrm>
              <a:off x="878006" y="2630843"/>
              <a:ext cx="84122"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940" name="Google Shape;1940;p87"/>
          <p:cNvGrpSpPr/>
          <p:nvPr/>
        </p:nvGrpSpPr>
        <p:grpSpPr>
          <a:xfrm>
            <a:off x="702939" y="3092056"/>
            <a:ext cx="3341405" cy="2167633"/>
            <a:chOff x="878006" y="2630841"/>
            <a:chExt cx="3420697" cy="1975870"/>
          </a:xfrm>
        </p:grpSpPr>
        <p:sp>
          <p:nvSpPr>
            <p:cNvPr id="1941" name="Google Shape;1941;p87"/>
            <p:cNvSpPr txBox="1"/>
            <p:nvPr/>
          </p:nvSpPr>
          <p:spPr>
            <a:xfrm>
              <a:off x="955627" y="2630841"/>
              <a:ext cx="3343076" cy="197587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rm /var/lib/apt/lists/lock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sudo rm /var/cache/apt/archives/lock</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sudo rm /var/lib/dpkg/lock*</a:t>
              </a:r>
              <a:endParaRPr/>
            </a:p>
            <a:p>
              <a:pPr indent="0" lvl="0" marL="0" marR="0" rtl="0" algn="l">
                <a:spcBef>
                  <a:spcPts val="0"/>
                </a:spcBef>
                <a:spcAft>
                  <a:spcPts val="0"/>
                </a:spcAft>
                <a:buNone/>
              </a:pPr>
              <a:r>
                <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 Package Update</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 sudo dpkg --configure -a</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sudo apt update</a:t>
              </a:r>
              <a:endParaRPr/>
            </a:p>
            <a:p>
              <a:pPr indent="0" lvl="0" marL="0" marR="0" rtl="0" algn="l">
                <a:spcBef>
                  <a:spcPts val="0"/>
                </a:spcBef>
                <a:spcAft>
                  <a:spcPts val="0"/>
                </a:spcAft>
                <a:buNone/>
              </a:pPr>
              <a:r>
                <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 Retry Install</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sudo apt install github-desktop</a:t>
              </a:r>
              <a:endParaRPr/>
            </a:p>
          </p:txBody>
        </p:sp>
        <p:sp>
          <p:nvSpPr>
            <p:cNvPr id="1942" name="Google Shape;1942;p87"/>
            <p:cNvSpPr/>
            <p:nvPr/>
          </p:nvSpPr>
          <p:spPr>
            <a:xfrm>
              <a:off x="878006" y="2630843"/>
              <a:ext cx="72064" cy="197586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943" name="Google Shape;1943;p87"/>
          <p:cNvGrpSpPr/>
          <p:nvPr/>
        </p:nvGrpSpPr>
        <p:grpSpPr>
          <a:xfrm>
            <a:off x="4127333" y="3092057"/>
            <a:ext cx="5319481" cy="3003943"/>
            <a:chOff x="3965877" y="2682165"/>
            <a:chExt cx="5393227" cy="3045588"/>
          </a:xfrm>
        </p:grpSpPr>
        <p:pic>
          <p:nvPicPr>
            <p:cNvPr descr="텍스트이(가) 표시된 사진&#10;&#10;자동 생성된 설명" id="1944" name="Google Shape;1944;p87"/>
            <p:cNvPicPr preferRelativeResize="0"/>
            <p:nvPr/>
          </p:nvPicPr>
          <p:blipFill rotWithShape="1">
            <a:blip r:embed="rId3">
              <a:alphaModFix/>
            </a:blip>
            <a:srcRect b="0" l="0" r="0" t="0"/>
            <a:stretch/>
          </p:blipFill>
          <p:spPr>
            <a:xfrm>
              <a:off x="3965877" y="2682165"/>
              <a:ext cx="5393227" cy="3045588"/>
            </a:xfrm>
            <a:prstGeom prst="rect">
              <a:avLst/>
            </a:prstGeom>
            <a:noFill/>
            <a:ln>
              <a:noFill/>
            </a:ln>
          </p:spPr>
        </p:pic>
        <p:sp>
          <p:nvSpPr>
            <p:cNvPr id="1945" name="Google Shape;1945;p87"/>
            <p:cNvSpPr/>
            <p:nvPr/>
          </p:nvSpPr>
          <p:spPr>
            <a:xfrm>
              <a:off x="5541246" y="3117154"/>
              <a:ext cx="1323104" cy="38804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46" name="Google Shape;1946;p87"/>
            <p:cNvSpPr/>
            <p:nvPr/>
          </p:nvSpPr>
          <p:spPr>
            <a:xfrm>
              <a:off x="5541246" y="2965450"/>
              <a:ext cx="1221504" cy="10823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47" name="Google Shape;1947;p87"/>
            <p:cNvSpPr/>
            <p:nvPr/>
          </p:nvSpPr>
          <p:spPr>
            <a:xfrm>
              <a:off x="5541246" y="4109421"/>
              <a:ext cx="1221504" cy="10823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8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1954" name="Google Shape;1954;p88"/>
          <p:cNvGrpSpPr/>
          <p:nvPr/>
        </p:nvGrpSpPr>
        <p:grpSpPr>
          <a:xfrm>
            <a:off x="559817" y="1902381"/>
            <a:ext cx="8783192" cy="200055"/>
            <a:chOff x="559817" y="2136914"/>
            <a:chExt cx="8783192" cy="200055"/>
          </a:xfrm>
        </p:grpSpPr>
        <p:sp>
          <p:nvSpPr>
            <p:cNvPr id="1955" name="Google Shape;1955;p8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956" name="Google Shape;1956;p8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Cài đặt GitHub Desktop trên Linux</a:t>
              </a:r>
              <a:endParaRPr/>
            </a:p>
          </p:txBody>
        </p:sp>
      </p:grpSp>
      <p:grpSp>
        <p:nvGrpSpPr>
          <p:cNvPr id="1957" name="Google Shape;1957;p88"/>
          <p:cNvGrpSpPr/>
          <p:nvPr/>
        </p:nvGrpSpPr>
        <p:grpSpPr>
          <a:xfrm>
            <a:off x="451588" y="450001"/>
            <a:ext cx="9018000" cy="276999"/>
            <a:chOff x="450000" y="450000"/>
            <a:chExt cx="9018000" cy="276999"/>
          </a:xfrm>
        </p:grpSpPr>
        <p:sp>
          <p:nvSpPr>
            <p:cNvPr id="1958" name="Google Shape;1958;p8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959" name="Google Shape;1959;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pic>
        <p:nvPicPr>
          <p:cNvPr id="1960" name="Google Shape;1960;p88"/>
          <p:cNvPicPr preferRelativeResize="0"/>
          <p:nvPr/>
        </p:nvPicPr>
        <p:blipFill rotWithShape="1">
          <a:blip r:embed="rId3">
            <a:alphaModFix/>
          </a:blip>
          <a:srcRect b="0" l="0" r="0" t="0"/>
          <a:stretch/>
        </p:blipFill>
        <p:spPr>
          <a:xfrm>
            <a:off x="824150" y="2757808"/>
            <a:ext cx="5459015" cy="3082738"/>
          </a:xfrm>
          <a:prstGeom prst="rect">
            <a:avLst/>
          </a:prstGeom>
          <a:noFill/>
          <a:ln>
            <a:noFill/>
          </a:ln>
        </p:spPr>
      </p:pic>
      <p:sp>
        <p:nvSpPr>
          <p:cNvPr id="1961" name="Google Shape;1961;p88"/>
          <p:cNvSpPr/>
          <p:nvPr/>
        </p:nvSpPr>
        <p:spPr>
          <a:xfrm>
            <a:off x="702939" y="2151507"/>
            <a:ext cx="8640070"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cài đặt thành công, bạn có thể tìm thấy GitHub Desktop. Sau khi chạy, cách sử dụng cũng tương tự với Windows.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8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1968" name="Google Shape;1968;p89"/>
          <p:cNvGrpSpPr/>
          <p:nvPr/>
        </p:nvGrpSpPr>
        <p:grpSpPr>
          <a:xfrm>
            <a:off x="559817" y="1902381"/>
            <a:ext cx="8783192" cy="200055"/>
            <a:chOff x="559817" y="2136914"/>
            <a:chExt cx="8783192" cy="200055"/>
          </a:xfrm>
        </p:grpSpPr>
        <p:sp>
          <p:nvSpPr>
            <p:cNvPr id="1969" name="Google Shape;1969;p8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970" name="Google Shape;1970;p8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Cài đặt GitHub Desktop trên Linux</a:t>
              </a:r>
              <a:endParaRPr/>
            </a:p>
          </p:txBody>
        </p:sp>
      </p:grpSp>
      <p:grpSp>
        <p:nvGrpSpPr>
          <p:cNvPr id="1971" name="Google Shape;1971;p89"/>
          <p:cNvGrpSpPr/>
          <p:nvPr/>
        </p:nvGrpSpPr>
        <p:grpSpPr>
          <a:xfrm>
            <a:off x="451588" y="450001"/>
            <a:ext cx="9018000" cy="276999"/>
            <a:chOff x="450000" y="450000"/>
            <a:chExt cx="9018000" cy="276999"/>
          </a:xfrm>
        </p:grpSpPr>
        <p:sp>
          <p:nvSpPr>
            <p:cNvPr id="1972" name="Google Shape;1972;p8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973" name="Google Shape;1973;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1974" name="Google Shape;1974;p89"/>
          <p:cNvSpPr/>
          <p:nvPr/>
        </p:nvSpPr>
        <p:spPr>
          <a:xfrm>
            <a:off x="702939" y="2170713"/>
            <a:ext cx="391388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biểu tượng </a:t>
            </a:r>
            <a:r>
              <a:rPr b="1" lang="en-US" sz="1300">
                <a:solidFill>
                  <a:srgbClr val="262626"/>
                </a:solidFill>
                <a:latin typeface="Arial"/>
                <a:ea typeface="Arial"/>
                <a:cs typeface="Arial"/>
                <a:sym typeface="Arial"/>
              </a:rPr>
              <a:t>Sign in to GitHub.com </a:t>
            </a:r>
            <a:r>
              <a:rPr lang="en-US" sz="1300">
                <a:solidFill>
                  <a:srgbClr val="262626"/>
                </a:solidFill>
                <a:latin typeface="Arial"/>
                <a:ea typeface="Arial"/>
                <a:cs typeface="Arial"/>
                <a:sym typeface="Arial"/>
              </a:rPr>
              <a:t>và đăng nhập bằng tài khoản GitHub của bạn.</a:t>
            </a:r>
            <a:endParaRPr sz="1300">
              <a:solidFill>
                <a:srgbClr val="262626"/>
              </a:solidFill>
              <a:latin typeface="Arial"/>
              <a:ea typeface="Arial"/>
              <a:cs typeface="Arial"/>
              <a:sym typeface="Arial"/>
            </a:endParaRPr>
          </a:p>
        </p:txBody>
      </p:sp>
      <p:sp>
        <p:nvSpPr>
          <p:cNvPr id="1975" name="Google Shape;1975;p89"/>
          <p:cNvSpPr/>
          <p:nvPr/>
        </p:nvSpPr>
        <p:spPr>
          <a:xfrm>
            <a:off x="5158933" y="2170713"/>
            <a:ext cx="4461056"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thông tin đăng nhập → Nhấp vào nút </a:t>
            </a:r>
            <a:r>
              <a:rPr b="1" lang="en-US" sz="1300">
                <a:solidFill>
                  <a:srgbClr val="262626"/>
                </a:solidFill>
                <a:latin typeface="Arial"/>
                <a:ea typeface="Arial"/>
                <a:cs typeface="Arial"/>
                <a:sym typeface="Arial"/>
              </a:rPr>
              <a:t>Authorize desktop</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1976" name="Google Shape;1976;p89"/>
          <p:cNvGrpSpPr/>
          <p:nvPr/>
        </p:nvGrpSpPr>
        <p:grpSpPr>
          <a:xfrm>
            <a:off x="712182" y="2839335"/>
            <a:ext cx="4259492" cy="2405360"/>
            <a:chOff x="577813" y="3308349"/>
            <a:chExt cx="4259492" cy="2405360"/>
          </a:xfrm>
        </p:grpSpPr>
        <p:pic>
          <p:nvPicPr>
            <p:cNvPr id="1977" name="Google Shape;1977;p89"/>
            <p:cNvPicPr preferRelativeResize="0"/>
            <p:nvPr/>
          </p:nvPicPr>
          <p:blipFill rotWithShape="1">
            <a:blip r:embed="rId3">
              <a:alphaModFix/>
            </a:blip>
            <a:srcRect b="0" l="0" r="0" t="0"/>
            <a:stretch/>
          </p:blipFill>
          <p:spPr>
            <a:xfrm>
              <a:off x="577813" y="3308349"/>
              <a:ext cx="4259492" cy="2405360"/>
            </a:xfrm>
            <a:prstGeom prst="rect">
              <a:avLst/>
            </a:prstGeom>
            <a:noFill/>
            <a:ln>
              <a:noFill/>
            </a:ln>
          </p:spPr>
        </p:pic>
        <p:sp>
          <p:nvSpPr>
            <p:cNvPr id="1978" name="Google Shape;1978;p89"/>
            <p:cNvSpPr/>
            <p:nvPr/>
          </p:nvSpPr>
          <p:spPr>
            <a:xfrm>
              <a:off x="1388346" y="4933950"/>
              <a:ext cx="738904" cy="13097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79" name="Google Shape;1979;p89"/>
          <p:cNvGrpSpPr/>
          <p:nvPr/>
        </p:nvGrpSpPr>
        <p:grpSpPr>
          <a:xfrm>
            <a:off x="5158933" y="2839335"/>
            <a:ext cx="4259492" cy="2417426"/>
            <a:chOff x="5099612" y="3308349"/>
            <a:chExt cx="4259492" cy="2417426"/>
          </a:xfrm>
        </p:grpSpPr>
        <p:pic>
          <p:nvPicPr>
            <p:cNvPr descr="텍스트, 모니터, 스크린샷, 화면이(가) 표시된 사진&#10;&#10;자동 생성된 설명" id="1980" name="Google Shape;1980;p89"/>
            <p:cNvPicPr preferRelativeResize="0"/>
            <p:nvPr/>
          </p:nvPicPr>
          <p:blipFill rotWithShape="1">
            <a:blip r:embed="rId4">
              <a:alphaModFix/>
            </a:blip>
            <a:srcRect b="0" l="0" r="0" t="0"/>
            <a:stretch/>
          </p:blipFill>
          <p:spPr>
            <a:xfrm>
              <a:off x="5099612" y="3308349"/>
              <a:ext cx="4259492" cy="2405360"/>
            </a:xfrm>
            <a:prstGeom prst="rect">
              <a:avLst/>
            </a:prstGeom>
            <a:noFill/>
            <a:ln>
              <a:noFill/>
            </a:ln>
          </p:spPr>
        </p:pic>
        <p:sp>
          <p:nvSpPr>
            <p:cNvPr id="1981" name="Google Shape;1981;p89"/>
            <p:cNvSpPr/>
            <p:nvPr/>
          </p:nvSpPr>
          <p:spPr>
            <a:xfrm>
              <a:off x="7286508" y="5581650"/>
              <a:ext cx="797042" cy="14412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82" name="Google Shape;1982;p89"/>
          <p:cNvGrpSpPr/>
          <p:nvPr/>
        </p:nvGrpSpPr>
        <p:grpSpPr>
          <a:xfrm>
            <a:off x="2253601" y="4217866"/>
            <a:ext cx="2700478" cy="303734"/>
            <a:chOff x="2432862" y="3633360"/>
            <a:chExt cx="2700478" cy="303734"/>
          </a:xfrm>
        </p:grpSpPr>
        <p:sp>
          <p:nvSpPr>
            <p:cNvPr id="1983" name="Google Shape;1983;p89"/>
            <p:cNvSpPr/>
            <p:nvPr/>
          </p:nvSpPr>
          <p:spPr>
            <a:xfrm>
              <a:off x="3308610" y="3633360"/>
              <a:ext cx="182473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Sign in to GitHub.com</a:t>
              </a:r>
              <a:endParaRPr b="1" sz="1300">
                <a:solidFill>
                  <a:schemeClr val="lt1"/>
                </a:solidFill>
                <a:latin typeface="Arial"/>
                <a:ea typeface="Arial"/>
                <a:cs typeface="Arial"/>
                <a:sym typeface="Arial"/>
              </a:endParaRPr>
            </a:p>
          </p:txBody>
        </p:sp>
        <p:cxnSp>
          <p:nvCxnSpPr>
            <p:cNvPr id="1984" name="Google Shape;1984;p89"/>
            <p:cNvCxnSpPr/>
            <p:nvPr/>
          </p:nvCxnSpPr>
          <p:spPr>
            <a:xfrm flipH="1">
              <a:off x="2432862" y="3778694"/>
              <a:ext cx="878399" cy="158400"/>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1985" name="Google Shape;1985;p89"/>
          <p:cNvGrpSpPr/>
          <p:nvPr/>
        </p:nvGrpSpPr>
        <p:grpSpPr>
          <a:xfrm>
            <a:off x="7676771" y="4523563"/>
            <a:ext cx="1529712" cy="577007"/>
            <a:chOff x="3308610" y="3633360"/>
            <a:chExt cx="1529712" cy="577007"/>
          </a:xfrm>
        </p:grpSpPr>
        <p:sp>
          <p:nvSpPr>
            <p:cNvPr id="1986" name="Google Shape;1986;p89"/>
            <p:cNvSpPr/>
            <p:nvPr/>
          </p:nvSpPr>
          <p:spPr>
            <a:xfrm>
              <a:off x="3308610" y="3633360"/>
              <a:ext cx="1529712"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Authorize desktop</a:t>
              </a:r>
              <a:endParaRPr b="1" sz="1300">
                <a:solidFill>
                  <a:schemeClr val="lt1"/>
                </a:solidFill>
                <a:latin typeface="Arial"/>
                <a:ea typeface="Arial"/>
                <a:cs typeface="Arial"/>
                <a:sym typeface="Arial"/>
              </a:endParaRPr>
            </a:p>
          </p:txBody>
        </p:sp>
        <p:cxnSp>
          <p:nvCxnSpPr>
            <p:cNvPr id="1987" name="Google Shape;1987;p89"/>
            <p:cNvCxnSpPr/>
            <p:nvPr/>
          </p:nvCxnSpPr>
          <p:spPr>
            <a:xfrm flipH="1">
              <a:off x="3493139" y="3888614"/>
              <a:ext cx="119380" cy="321753"/>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p9"/>
          <p:cNvGrpSpPr/>
          <p:nvPr/>
        </p:nvGrpSpPr>
        <p:grpSpPr>
          <a:xfrm>
            <a:off x="451588" y="450001"/>
            <a:ext cx="9018000" cy="276999"/>
            <a:chOff x="450000" y="450000"/>
            <a:chExt cx="9018000" cy="276999"/>
          </a:xfrm>
        </p:grpSpPr>
        <p:sp>
          <p:nvSpPr>
            <p:cNvPr id="287" name="Google Shape;287;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Phân loại Quản lý phiên bản</a:t>
              </a:r>
              <a:endParaRPr b="1" sz="1800">
                <a:solidFill>
                  <a:schemeClr val="lt1"/>
                </a:solidFill>
                <a:latin typeface="Arial"/>
                <a:ea typeface="Arial"/>
                <a:cs typeface="Arial"/>
                <a:sym typeface="Arial"/>
              </a:endParaRPr>
            </a:p>
          </p:txBody>
        </p:sp>
        <p:sp>
          <p:nvSpPr>
            <p:cNvPr id="288" name="Google Shape;288;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grpSp>
      <p:grpSp>
        <p:nvGrpSpPr>
          <p:cNvPr id="289" name="Google Shape;289;p9"/>
          <p:cNvGrpSpPr/>
          <p:nvPr/>
        </p:nvGrpSpPr>
        <p:grpSpPr>
          <a:xfrm>
            <a:off x="559817" y="1866025"/>
            <a:ext cx="8783192" cy="215444"/>
            <a:chOff x="559817" y="2136914"/>
            <a:chExt cx="8783192" cy="215444"/>
          </a:xfrm>
        </p:grpSpPr>
        <p:sp>
          <p:nvSpPr>
            <p:cNvPr id="290" name="Google Shape;290;p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1" name="Google Shape;291;p9"/>
            <p:cNvSpPr/>
            <p:nvPr/>
          </p:nvSpPr>
          <p:spPr>
            <a:xfrm>
              <a:off x="712182" y="2136914"/>
              <a:ext cx="863082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hệ thống Quản lý phiên bản cục bộ</a:t>
              </a:r>
              <a:endParaRPr sz="1400">
                <a:solidFill>
                  <a:srgbClr val="262626"/>
                </a:solidFill>
                <a:latin typeface="Arial"/>
                <a:ea typeface="Arial"/>
                <a:cs typeface="Arial"/>
                <a:sym typeface="Arial"/>
              </a:endParaRPr>
            </a:p>
          </p:txBody>
        </p:sp>
      </p:grpSp>
      <p:grpSp>
        <p:nvGrpSpPr>
          <p:cNvPr id="292" name="Google Shape;292;p9"/>
          <p:cNvGrpSpPr/>
          <p:nvPr/>
        </p:nvGrpSpPr>
        <p:grpSpPr>
          <a:xfrm>
            <a:off x="559817" y="2232939"/>
            <a:ext cx="3121152" cy="2526807"/>
            <a:chOff x="6284260" y="2402280"/>
            <a:chExt cx="3121152" cy="2526807"/>
          </a:xfrm>
        </p:grpSpPr>
        <p:grpSp>
          <p:nvGrpSpPr>
            <p:cNvPr id="293" name="Google Shape;293;p9"/>
            <p:cNvGrpSpPr/>
            <p:nvPr/>
          </p:nvGrpSpPr>
          <p:grpSpPr>
            <a:xfrm>
              <a:off x="6284260" y="2402280"/>
              <a:ext cx="3121152" cy="2526807"/>
              <a:chOff x="2883408" y="4245849"/>
              <a:chExt cx="3121152" cy="2526807"/>
            </a:xfrm>
          </p:grpSpPr>
          <p:sp>
            <p:nvSpPr>
              <p:cNvPr id="294" name="Google Shape;294;p9"/>
              <p:cNvSpPr/>
              <p:nvPr/>
            </p:nvSpPr>
            <p:spPr>
              <a:xfrm>
                <a:off x="2883408" y="4245849"/>
                <a:ext cx="3121152" cy="2526807"/>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9"/>
              <p:cNvSpPr/>
              <p:nvPr/>
            </p:nvSpPr>
            <p:spPr>
              <a:xfrm>
                <a:off x="4255008" y="4943856"/>
                <a:ext cx="1621536" cy="1682496"/>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9"/>
              <p:cNvSpPr/>
              <p:nvPr/>
            </p:nvSpPr>
            <p:spPr>
              <a:xfrm>
                <a:off x="4590288" y="5387945"/>
                <a:ext cx="938784" cy="256032"/>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3</a:t>
                </a:r>
                <a:endParaRPr/>
              </a:p>
            </p:txBody>
          </p:sp>
          <p:sp>
            <p:nvSpPr>
              <p:cNvPr id="297" name="Google Shape;297;p9"/>
              <p:cNvSpPr/>
              <p:nvPr/>
            </p:nvSpPr>
            <p:spPr>
              <a:xfrm>
                <a:off x="4590288" y="5808569"/>
                <a:ext cx="938784" cy="256032"/>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2</a:t>
                </a:r>
                <a:endParaRPr sz="1200">
                  <a:solidFill>
                    <a:schemeClr val="dk1"/>
                  </a:solidFill>
                  <a:latin typeface="Arial"/>
                  <a:ea typeface="Arial"/>
                  <a:cs typeface="Arial"/>
                  <a:sym typeface="Arial"/>
                </a:endParaRPr>
              </a:p>
            </p:txBody>
          </p:sp>
          <p:sp>
            <p:nvSpPr>
              <p:cNvPr id="298" name="Google Shape;298;p9"/>
              <p:cNvSpPr/>
              <p:nvPr/>
            </p:nvSpPr>
            <p:spPr>
              <a:xfrm>
                <a:off x="4590288" y="6210905"/>
                <a:ext cx="938784" cy="256032"/>
              </a:xfrm>
              <a:prstGeom prst="roundRect">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Version 1</a:t>
                </a:r>
                <a:endParaRPr sz="1200">
                  <a:solidFill>
                    <a:schemeClr val="dk1"/>
                  </a:solidFill>
                  <a:latin typeface="Arial"/>
                  <a:ea typeface="Arial"/>
                  <a:cs typeface="Arial"/>
                  <a:sym typeface="Arial"/>
                </a:endParaRPr>
              </a:p>
            </p:txBody>
          </p:sp>
          <p:cxnSp>
            <p:nvCxnSpPr>
              <p:cNvPr id="299" name="Google Shape;299;p9"/>
              <p:cNvCxnSpPr>
                <a:stCxn id="296" idx="2"/>
                <a:endCxn id="297" idx="0"/>
              </p:cNvCxnSpPr>
              <p:nvPr/>
            </p:nvCxnSpPr>
            <p:spPr>
              <a:xfrm>
                <a:off x="5059680" y="5643977"/>
                <a:ext cx="0" cy="164700"/>
              </a:xfrm>
              <a:prstGeom prst="straightConnector1">
                <a:avLst/>
              </a:prstGeom>
              <a:noFill/>
              <a:ln cap="flat" cmpd="sng" w="12700">
                <a:solidFill>
                  <a:schemeClr val="dk1"/>
                </a:solidFill>
                <a:prstDash val="solid"/>
                <a:miter lim="800000"/>
                <a:headEnd len="sm" w="sm" type="none"/>
                <a:tailEnd len="sm" w="sm" type="none"/>
              </a:ln>
            </p:spPr>
          </p:cxnSp>
          <p:cxnSp>
            <p:nvCxnSpPr>
              <p:cNvPr id="300" name="Google Shape;300;p9"/>
              <p:cNvCxnSpPr>
                <a:stCxn id="297" idx="2"/>
                <a:endCxn id="298" idx="0"/>
              </p:cNvCxnSpPr>
              <p:nvPr/>
            </p:nvCxnSpPr>
            <p:spPr>
              <a:xfrm>
                <a:off x="5059680" y="6064601"/>
                <a:ext cx="0" cy="146400"/>
              </a:xfrm>
              <a:prstGeom prst="straightConnector1">
                <a:avLst/>
              </a:prstGeom>
              <a:noFill/>
              <a:ln cap="flat" cmpd="sng" w="12700">
                <a:solidFill>
                  <a:schemeClr val="dk1"/>
                </a:solidFill>
                <a:prstDash val="solid"/>
                <a:miter lim="800000"/>
                <a:headEnd len="sm" w="sm" type="none"/>
                <a:tailEnd len="sm" w="sm" type="none"/>
              </a:ln>
            </p:spPr>
          </p:cxnSp>
          <p:sp>
            <p:nvSpPr>
              <p:cNvPr id="301" name="Google Shape;301;p9"/>
              <p:cNvSpPr txBox="1"/>
              <p:nvPr/>
            </p:nvSpPr>
            <p:spPr>
              <a:xfrm>
                <a:off x="4392670" y="5037019"/>
                <a:ext cx="133402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CSDL phiên bản</a:t>
                </a:r>
                <a:endParaRPr sz="1300">
                  <a:solidFill>
                    <a:schemeClr val="dk1"/>
                  </a:solidFill>
                  <a:latin typeface="Arial"/>
                  <a:ea typeface="Arial"/>
                  <a:cs typeface="Arial"/>
                  <a:sym typeface="Arial"/>
                </a:endParaRPr>
              </a:p>
            </p:txBody>
          </p:sp>
          <p:sp>
            <p:nvSpPr>
              <p:cNvPr id="302" name="Google Shape;302;p9"/>
              <p:cNvSpPr/>
              <p:nvPr/>
            </p:nvSpPr>
            <p:spPr>
              <a:xfrm>
                <a:off x="3099816" y="5387945"/>
                <a:ext cx="938784" cy="256032"/>
              </a:xfrm>
              <a:prstGeom prst="roundRect">
                <a:avLst>
                  <a:gd fmla="val 50000" name="adj"/>
                </a:avLst>
              </a:prstGeom>
              <a:solidFill>
                <a:srgbClr val="193EB0"/>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File</a:t>
                </a:r>
                <a:endParaRPr/>
              </a:p>
            </p:txBody>
          </p:sp>
          <p:sp>
            <p:nvSpPr>
              <p:cNvPr id="303" name="Google Shape;303;p9"/>
              <p:cNvSpPr txBox="1"/>
              <p:nvPr/>
            </p:nvSpPr>
            <p:spPr>
              <a:xfrm>
                <a:off x="3131427" y="5083715"/>
                <a:ext cx="811441"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Kiểm tra</a:t>
                </a:r>
                <a:endParaRPr sz="1300">
                  <a:solidFill>
                    <a:schemeClr val="dk1"/>
                  </a:solidFill>
                  <a:latin typeface="Arial"/>
                  <a:ea typeface="Arial"/>
                  <a:cs typeface="Arial"/>
                  <a:sym typeface="Arial"/>
                </a:endParaRPr>
              </a:p>
            </p:txBody>
          </p:sp>
          <p:sp>
            <p:nvSpPr>
              <p:cNvPr id="304" name="Google Shape;304;p9"/>
              <p:cNvSpPr txBox="1"/>
              <p:nvPr/>
            </p:nvSpPr>
            <p:spPr>
              <a:xfrm>
                <a:off x="3724877" y="4431347"/>
                <a:ext cx="1423788"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Máy tính cục bộ</a:t>
                </a:r>
                <a:endParaRPr b="1" sz="1400">
                  <a:solidFill>
                    <a:schemeClr val="dk1"/>
                  </a:solidFill>
                  <a:latin typeface="Arial"/>
                  <a:ea typeface="Arial"/>
                  <a:cs typeface="Arial"/>
                  <a:sym typeface="Arial"/>
                </a:endParaRPr>
              </a:p>
            </p:txBody>
          </p:sp>
        </p:grpSp>
        <p:cxnSp>
          <p:nvCxnSpPr>
            <p:cNvPr id="305" name="Google Shape;305;p9"/>
            <p:cNvCxnSpPr>
              <a:stCxn id="296" idx="1"/>
              <a:endCxn id="302" idx="3"/>
            </p:cNvCxnSpPr>
            <p:nvPr/>
          </p:nvCxnSpPr>
          <p:spPr>
            <a:xfrm rot="10800000">
              <a:off x="7439440" y="3672392"/>
              <a:ext cx="551700" cy="0"/>
            </a:xfrm>
            <a:prstGeom prst="straightConnector1">
              <a:avLst/>
            </a:prstGeom>
            <a:noFill/>
            <a:ln cap="flat" cmpd="sng" w="12700">
              <a:solidFill>
                <a:schemeClr val="dk1"/>
              </a:solidFill>
              <a:prstDash val="solid"/>
              <a:miter lim="800000"/>
              <a:headEnd len="sm" w="sm" type="none"/>
              <a:tailEnd len="sm" w="sm" type="none"/>
            </a:ln>
          </p:spPr>
        </p:cxnSp>
      </p:grpSp>
      <p:sp>
        <p:nvSpPr>
          <p:cNvPr id="306" name="Google Shape;306;p9"/>
          <p:cNvSpPr/>
          <p:nvPr/>
        </p:nvSpPr>
        <p:spPr>
          <a:xfrm>
            <a:off x="3840481" y="2185319"/>
            <a:ext cx="5629108" cy="215108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LVCS (LVCS – Local VCS) sử dụng một cơ sở dữ liệu đơn giản để quản lý các thay đổi trên file.</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các hệ thống Quản lý phiên bản (VCS) được sử dụng rộng rãi, hệ thống quản lý hiệu chỉnh (RCS – Revision Control System) đang được nhiều công ty lựa chọn sử dụng. RCS về cơ bản quản lý bộ các bản vá (phần có thay đổi trong file).</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Các bản vá được lưu dưới dạng file có định dạng đặc biệt. Bạn có thể khôi phục tất cả các file về phiên bản ở một thời điểm cụ thể bằng cách áp dụng một loạt các bản vá.</a:t>
            </a:r>
            <a:endParaRPr/>
          </a:p>
        </p:txBody>
      </p:sp>
      <p:sp>
        <p:nvSpPr>
          <p:cNvPr id="307" name="Google Shape;307;p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3 nhóm hệ thống Quản lý phiên bản</a:t>
            </a:r>
            <a:endParaRPr b="1" sz="2400">
              <a:solidFill>
                <a:srgbClr val="0C0C0C"/>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90"/>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1994" name="Google Shape;1994;p90"/>
          <p:cNvGrpSpPr/>
          <p:nvPr/>
        </p:nvGrpSpPr>
        <p:grpSpPr>
          <a:xfrm>
            <a:off x="559817" y="1902381"/>
            <a:ext cx="8783192" cy="200055"/>
            <a:chOff x="559817" y="2136914"/>
            <a:chExt cx="8783192" cy="200055"/>
          </a:xfrm>
        </p:grpSpPr>
        <p:sp>
          <p:nvSpPr>
            <p:cNvPr id="1995" name="Google Shape;1995;p90"/>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996" name="Google Shape;1996;p90"/>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Cài đặt GitHub Desktop trên Linux</a:t>
              </a:r>
              <a:endParaRPr/>
            </a:p>
          </p:txBody>
        </p:sp>
      </p:grpSp>
      <p:grpSp>
        <p:nvGrpSpPr>
          <p:cNvPr id="1997" name="Google Shape;1997;p90"/>
          <p:cNvGrpSpPr/>
          <p:nvPr/>
        </p:nvGrpSpPr>
        <p:grpSpPr>
          <a:xfrm>
            <a:off x="451588" y="450001"/>
            <a:ext cx="9018000" cy="276999"/>
            <a:chOff x="450000" y="450000"/>
            <a:chExt cx="9018000" cy="276999"/>
          </a:xfrm>
        </p:grpSpPr>
        <p:sp>
          <p:nvSpPr>
            <p:cNvPr id="1998" name="Google Shape;1998;p9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1999" name="Google Shape;1999;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000" name="Google Shape;2000;p90"/>
          <p:cNvSpPr/>
          <p:nvPr/>
        </p:nvSpPr>
        <p:spPr>
          <a:xfrm>
            <a:off x="702939" y="2216055"/>
            <a:ext cx="391388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đúp vào GitHub Desktop để chọn.</a:t>
            </a:r>
            <a:endParaRPr sz="1300">
              <a:solidFill>
                <a:srgbClr val="262626"/>
              </a:solidFill>
              <a:latin typeface="Arial"/>
              <a:ea typeface="Arial"/>
              <a:cs typeface="Arial"/>
              <a:sym typeface="Arial"/>
            </a:endParaRPr>
          </a:p>
        </p:txBody>
      </p:sp>
      <p:sp>
        <p:nvSpPr>
          <p:cNvPr id="2001" name="Google Shape;2001;p90"/>
          <p:cNvSpPr/>
          <p:nvPr/>
        </p:nvSpPr>
        <p:spPr>
          <a:xfrm>
            <a:off x="5158933" y="2216055"/>
            <a:ext cx="391388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mật khẩu của tài khoản Linux cho câu hỏi xác thực.</a:t>
            </a:r>
            <a:endParaRPr sz="1300">
              <a:solidFill>
                <a:srgbClr val="262626"/>
              </a:solidFill>
              <a:latin typeface="Arial"/>
              <a:ea typeface="Arial"/>
              <a:cs typeface="Arial"/>
              <a:sym typeface="Arial"/>
            </a:endParaRPr>
          </a:p>
        </p:txBody>
      </p:sp>
      <p:pic>
        <p:nvPicPr>
          <p:cNvPr descr="텍스트이(가) 표시된 사진&#10;&#10;자동 생성된 설명" id="2002" name="Google Shape;2002;p90"/>
          <p:cNvPicPr preferRelativeResize="0"/>
          <p:nvPr/>
        </p:nvPicPr>
        <p:blipFill rotWithShape="1">
          <a:blip r:embed="rId3">
            <a:alphaModFix/>
          </a:blip>
          <a:srcRect b="0" l="0" r="0" t="0"/>
          <a:stretch/>
        </p:blipFill>
        <p:spPr>
          <a:xfrm>
            <a:off x="702939" y="2821850"/>
            <a:ext cx="4259492" cy="2405361"/>
          </a:xfrm>
          <a:prstGeom prst="rect">
            <a:avLst/>
          </a:prstGeom>
          <a:noFill/>
          <a:ln>
            <a:noFill/>
          </a:ln>
        </p:spPr>
      </p:pic>
      <p:pic>
        <p:nvPicPr>
          <p:cNvPr descr="텍스트, 전자기기, 스크린샷이(가) 표시된 사진&#10;&#10;자동 생성된 설명" id="2003" name="Google Shape;2003;p90"/>
          <p:cNvPicPr preferRelativeResize="0"/>
          <p:nvPr/>
        </p:nvPicPr>
        <p:blipFill rotWithShape="1">
          <a:blip r:embed="rId4">
            <a:alphaModFix/>
          </a:blip>
          <a:srcRect b="0" l="0" r="0" t="0"/>
          <a:stretch/>
        </p:blipFill>
        <p:spPr>
          <a:xfrm>
            <a:off x="5158933" y="2821850"/>
            <a:ext cx="4259494" cy="2405361"/>
          </a:xfrm>
          <a:prstGeom prst="rect">
            <a:avLst/>
          </a:prstGeom>
          <a:noFill/>
          <a:ln>
            <a:noFill/>
          </a:ln>
        </p:spPr>
      </p:pic>
      <p:sp>
        <p:nvSpPr>
          <p:cNvPr id="2004" name="Google Shape;2004;p90"/>
          <p:cNvSpPr/>
          <p:nvPr/>
        </p:nvSpPr>
        <p:spPr>
          <a:xfrm>
            <a:off x="2180185" y="3405663"/>
            <a:ext cx="1532654"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05" name="Google Shape;2005;p90"/>
          <p:cNvSpPr/>
          <p:nvPr/>
        </p:nvSpPr>
        <p:spPr>
          <a:xfrm>
            <a:off x="6751277" y="4011830"/>
            <a:ext cx="1075454"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06" name="Google Shape;2006;p90"/>
          <p:cNvGrpSpPr/>
          <p:nvPr/>
        </p:nvGrpSpPr>
        <p:grpSpPr>
          <a:xfrm>
            <a:off x="3628447" y="3565222"/>
            <a:ext cx="1530486" cy="413358"/>
            <a:chOff x="3112108" y="3475256"/>
            <a:chExt cx="1530486" cy="413358"/>
          </a:xfrm>
        </p:grpSpPr>
        <p:sp>
          <p:nvSpPr>
            <p:cNvPr id="2007" name="Google Shape;2007;p90"/>
            <p:cNvSpPr/>
            <p:nvPr/>
          </p:nvSpPr>
          <p:spPr>
            <a:xfrm>
              <a:off x="3308610" y="3633360"/>
              <a:ext cx="1333984"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GitHub Desktop</a:t>
              </a:r>
              <a:endParaRPr b="1" sz="1300">
                <a:solidFill>
                  <a:schemeClr val="lt1"/>
                </a:solidFill>
                <a:latin typeface="Arial"/>
                <a:ea typeface="Arial"/>
                <a:cs typeface="Arial"/>
                <a:sym typeface="Arial"/>
              </a:endParaRPr>
            </a:p>
          </p:txBody>
        </p:sp>
        <p:cxnSp>
          <p:nvCxnSpPr>
            <p:cNvPr id="2008" name="Google Shape;2008;p90"/>
            <p:cNvCxnSpPr/>
            <p:nvPr/>
          </p:nvCxnSpPr>
          <p:spPr>
            <a:xfrm rot="10800000">
              <a:off x="3112108" y="3475256"/>
              <a:ext cx="209493" cy="158418"/>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91"/>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015" name="Google Shape;2015;p91"/>
          <p:cNvGrpSpPr/>
          <p:nvPr/>
        </p:nvGrpSpPr>
        <p:grpSpPr>
          <a:xfrm>
            <a:off x="559817" y="1902381"/>
            <a:ext cx="8783192" cy="200055"/>
            <a:chOff x="559817" y="2136914"/>
            <a:chExt cx="8783192" cy="200055"/>
          </a:xfrm>
        </p:grpSpPr>
        <p:sp>
          <p:nvSpPr>
            <p:cNvPr id="2016" name="Google Shape;2016;p91"/>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017" name="Google Shape;2017;p91"/>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Cài đặt GitHub Desktop trên Linux</a:t>
              </a:r>
              <a:endParaRPr/>
            </a:p>
          </p:txBody>
        </p:sp>
      </p:grpSp>
      <p:grpSp>
        <p:nvGrpSpPr>
          <p:cNvPr id="2018" name="Google Shape;2018;p91"/>
          <p:cNvGrpSpPr/>
          <p:nvPr/>
        </p:nvGrpSpPr>
        <p:grpSpPr>
          <a:xfrm>
            <a:off x="451588" y="450001"/>
            <a:ext cx="9018000" cy="276999"/>
            <a:chOff x="450000" y="450000"/>
            <a:chExt cx="9018000" cy="276999"/>
          </a:xfrm>
        </p:grpSpPr>
        <p:sp>
          <p:nvSpPr>
            <p:cNvPr id="2019" name="Google Shape;2019;p9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020" name="Google Shape;2020;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021" name="Google Shape;2021;p91"/>
          <p:cNvSpPr/>
          <p:nvPr/>
        </p:nvSpPr>
        <p:spPr>
          <a:xfrm>
            <a:off x="702939" y="2216055"/>
            <a:ext cx="4230008"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Đăng ký tên và địa chỉ e-mail cần đăng ký khi xác nhận. Sau khi cài đặt, bạn có thể thấy màn hình của GitHub Desktop trong môi trường Linux.</a:t>
            </a:r>
            <a:endParaRPr sz="1300">
              <a:solidFill>
                <a:srgbClr val="262626"/>
              </a:solidFill>
              <a:latin typeface="Arial"/>
              <a:ea typeface="Arial"/>
              <a:cs typeface="Arial"/>
              <a:sym typeface="Arial"/>
            </a:endParaRPr>
          </a:p>
        </p:txBody>
      </p:sp>
      <p:sp>
        <p:nvSpPr>
          <p:cNvPr id="2022" name="Google Shape;2022;p91"/>
          <p:cNvSpPr/>
          <p:nvPr/>
        </p:nvSpPr>
        <p:spPr>
          <a:xfrm>
            <a:off x="5158933" y="2216055"/>
            <a:ext cx="391388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kho lưu trữ example1 được tạo làm ví dụ, sao chép nó và nhập nó.</a:t>
            </a:r>
            <a:endParaRPr sz="1300">
              <a:solidFill>
                <a:srgbClr val="262626"/>
              </a:solidFill>
              <a:latin typeface="Arial"/>
              <a:ea typeface="Arial"/>
              <a:cs typeface="Arial"/>
              <a:sym typeface="Arial"/>
            </a:endParaRPr>
          </a:p>
        </p:txBody>
      </p:sp>
      <p:sp>
        <p:nvSpPr>
          <p:cNvPr id="2023" name="Google Shape;2023;p91"/>
          <p:cNvSpPr/>
          <p:nvPr/>
        </p:nvSpPr>
        <p:spPr>
          <a:xfrm>
            <a:off x="2152631" y="3816595"/>
            <a:ext cx="1532654" cy="15955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 스크린샷, 모니터이(가) 표시된 사진&#10;&#10;자동 생성된 설명" id="2024" name="Google Shape;2024;p91"/>
          <p:cNvPicPr preferRelativeResize="0"/>
          <p:nvPr/>
        </p:nvPicPr>
        <p:blipFill rotWithShape="1">
          <a:blip r:embed="rId3">
            <a:alphaModFix/>
          </a:blip>
          <a:srcRect b="0" l="0" r="0" t="0"/>
          <a:stretch/>
        </p:blipFill>
        <p:spPr>
          <a:xfrm>
            <a:off x="702939" y="3228572"/>
            <a:ext cx="4259494" cy="2405362"/>
          </a:xfrm>
          <a:prstGeom prst="rect">
            <a:avLst/>
          </a:prstGeom>
          <a:noFill/>
          <a:ln>
            <a:noFill/>
          </a:ln>
        </p:spPr>
      </p:pic>
      <p:sp>
        <p:nvSpPr>
          <p:cNvPr id="2025" name="Google Shape;2025;p91"/>
          <p:cNvSpPr/>
          <p:nvPr/>
        </p:nvSpPr>
        <p:spPr>
          <a:xfrm>
            <a:off x="1530331" y="4478698"/>
            <a:ext cx="1640604" cy="42692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26" name="Google Shape;2026;p91"/>
          <p:cNvSpPr/>
          <p:nvPr/>
        </p:nvSpPr>
        <p:spPr>
          <a:xfrm>
            <a:off x="1530331" y="4905626"/>
            <a:ext cx="256304" cy="12065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27" name="Google Shape;2027;p91"/>
          <p:cNvGrpSpPr/>
          <p:nvPr/>
        </p:nvGrpSpPr>
        <p:grpSpPr>
          <a:xfrm>
            <a:off x="5158933" y="3228572"/>
            <a:ext cx="4259494" cy="2405362"/>
            <a:chOff x="5059482" y="3472796"/>
            <a:chExt cx="4259494" cy="2405362"/>
          </a:xfrm>
        </p:grpSpPr>
        <p:sp>
          <p:nvSpPr>
            <p:cNvPr id="2028" name="Google Shape;2028;p91"/>
            <p:cNvSpPr/>
            <p:nvPr/>
          </p:nvSpPr>
          <p:spPr>
            <a:xfrm>
              <a:off x="7347048" y="4652181"/>
              <a:ext cx="476152" cy="11031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 모니터, 스크린샷, 화면이(가) 표시된 사진&#10;&#10;자동 생성된 설명" id="2029" name="Google Shape;2029;p91"/>
            <p:cNvPicPr preferRelativeResize="0"/>
            <p:nvPr/>
          </p:nvPicPr>
          <p:blipFill rotWithShape="1">
            <a:blip r:embed="rId4">
              <a:alphaModFix/>
            </a:blip>
            <a:srcRect b="0" l="0" r="0" t="0"/>
            <a:stretch/>
          </p:blipFill>
          <p:spPr>
            <a:xfrm>
              <a:off x="5059482" y="3472796"/>
              <a:ext cx="4259494" cy="2405362"/>
            </a:xfrm>
            <a:prstGeom prst="rect">
              <a:avLst/>
            </a:prstGeom>
            <a:noFill/>
            <a:ln>
              <a:noFill/>
            </a:ln>
          </p:spPr>
        </p:pic>
        <p:sp>
          <p:nvSpPr>
            <p:cNvPr id="2030" name="Google Shape;2030;p91"/>
            <p:cNvSpPr/>
            <p:nvPr/>
          </p:nvSpPr>
          <p:spPr>
            <a:xfrm>
              <a:off x="7331953" y="4654299"/>
              <a:ext cx="1289685" cy="9715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31" name="Google Shape;2031;p91"/>
            <p:cNvSpPr/>
            <p:nvPr/>
          </p:nvSpPr>
          <p:spPr>
            <a:xfrm>
              <a:off x="7337669" y="5591559"/>
              <a:ext cx="1282065" cy="9144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텍스트, 스크린샷, 모니터이(가) 표시된 사진&#10;&#10;자동 생성된 설명" id="2032" name="Google Shape;2032;p91"/>
          <p:cNvPicPr preferRelativeResize="0"/>
          <p:nvPr/>
        </p:nvPicPr>
        <p:blipFill rotWithShape="1">
          <a:blip r:embed="rId3">
            <a:alphaModFix/>
          </a:blip>
          <a:srcRect b="24946" l="19298" r="42719" t="52752"/>
          <a:stretch/>
        </p:blipFill>
        <p:spPr>
          <a:xfrm>
            <a:off x="2028025" y="5122011"/>
            <a:ext cx="3314519" cy="1109944"/>
          </a:xfrm>
          <a:prstGeom prst="rect">
            <a:avLst/>
          </a:prstGeom>
          <a:noFill/>
          <a:ln cap="flat" cmpd="sng" w="12700">
            <a:solidFill>
              <a:srgbClr val="00B0F0"/>
            </a:solidFill>
            <a:prstDash val="solid"/>
            <a:round/>
            <a:headEnd len="sm" w="sm" type="none"/>
            <a:tailEnd len="sm" w="sm" type="none"/>
          </a:ln>
        </p:spPr>
      </p:pic>
      <p:grpSp>
        <p:nvGrpSpPr>
          <p:cNvPr id="2033" name="Google Shape;2033;p91"/>
          <p:cNvGrpSpPr/>
          <p:nvPr/>
        </p:nvGrpSpPr>
        <p:grpSpPr>
          <a:xfrm>
            <a:off x="7801087" y="4537411"/>
            <a:ext cx="1352290" cy="475185"/>
            <a:chOff x="3308610" y="3413429"/>
            <a:chExt cx="1352290" cy="475185"/>
          </a:xfrm>
        </p:grpSpPr>
        <p:sp>
          <p:nvSpPr>
            <p:cNvPr id="2034" name="Google Shape;2034;p91"/>
            <p:cNvSpPr/>
            <p:nvPr/>
          </p:nvSpPr>
          <p:spPr>
            <a:xfrm>
              <a:off x="3308610" y="3633360"/>
              <a:ext cx="1352290"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siciot/example1</a:t>
              </a:r>
              <a:endParaRPr b="1" sz="1300">
                <a:solidFill>
                  <a:schemeClr val="lt1"/>
                </a:solidFill>
                <a:latin typeface="Arial"/>
                <a:ea typeface="Arial"/>
                <a:cs typeface="Arial"/>
                <a:sym typeface="Arial"/>
              </a:endParaRPr>
            </a:p>
          </p:txBody>
        </p:sp>
        <p:cxnSp>
          <p:nvCxnSpPr>
            <p:cNvPr id="2035" name="Google Shape;2035;p91"/>
            <p:cNvCxnSpPr/>
            <p:nvPr/>
          </p:nvCxnSpPr>
          <p:spPr>
            <a:xfrm rot="10800000">
              <a:off x="3335168" y="3413429"/>
              <a:ext cx="156210" cy="219931"/>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2036" name="Google Shape;2036;p91"/>
          <p:cNvGrpSpPr/>
          <p:nvPr/>
        </p:nvGrpSpPr>
        <p:grpSpPr>
          <a:xfrm>
            <a:off x="6869093" y="5448300"/>
            <a:ext cx="1806956" cy="511393"/>
            <a:chOff x="3308610" y="3377221"/>
            <a:chExt cx="1806956" cy="511393"/>
          </a:xfrm>
        </p:grpSpPr>
        <p:sp>
          <p:nvSpPr>
            <p:cNvPr id="2037" name="Google Shape;2037;p91"/>
            <p:cNvSpPr/>
            <p:nvPr/>
          </p:nvSpPr>
          <p:spPr>
            <a:xfrm>
              <a:off x="3308610" y="3633360"/>
              <a:ext cx="1806956"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Clone siciot/example1</a:t>
              </a:r>
              <a:endParaRPr b="1" sz="1300">
                <a:solidFill>
                  <a:schemeClr val="lt1"/>
                </a:solidFill>
                <a:latin typeface="Arial"/>
                <a:ea typeface="Arial"/>
                <a:cs typeface="Arial"/>
                <a:sym typeface="Arial"/>
              </a:endParaRPr>
            </a:p>
          </p:txBody>
        </p:sp>
        <p:cxnSp>
          <p:nvCxnSpPr>
            <p:cNvPr id="2038" name="Google Shape;2038;p91"/>
            <p:cNvCxnSpPr/>
            <p:nvPr/>
          </p:nvCxnSpPr>
          <p:spPr>
            <a:xfrm flipH="1" rot="10800000">
              <a:off x="4285748" y="3377221"/>
              <a:ext cx="139529" cy="256139"/>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92"/>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045" name="Google Shape;2045;p92"/>
          <p:cNvGrpSpPr/>
          <p:nvPr/>
        </p:nvGrpSpPr>
        <p:grpSpPr>
          <a:xfrm>
            <a:off x="559817" y="1902381"/>
            <a:ext cx="8783192" cy="200055"/>
            <a:chOff x="559817" y="2136914"/>
            <a:chExt cx="8783192" cy="200055"/>
          </a:xfrm>
        </p:grpSpPr>
        <p:sp>
          <p:nvSpPr>
            <p:cNvPr id="2046" name="Google Shape;2046;p92"/>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047" name="Google Shape;2047;p92"/>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048" name="Google Shape;2048;p92"/>
          <p:cNvGrpSpPr/>
          <p:nvPr/>
        </p:nvGrpSpPr>
        <p:grpSpPr>
          <a:xfrm>
            <a:off x="451588" y="450001"/>
            <a:ext cx="9018000" cy="276999"/>
            <a:chOff x="450000" y="450000"/>
            <a:chExt cx="9018000" cy="276999"/>
          </a:xfrm>
        </p:grpSpPr>
        <p:sp>
          <p:nvSpPr>
            <p:cNvPr id="2049" name="Google Shape;2049;p9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050" name="Google Shape;2050;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051" name="Google Shape;2051;p92"/>
          <p:cNvSpPr/>
          <p:nvPr/>
        </p:nvSpPr>
        <p:spPr>
          <a:xfrm>
            <a:off x="702939" y="2216055"/>
            <a:ext cx="8640070"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 sử rằng trạng thái hiện tại của dự án Clone là nhánh hoạt động phục vụ cho một tác vụ vận hành ổn định. Nếu bạn muốn làm việc mà không ảnh hưởng đến dự án này, bạn có thể tạo một Nhánh mới để làm việc.</a:t>
            </a:r>
            <a:endParaRPr/>
          </a:p>
        </p:txBody>
      </p:sp>
      <p:sp>
        <p:nvSpPr>
          <p:cNvPr id="2052" name="Google Shape;2052;p92"/>
          <p:cNvSpPr/>
          <p:nvPr/>
        </p:nvSpPr>
        <p:spPr>
          <a:xfrm>
            <a:off x="702939" y="2798359"/>
            <a:ext cx="391388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a:t>
            </a:r>
            <a:r>
              <a:rPr b="1" lang="en-US" sz="1300">
                <a:solidFill>
                  <a:srgbClr val="1429A0"/>
                </a:solidFill>
                <a:latin typeface="Arial"/>
                <a:ea typeface="Arial"/>
                <a:cs typeface="Arial"/>
                <a:sym typeface="Arial"/>
              </a:rPr>
              <a:t>Local Path</a:t>
            </a:r>
            <a:r>
              <a:rPr lang="en-US" sz="1300">
                <a:solidFill>
                  <a:srgbClr val="262626"/>
                </a:solidFill>
                <a:latin typeface="Arial"/>
                <a:ea typeface="Arial"/>
                <a:cs typeface="Arial"/>
                <a:sym typeface="Arial"/>
              </a:rPr>
              <a:t> và nhấp vào biểu tượng </a:t>
            </a:r>
            <a:r>
              <a:rPr b="1" lang="en-US" sz="1300">
                <a:solidFill>
                  <a:srgbClr val="1429A0"/>
                </a:solidFill>
                <a:latin typeface="Arial"/>
                <a:ea typeface="Arial"/>
                <a:cs typeface="Arial"/>
                <a:sym typeface="Arial"/>
              </a:rPr>
              <a:t>clone</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sp>
        <p:nvSpPr>
          <p:cNvPr id="2053" name="Google Shape;2053;p92"/>
          <p:cNvSpPr/>
          <p:nvPr/>
        </p:nvSpPr>
        <p:spPr>
          <a:xfrm>
            <a:off x="5158933" y="2798359"/>
            <a:ext cx="436158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 tới Nhánh hiện tại để rời khỏi Nhánh chính hiện tại và tạo Nhánh mới → Nhấp chọn </a:t>
            </a:r>
            <a:r>
              <a:rPr b="1" lang="en-US" sz="1300">
                <a:solidFill>
                  <a:srgbClr val="1429A0"/>
                </a:solidFill>
                <a:latin typeface="Arial"/>
                <a:ea typeface="Arial"/>
                <a:cs typeface="Arial"/>
                <a:sym typeface="Arial"/>
              </a:rPr>
              <a:t>New branch</a:t>
            </a:r>
            <a:endParaRPr sz="1300">
              <a:solidFill>
                <a:srgbClr val="262626"/>
              </a:solidFill>
              <a:latin typeface="Arial"/>
              <a:ea typeface="Arial"/>
              <a:cs typeface="Arial"/>
              <a:sym typeface="Arial"/>
            </a:endParaRPr>
          </a:p>
        </p:txBody>
      </p:sp>
      <p:grpSp>
        <p:nvGrpSpPr>
          <p:cNvPr id="2054" name="Google Shape;2054;p92"/>
          <p:cNvGrpSpPr/>
          <p:nvPr/>
        </p:nvGrpSpPr>
        <p:grpSpPr>
          <a:xfrm>
            <a:off x="5152790" y="3471765"/>
            <a:ext cx="4259494" cy="2405362"/>
            <a:chOff x="5099610" y="3769244"/>
            <a:chExt cx="4259494" cy="2405362"/>
          </a:xfrm>
        </p:grpSpPr>
        <p:pic>
          <p:nvPicPr>
            <p:cNvPr descr="텍스트, 스크린샷, 모니터, 검은색이(가) 표시된 사진&#10;&#10;자동 생성된 설명" id="2055" name="Google Shape;2055;p92"/>
            <p:cNvPicPr preferRelativeResize="0"/>
            <p:nvPr/>
          </p:nvPicPr>
          <p:blipFill rotWithShape="1">
            <a:blip r:embed="rId3">
              <a:alphaModFix/>
            </a:blip>
            <a:srcRect b="0" l="0" r="0" t="0"/>
            <a:stretch/>
          </p:blipFill>
          <p:spPr>
            <a:xfrm>
              <a:off x="5099610" y="3769244"/>
              <a:ext cx="4259494" cy="2405362"/>
            </a:xfrm>
            <a:prstGeom prst="rect">
              <a:avLst/>
            </a:prstGeom>
            <a:noFill/>
            <a:ln>
              <a:noFill/>
            </a:ln>
          </p:spPr>
        </p:pic>
        <p:sp>
          <p:nvSpPr>
            <p:cNvPr id="2056" name="Google Shape;2056;p92"/>
            <p:cNvSpPr/>
            <p:nvPr/>
          </p:nvSpPr>
          <p:spPr>
            <a:xfrm>
              <a:off x="6627735" y="4194072"/>
              <a:ext cx="705876" cy="12702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7" name="Google Shape;2057;p92"/>
            <p:cNvSpPr/>
            <p:nvPr/>
          </p:nvSpPr>
          <p:spPr>
            <a:xfrm>
              <a:off x="7437940" y="4436950"/>
              <a:ext cx="331393" cy="11547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58" name="Google Shape;2058;p92"/>
          <p:cNvGrpSpPr/>
          <p:nvPr/>
        </p:nvGrpSpPr>
        <p:grpSpPr>
          <a:xfrm>
            <a:off x="712182" y="3471765"/>
            <a:ext cx="4259494" cy="2405361"/>
            <a:chOff x="577813" y="3769244"/>
            <a:chExt cx="4259494" cy="2405361"/>
          </a:xfrm>
        </p:grpSpPr>
        <p:pic>
          <p:nvPicPr>
            <p:cNvPr descr="텍스트, 모니터, 스크린샷, 화면이(가) 표시된 사진&#10;&#10;자동 생성된 설명" id="2059" name="Google Shape;2059;p92"/>
            <p:cNvPicPr preferRelativeResize="0"/>
            <p:nvPr/>
          </p:nvPicPr>
          <p:blipFill rotWithShape="1">
            <a:blip r:embed="rId4">
              <a:alphaModFix/>
            </a:blip>
            <a:srcRect b="0" l="0" r="0" t="0"/>
            <a:stretch/>
          </p:blipFill>
          <p:spPr>
            <a:xfrm>
              <a:off x="577813" y="3769244"/>
              <a:ext cx="4259494" cy="2405361"/>
            </a:xfrm>
            <a:prstGeom prst="rect">
              <a:avLst/>
            </a:prstGeom>
            <a:noFill/>
            <a:ln>
              <a:noFill/>
            </a:ln>
          </p:spPr>
        </p:pic>
        <p:sp>
          <p:nvSpPr>
            <p:cNvPr id="2060" name="Google Shape;2060;p92"/>
            <p:cNvSpPr/>
            <p:nvPr/>
          </p:nvSpPr>
          <p:spPr>
            <a:xfrm>
              <a:off x="2733386" y="5484633"/>
              <a:ext cx="435690" cy="13186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1" name="Google Shape;2061;p92"/>
            <p:cNvSpPr/>
            <p:nvPr/>
          </p:nvSpPr>
          <p:spPr>
            <a:xfrm>
              <a:off x="2069577" y="5268848"/>
              <a:ext cx="1232082" cy="13186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62" name="Google Shape;2062;p92"/>
          <p:cNvGrpSpPr/>
          <p:nvPr/>
        </p:nvGrpSpPr>
        <p:grpSpPr>
          <a:xfrm>
            <a:off x="492760" y="5100706"/>
            <a:ext cx="3775709" cy="965354"/>
            <a:chOff x="1693946" y="2904158"/>
            <a:chExt cx="3775709" cy="965354"/>
          </a:xfrm>
        </p:grpSpPr>
        <p:sp>
          <p:nvSpPr>
            <p:cNvPr id="2063" name="Google Shape;2063;p92"/>
            <p:cNvSpPr/>
            <p:nvPr/>
          </p:nvSpPr>
          <p:spPr>
            <a:xfrm>
              <a:off x="1693946" y="3614258"/>
              <a:ext cx="3775709"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\home \siciot2021\Documents/GitHub\example1</a:t>
              </a:r>
              <a:endParaRPr b="1" sz="1300">
                <a:solidFill>
                  <a:schemeClr val="lt1"/>
                </a:solidFill>
                <a:latin typeface="Arial"/>
                <a:ea typeface="Arial"/>
                <a:cs typeface="Arial"/>
                <a:sym typeface="Arial"/>
              </a:endParaRPr>
            </a:p>
          </p:txBody>
        </p:sp>
        <p:cxnSp>
          <p:nvCxnSpPr>
            <p:cNvPr id="2064" name="Google Shape;2064;p92"/>
            <p:cNvCxnSpPr>
              <a:stCxn id="2063" idx="0"/>
            </p:cNvCxnSpPr>
            <p:nvPr/>
          </p:nvCxnSpPr>
          <p:spPr>
            <a:xfrm rot="10800000">
              <a:off x="3581800" y="2904158"/>
              <a:ext cx="0" cy="710100"/>
            </a:xfrm>
            <a:prstGeom prst="straightConnector1">
              <a:avLst/>
            </a:prstGeom>
            <a:noFill/>
            <a:ln cap="flat" cmpd="sng" w="12700">
              <a:solidFill>
                <a:srgbClr val="00B0F0"/>
              </a:solidFill>
              <a:prstDash val="solid"/>
              <a:miter lim="800000"/>
              <a:headEnd len="sm" w="sm" type="none"/>
              <a:tailEnd len="med" w="med" type="triangle"/>
            </a:ln>
          </p:spPr>
        </p:cxnSp>
      </p:grpSp>
      <p:sp>
        <p:nvSpPr>
          <p:cNvPr id="2065" name="Google Shape;2065;p92"/>
          <p:cNvSpPr/>
          <p:nvPr/>
        </p:nvSpPr>
        <p:spPr>
          <a:xfrm>
            <a:off x="1990899" y="4939170"/>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2066" name="Google Shape;2066;p92"/>
          <p:cNvSpPr/>
          <p:nvPr/>
        </p:nvSpPr>
        <p:spPr>
          <a:xfrm>
            <a:off x="2659881" y="5166290"/>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sp>
        <p:nvSpPr>
          <p:cNvPr id="2067" name="Google Shape;2067;p92"/>
          <p:cNvSpPr/>
          <p:nvPr/>
        </p:nvSpPr>
        <p:spPr>
          <a:xfrm>
            <a:off x="6499801" y="3786512"/>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2068" name="Google Shape;2068;p92"/>
          <p:cNvSpPr/>
          <p:nvPr/>
        </p:nvSpPr>
        <p:spPr>
          <a:xfrm>
            <a:off x="7822513" y="3988730"/>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sp>
        <p:nvSpPr>
          <p:cNvPr id="2069" name="Google Shape;2069;p92"/>
          <p:cNvSpPr/>
          <p:nvPr/>
        </p:nvSpPr>
        <p:spPr>
          <a:xfrm>
            <a:off x="8020405" y="3936382"/>
            <a:ext cx="1080514"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New branch</a:t>
            </a:r>
            <a:endParaRPr b="1" sz="1300">
              <a:solidFill>
                <a:schemeClr val="lt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93"/>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076" name="Google Shape;2076;p93"/>
          <p:cNvGrpSpPr/>
          <p:nvPr/>
        </p:nvGrpSpPr>
        <p:grpSpPr>
          <a:xfrm>
            <a:off x="559817" y="1902381"/>
            <a:ext cx="8783192" cy="200055"/>
            <a:chOff x="559817" y="2136914"/>
            <a:chExt cx="8783192" cy="200055"/>
          </a:xfrm>
        </p:grpSpPr>
        <p:sp>
          <p:nvSpPr>
            <p:cNvPr id="2077" name="Google Shape;2077;p93"/>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078" name="Google Shape;2078;p93"/>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079" name="Google Shape;2079;p93"/>
          <p:cNvGrpSpPr/>
          <p:nvPr/>
        </p:nvGrpSpPr>
        <p:grpSpPr>
          <a:xfrm>
            <a:off x="451588" y="450001"/>
            <a:ext cx="9018000" cy="276999"/>
            <a:chOff x="450000" y="450000"/>
            <a:chExt cx="9018000" cy="276999"/>
          </a:xfrm>
        </p:grpSpPr>
        <p:sp>
          <p:nvSpPr>
            <p:cNvPr id="2080" name="Google Shape;2080;p9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081" name="Google Shape;2081;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082" name="Google Shape;2082;p93"/>
          <p:cNvSpPr/>
          <p:nvPr/>
        </p:nvSpPr>
        <p:spPr>
          <a:xfrm>
            <a:off x="702939" y="2216055"/>
            <a:ext cx="391388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nhánh có tên là </a:t>
            </a:r>
            <a:r>
              <a:rPr b="1" lang="en-US" sz="1300">
                <a:solidFill>
                  <a:srgbClr val="262626"/>
                </a:solidFill>
                <a:latin typeface="Arial"/>
                <a:ea typeface="Arial"/>
                <a:cs typeface="Arial"/>
                <a:sym typeface="Arial"/>
              </a:rPr>
              <a:t>make practice.py</a:t>
            </a:r>
            <a:r>
              <a:rPr lang="en-US" sz="1300">
                <a:solidFill>
                  <a:srgbClr val="262626"/>
                </a:solidFill>
                <a:latin typeface="Arial"/>
                <a:ea typeface="Arial"/>
                <a:cs typeface="Arial"/>
                <a:sym typeface="Arial"/>
              </a:rPr>
              <a:t>. Nó là một nhánh để tạo một tệp Python mới có tên practice.py. </a:t>
            </a:r>
            <a:endParaRPr sz="1300">
              <a:solidFill>
                <a:srgbClr val="262626"/>
              </a:solidFill>
              <a:latin typeface="Arial"/>
              <a:ea typeface="Arial"/>
              <a:cs typeface="Arial"/>
              <a:sym typeface="Arial"/>
            </a:endParaRPr>
          </a:p>
        </p:txBody>
      </p:sp>
      <p:sp>
        <p:nvSpPr>
          <p:cNvPr id="2083" name="Google Shape;2083;p93"/>
          <p:cNvSpPr/>
          <p:nvPr/>
        </p:nvSpPr>
        <p:spPr>
          <a:xfrm>
            <a:off x="5158933" y="2216055"/>
            <a:ext cx="3913885"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Nhánh hiện tại đã được thay đổi thành </a:t>
            </a:r>
            <a:r>
              <a:rPr b="1" lang="en-US" sz="1300">
                <a:solidFill>
                  <a:srgbClr val="262626"/>
                </a:solidFill>
                <a:latin typeface="Arial"/>
                <a:ea typeface="Arial"/>
                <a:cs typeface="Arial"/>
                <a:sym typeface="Arial"/>
              </a:rPr>
              <a:t>make practice.py</a:t>
            </a:r>
            <a:r>
              <a:rPr lang="en-US" sz="1300">
                <a:solidFill>
                  <a:srgbClr val="262626"/>
                </a:solidFill>
                <a:latin typeface="Arial"/>
                <a:ea typeface="Arial"/>
                <a:cs typeface="Arial"/>
                <a:sym typeface="Arial"/>
              </a:rPr>
              <a:t> chưa.</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Nhấp vào nút </a:t>
            </a:r>
            <a:r>
              <a:rPr b="1" lang="en-US" sz="1300">
                <a:solidFill>
                  <a:srgbClr val="1429A0"/>
                </a:solidFill>
                <a:latin typeface="Arial"/>
                <a:ea typeface="Arial"/>
                <a:cs typeface="Arial"/>
                <a:sym typeface="Arial"/>
              </a:rPr>
              <a:t>Publish branch</a:t>
            </a:r>
            <a:r>
              <a:rPr lang="en-US" sz="1300">
                <a:solidFill>
                  <a:srgbClr val="262626"/>
                </a:solidFill>
                <a:latin typeface="Arial"/>
                <a:ea typeface="Arial"/>
                <a:cs typeface="Arial"/>
                <a:sym typeface="Arial"/>
              </a:rPr>
              <a:t> để tạo nhánh do Kho lưu trữ từ xa chưa xác định branch mới tạo. </a:t>
            </a:r>
            <a:endParaRPr/>
          </a:p>
        </p:txBody>
      </p:sp>
      <p:pic>
        <p:nvPicPr>
          <p:cNvPr descr="텍스트, 스크린샷, 모니터, 검은색이(가) 표시된 사진&#10;&#10;자동 생성된 설명" id="2084" name="Google Shape;2084;p93"/>
          <p:cNvPicPr preferRelativeResize="0"/>
          <p:nvPr/>
        </p:nvPicPr>
        <p:blipFill rotWithShape="1">
          <a:blip r:embed="rId3">
            <a:alphaModFix/>
          </a:blip>
          <a:srcRect b="0" l="0" r="0" t="0"/>
          <a:stretch/>
        </p:blipFill>
        <p:spPr>
          <a:xfrm>
            <a:off x="712182" y="3523392"/>
            <a:ext cx="4259494" cy="2405362"/>
          </a:xfrm>
          <a:prstGeom prst="rect">
            <a:avLst/>
          </a:prstGeom>
          <a:noFill/>
          <a:ln>
            <a:noFill/>
          </a:ln>
        </p:spPr>
      </p:pic>
      <p:sp>
        <p:nvSpPr>
          <p:cNvPr id="2085" name="Google Shape;2085;p93"/>
          <p:cNvSpPr/>
          <p:nvPr/>
        </p:nvSpPr>
        <p:spPr>
          <a:xfrm>
            <a:off x="2392680" y="4813935"/>
            <a:ext cx="1135379" cy="8191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 스크린샷, 모니터, 검은색이(가) 표시된 사진&#10;&#10;자동 생성된 설명" id="2086" name="Google Shape;2086;p93"/>
          <p:cNvPicPr preferRelativeResize="0"/>
          <p:nvPr/>
        </p:nvPicPr>
        <p:blipFill rotWithShape="1">
          <a:blip r:embed="rId4">
            <a:alphaModFix/>
          </a:blip>
          <a:srcRect b="0" l="0" r="0" t="0"/>
          <a:stretch/>
        </p:blipFill>
        <p:spPr>
          <a:xfrm>
            <a:off x="5158933" y="3526650"/>
            <a:ext cx="4259494" cy="2405361"/>
          </a:xfrm>
          <a:prstGeom prst="rect">
            <a:avLst/>
          </a:prstGeom>
          <a:noFill/>
          <a:ln>
            <a:noFill/>
          </a:ln>
        </p:spPr>
      </p:pic>
      <p:sp>
        <p:nvSpPr>
          <p:cNvPr id="2087" name="Google Shape;2087;p93"/>
          <p:cNvSpPr/>
          <p:nvPr/>
        </p:nvSpPr>
        <p:spPr>
          <a:xfrm>
            <a:off x="6685364" y="3955580"/>
            <a:ext cx="495253" cy="1198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8" name="Google Shape;2088;p93"/>
          <p:cNvSpPr/>
          <p:nvPr/>
        </p:nvSpPr>
        <p:spPr>
          <a:xfrm>
            <a:off x="8294458" y="4706855"/>
            <a:ext cx="436555" cy="10803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9" name="Google Shape;2089;p93"/>
          <p:cNvSpPr/>
          <p:nvPr/>
        </p:nvSpPr>
        <p:spPr>
          <a:xfrm>
            <a:off x="7426078" y="3950178"/>
            <a:ext cx="581055" cy="11884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90" name="Google Shape;2090;p93"/>
          <p:cNvGrpSpPr/>
          <p:nvPr/>
        </p:nvGrpSpPr>
        <p:grpSpPr>
          <a:xfrm>
            <a:off x="2858453" y="4895978"/>
            <a:ext cx="1529712" cy="815654"/>
            <a:chOff x="3308610" y="3072960"/>
            <a:chExt cx="1529712" cy="815654"/>
          </a:xfrm>
        </p:grpSpPr>
        <p:sp>
          <p:nvSpPr>
            <p:cNvPr id="2091" name="Google Shape;2091;p93"/>
            <p:cNvSpPr/>
            <p:nvPr/>
          </p:nvSpPr>
          <p:spPr>
            <a:xfrm>
              <a:off x="3308610" y="3633360"/>
              <a:ext cx="1529712"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make practice.py</a:t>
              </a:r>
              <a:endParaRPr b="1" sz="1300">
                <a:solidFill>
                  <a:schemeClr val="lt1"/>
                </a:solidFill>
                <a:latin typeface="Arial"/>
                <a:ea typeface="Arial"/>
                <a:cs typeface="Arial"/>
                <a:sym typeface="Arial"/>
              </a:endParaRPr>
            </a:p>
          </p:txBody>
        </p:sp>
        <p:cxnSp>
          <p:nvCxnSpPr>
            <p:cNvPr id="2092" name="Google Shape;2092;p93"/>
            <p:cNvCxnSpPr>
              <a:stCxn id="2091" idx="0"/>
            </p:cNvCxnSpPr>
            <p:nvPr/>
          </p:nvCxnSpPr>
          <p:spPr>
            <a:xfrm rot="10800000">
              <a:off x="3844866" y="3072960"/>
              <a:ext cx="228600" cy="560400"/>
            </a:xfrm>
            <a:prstGeom prst="straightConnector1">
              <a:avLst/>
            </a:prstGeom>
            <a:noFill/>
            <a:ln cap="flat" cmpd="sng" w="12700">
              <a:solidFill>
                <a:srgbClr val="00B0F0"/>
              </a:solidFill>
              <a:prstDash val="solid"/>
              <a:miter lim="800000"/>
              <a:headEnd len="sm" w="sm" type="none"/>
              <a:tailEnd len="med" w="med" type="triangle"/>
            </a:ln>
          </p:spPr>
        </p:cxnSp>
      </p:grpSp>
      <p:grpSp>
        <p:nvGrpSpPr>
          <p:cNvPr id="2093" name="Google Shape;2093;p93"/>
          <p:cNvGrpSpPr/>
          <p:nvPr/>
        </p:nvGrpSpPr>
        <p:grpSpPr>
          <a:xfrm>
            <a:off x="7933374" y="4813935"/>
            <a:ext cx="1301916" cy="642443"/>
            <a:chOff x="3308610" y="3246171"/>
            <a:chExt cx="1301916" cy="642443"/>
          </a:xfrm>
        </p:grpSpPr>
        <p:sp>
          <p:nvSpPr>
            <p:cNvPr id="2094" name="Google Shape;2094;p93"/>
            <p:cNvSpPr/>
            <p:nvPr/>
          </p:nvSpPr>
          <p:spPr>
            <a:xfrm>
              <a:off x="3308610" y="3633360"/>
              <a:ext cx="1301916" cy="255254"/>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Publish branch</a:t>
              </a:r>
              <a:endParaRPr b="1" sz="1300">
                <a:solidFill>
                  <a:schemeClr val="lt1"/>
                </a:solidFill>
                <a:latin typeface="Arial"/>
                <a:ea typeface="Arial"/>
                <a:cs typeface="Arial"/>
                <a:sym typeface="Arial"/>
              </a:endParaRPr>
            </a:p>
          </p:txBody>
        </p:sp>
        <p:cxnSp>
          <p:nvCxnSpPr>
            <p:cNvPr id="2095" name="Google Shape;2095;p93"/>
            <p:cNvCxnSpPr/>
            <p:nvPr/>
          </p:nvCxnSpPr>
          <p:spPr>
            <a:xfrm rot="10800000">
              <a:off x="4010597" y="3246171"/>
              <a:ext cx="95652" cy="387189"/>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94"/>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102" name="Google Shape;2102;p94"/>
          <p:cNvGrpSpPr/>
          <p:nvPr/>
        </p:nvGrpSpPr>
        <p:grpSpPr>
          <a:xfrm>
            <a:off x="559817" y="1902381"/>
            <a:ext cx="8783192" cy="200055"/>
            <a:chOff x="559817" y="2136914"/>
            <a:chExt cx="8783192" cy="200055"/>
          </a:xfrm>
        </p:grpSpPr>
        <p:sp>
          <p:nvSpPr>
            <p:cNvPr id="2103" name="Google Shape;2103;p94"/>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104" name="Google Shape;2104;p94"/>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105" name="Google Shape;2105;p94"/>
          <p:cNvGrpSpPr/>
          <p:nvPr/>
        </p:nvGrpSpPr>
        <p:grpSpPr>
          <a:xfrm>
            <a:off x="451588" y="450001"/>
            <a:ext cx="9018000" cy="276999"/>
            <a:chOff x="450000" y="450000"/>
            <a:chExt cx="9018000" cy="276999"/>
          </a:xfrm>
        </p:grpSpPr>
        <p:sp>
          <p:nvSpPr>
            <p:cNvPr id="2106" name="Google Shape;2106;p9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107" name="Google Shape;2107;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108" name="Google Shape;2108;p94"/>
          <p:cNvSpPr/>
          <p:nvPr/>
        </p:nvSpPr>
        <p:spPr>
          <a:xfrm>
            <a:off x="702939" y="2216055"/>
            <a:ext cx="8640070"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Pycharm để tạo file practice.py trong Local Path.</a:t>
            </a:r>
            <a:endParaRPr sz="1300">
              <a:solidFill>
                <a:srgbClr val="262626"/>
              </a:solidFill>
              <a:latin typeface="Arial"/>
              <a:ea typeface="Arial"/>
              <a:cs typeface="Arial"/>
              <a:sym typeface="Arial"/>
            </a:endParaRPr>
          </a:p>
        </p:txBody>
      </p:sp>
      <p:sp>
        <p:nvSpPr>
          <p:cNvPr id="2109" name="Google Shape;2109;p94"/>
          <p:cNvSpPr/>
          <p:nvPr/>
        </p:nvSpPr>
        <p:spPr>
          <a:xfrm>
            <a:off x="702939" y="2529636"/>
            <a:ext cx="391388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File → Open → Select directory example1 → OK</a:t>
            </a:r>
            <a:endParaRPr/>
          </a:p>
        </p:txBody>
      </p:sp>
      <p:sp>
        <p:nvSpPr>
          <p:cNvPr id="2110" name="Google Shape;2110;p94"/>
          <p:cNvSpPr/>
          <p:nvPr/>
        </p:nvSpPr>
        <p:spPr>
          <a:xfrm>
            <a:off x="5158933" y="2529636"/>
            <a:ext cx="4483831"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Bấm chuột phải vào example1 → New→ Click Python File</a:t>
            </a:r>
            <a:endParaRPr/>
          </a:p>
          <a:p>
            <a:pPr indent="0" lvl="0" marL="0" marR="0" rtl="0" algn="l">
              <a:spcBef>
                <a:spcPts val="400"/>
              </a:spcBef>
              <a:spcAft>
                <a:spcPts val="0"/>
              </a:spcAft>
              <a:buNone/>
            </a:pPr>
            <a:r>
              <a:t/>
            </a:r>
            <a:endParaRPr sz="1300">
              <a:solidFill>
                <a:srgbClr val="262626"/>
              </a:solidFill>
              <a:latin typeface="Arial"/>
              <a:ea typeface="Arial"/>
              <a:cs typeface="Arial"/>
              <a:sym typeface="Arial"/>
            </a:endParaRPr>
          </a:p>
        </p:txBody>
      </p:sp>
      <p:grpSp>
        <p:nvGrpSpPr>
          <p:cNvPr id="2111" name="Google Shape;2111;p94"/>
          <p:cNvGrpSpPr/>
          <p:nvPr/>
        </p:nvGrpSpPr>
        <p:grpSpPr>
          <a:xfrm>
            <a:off x="712182" y="2995038"/>
            <a:ext cx="8706244" cy="2405361"/>
            <a:chOff x="712182" y="3033138"/>
            <a:chExt cx="8706244" cy="2405361"/>
          </a:xfrm>
        </p:grpSpPr>
        <p:pic>
          <p:nvPicPr>
            <p:cNvPr descr="텍스트, 스크린샷, 모니터, 여러개이(가) 표시된 사진&#10;&#10;자동 생성된 설명" id="2112" name="Google Shape;2112;p94"/>
            <p:cNvPicPr preferRelativeResize="0"/>
            <p:nvPr/>
          </p:nvPicPr>
          <p:blipFill rotWithShape="1">
            <a:blip r:embed="rId3">
              <a:alphaModFix/>
            </a:blip>
            <a:srcRect b="0" l="0" r="0" t="0"/>
            <a:stretch/>
          </p:blipFill>
          <p:spPr>
            <a:xfrm>
              <a:off x="712182" y="3033138"/>
              <a:ext cx="4259494" cy="2405361"/>
            </a:xfrm>
            <a:prstGeom prst="rect">
              <a:avLst/>
            </a:prstGeom>
            <a:noFill/>
            <a:ln>
              <a:noFill/>
            </a:ln>
          </p:spPr>
        </p:pic>
        <p:sp>
          <p:nvSpPr>
            <p:cNvPr id="2113" name="Google Shape;2113;p94"/>
            <p:cNvSpPr/>
            <p:nvPr/>
          </p:nvSpPr>
          <p:spPr>
            <a:xfrm>
              <a:off x="2316480" y="4316115"/>
              <a:ext cx="1240155" cy="7681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14" name="Google Shape;2114;p94"/>
            <p:cNvSpPr/>
            <p:nvPr/>
          </p:nvSpPr>
          <p:spPr>
            <a:xfrm>
              <a:off x="3046722" y="4933438"/>
              <a:ext cx="261450" cy="11047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 스크린샷, 모니터, 화면이(가) 표시된 사진&#10;&#10;자동 생성된 설명" id="2115" name="Google Shape;2115;p94"/>
            <p:cNvPicPr preferRelativeResize="0"/>
            <p:nvPr/>
          </p:nvPicPr>
          <p:blipFill rotWithShape="1">
            <a:blip r:embed="rId4">
              <a:alphaModFix/>
            </a:blip>
            <a:srcRect b="20023" l="4911" r="72936" t="10990"/>
            <a:stretch/>
          </p:blipFill>
          <p:spPr>
            <a:xfrm>
              <a:off x="933866" y="3331825"/>
              <a:ext cx="686219" cy="1206774"/>
            </a:xfrm>
            <a:prstGeom prst="rect">
              <a:avLst/>
            </a:prstGeom>
            <a:noFill/>
            <a:ln>
              <a:noFill/>
            </a:ln>
          </p:spPr>
        </p:pic>
        <p:sp>
          <p:nvSpPr>
            <p:cNvPr id="2116" name="Google Shape;2116;p94"/>
            <p:cNvSpPr/>
            <p:nvPr/>
          </p:nvSpPr>
          <p:spPr>
            <a:xfrm>
              <a:off x="908532" y="3221349"/>
              <a:ext cx="178575" cy="11047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17" name="Google Shape;2117;p94"/>
            <p:cNvSpPr/>
            <p:nvPr/>
          </p:nvSpPr>
          <p:spPr>
            <a:xfrm>
              <a:off x="954017" y="3481761"/>
              <a:ext cx="211193" cy="9130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이(가) 표시된 사진&#10;&#10;자동 생성된 설명" id="2118" name="Google Shape;2118;p94"/>
            <p:cNvPicPr preferRelativeResize="0"/>
            <p:nvPr/>
          </p:nvPicPr>
          <p:blipFill rotWithShape="1">
            <a:blip r:embed="rId5">
              <a:alphaModFix/>
            </a:blip>
            <a:srcRect b="0" l="0" r="0" t="0"/>
            <a:stretch/>
          </p:blipFill>
          <p:spPr>
            <a:xfrm>
              <a:off x="5158933" y="3033138"/>
              <a:ext cx="4259493" cy="2405361"/>
            </a:xfrm>
            <a:prstGeom prst="rect">
              <a:avLst/>
            </a:prstGeom>
            <a:noFill/>
            <a:ln>
              <a:noFill/>
            </a:ln>
          </p:spPr>
        </p:pic>
        <p:sp>
          <p:nvSpPr>
            <p:cNvPr id="2119" name="Google Shape;2119;p94"/>
            <p:cNvSpPr/>
            <p:nvPr/>
          </p:nvSpPr>
          <p:spPr>
            <a:xfrm>
              <a:off x="5508980" y="3477754"/>
              <a:ext cx="307371" cy="8338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20" name="Google Shape;2120;p94"/>
            <p:cNvSpPr/>
            <p:nvPr/>
          </p:nvSpPr>
          <p:spPr>
            <a:xfrm>
              <a:off x="5630938" y="3526788"/>
              <a:ext cx="769861" cy="8338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21" name="Google Shape;2121;p94"/>
            <p:cNvSpPr/>
            <p:nvPr/>
          </p:nvSpPr>
          <p:spPr>
            <a:xfrm>
              <a:off x="6410960" y="3822699"/>
              <a:ext cx="889000" cy="7112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2" name="Google Shape;2122;p94"/>
          <p:cNvSpPr/>
          <p:nvPr/>
        </p:nvSpPr>
        <p:spPr>
          <a:xfrm>
            <a:off x="1156224" y="3135026"/>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2123" name="Google Shape;2123;p94"/>
          <p:cNvSpPr/>
          <p:nvPr/>
        </p:nvSpPr>
        <p:spPr>
          <a:xfrm>
            <a:off x="1344655" y="3403983"/>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sp>
        <p:nvSpPr>
          <p:cNvPr id="2124" name="Google Shape;2124;p94"/>
          <p:cNvSpPr/>
          <p:nvPr/>
        </p:nvSpPr>
        <p:spPr>
          <a:xfrm>
            <a:off x="1351614" y="3131490"/>
            <a:ext cx="464936"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File</a:t>
            </a:r>
            <a:endParaRPr b="1" sz="1300">
              <a:solidFill>
                <a:schemeClr val="lt1"/>
              </a:solidFill>
              <a:latin typeface="Arial"/>
              <a:ea typeface="Arial"/>
              <a:cs typeface="Arial"/>
              <a:sym typeface="Arial"/>
            </a:endParaRPr>
          </a:p>
        </p:txBody>
      </p:sp>
      <p:sp>
        <p:nvSpPr>
          <p:cNvPr id="2125" name="Google Shape;2125;p94"/>
          <p:cNvSpPr/>
          <p:nvPr/>
        </p:nvSpPr>
        <p:spPr>
          <a:xfrm>
            <a:off x="1545081" y="3386423"/>
            <a:ext cx="597989"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Open</a:t>
            </a:r>
            <a:endParaRPr b="1" sz="1300">
              <a:solidFill>
                <a:schemeClr val="lt1"/>
              </a:solidFill>
              <a:latin typeface="Arial"/>
              <a:ea typeface="Arial"/>
              <a:cs typeface="Arial"/>
              <a:sym typeface="Arial"/>
            </a:endParaRPr>
          </a:p>
        </p:txBody>
      </p:sp>
      <p:grpSp>
        <p:nvGrpSpPr>
          <p:cNvPr id="2126" name="Google Shape;2126;p94"/>
          <p:cNvGrpSpPr/>
          <p:nvPr/>
        </p:nvGrpSpPr>
        <p:grpSpPr>
          <a:xfrm>
            <a:off x="3167172" y="4206946"/>
            <a:ext cx="1122888" cy="204529"/>
            <a:chOff x="3167172" y="4206946"/>
            <a:chExt cx="1122888" cy="204529"/>
          </a:xfrm>
        </p:grpSpPr>
        <p:sp>
          <p:nvSpPr>
            <p:cNvPr id="2127" name="Google Shape;2127;p94"/>
            <p:cNvSpPr/>
            <p:nvPr/>
          </p:nvSpPr>
          <p:spPr>
            <a:xfrm>
              <a:off x="3167172" y="4237882"/>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sp>
          <p:nvSpPr>
            <p:cNvPr id="2128" name="Google Shape;2128;p94"/>
            <p:cNvSpPr/>
            <p:nvPr/>
          </p:nvSpPr>
          <p:spPr>
            <a:xfrm>
              <a:off x="3370308" y="4206946"/>
              <a:ext cx="919752"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example1</a:t>
              </a:r>
              <a:endParaRPr b="1" sz="1300">
                <a:solidFill>
                  <a:schemeClr val="lt1"/>
                </a:solidFill>
                <a:latin typeface="Arial"/>
                <a:ea typeface="Arial"/>
                <a:cs typeface="Arial"/>
                <a:sym typeface="Arial"/>
              </a:endParaRPr>
            </a:p>
          </p:txBody>
        </p:sp>
      </p:grpSp>
      <p:grpSp>
        <p:nvGrpSpPr>
          <p:cNvPr id="2129" name="Google Shape;2129;p94"/>
          <p:cNvGrpSpPr/>
          <p:nvPr/>
        </p:nvGrpSpPr>
        <p:grpSpPr>
          <a:xfrm>
            <a:off x="3046722" y="4642934"/>
            <a:ext cx="656598" cy="204529"/>
            <a:chOff x="3046722" y="4642934"/>
            <a:chExt cx="656598" cy="204529"/>
          </a:xfrm>
        </p:grpSpPr>
        <p:sp>
          <p:nvSpPr>
            <p:cNvPr id="2130" name="Google Shape;2130;p94"/>
            <p:cNvSpPr/>
            <p:nvPr/>
          </p:nvSpPr>
          <p:spPr>
            <a:xfrm>
              <a:off x="3046722" y="4673870"/>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4</a:t>
              </a:r>
              <a:endParaRPr b="1" sz="1200">
                <a:solidFill>
                  <a:schemeClr val="lt1"/>
                </a:solidFill>
                <a:latin typeface="Arial"/>
                <a:ea typeface="Arial"/>
                <a:cs typeface="Arial"/>
                <a:sym typeface="Arial"/>
              </a:endParaRPr>
            </a:p>
          </p:txBody>
        </p:sp>
        <p:sp>
          <p:nvSpPr>
            <p:cNvPr id="2131" name="Google Shape;2131;p94"/>
            <p:cNvSpPr/>
            <p:nvPr/>
          </p:nvSpPr>
          <p:spPr>
            <a:xfrm>
              <a:off x="3253968" y="4642934"/>
              <a:ext cx="449352"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OK</a:t>
              </a:r>
              <a:endParaRPr b="1" sz="1300">
                <a:solidFill>
                  <a:schemeClr val="lt1"/>
                </a:solidFill>
                <a:latin typeface="Arial"/>
                <a:ea typeface="Arial"/>
                <a:cs typeface="Arial"/>
                <a:sym typeface="Arial"/>
              </a:endParaRPr>
            </a:p>
          </p:txBody>
        </p:sp>
      </p:grpSp>
      <p:grpSp>
        <p:nvGrpSpPr>
          <p:cNvPr id="2132" name="Google Shape;2132;p94"/>
          <p:cNvGrpSpPr/>
          <p:nvPr/>
        </p:nvGrpSpPr>
        <p:grpSpPr>
          <a:xfrm>
            <a:off x="5470273" y="3168888"/>
            <a:ext cx="1122888" cy="204529"/>
            <a:chOff x="3167172" y="4206946"/>
            <a:chExt cx="1122888" cy="204529"/>
          </a:xfrm>
        </p:grpSpPr>
        <p:sp>
          <p:nvSpPr>
            <p:cNvPr id="2133" name="Google Shape;2133;p94"/>
            <p:cNvSpPr/>
            <p:nvPr/>
          </p:nvSpPr>
          <p:spPr>
            <a:xfrm>
              <a:off x="3167172" y="4237882"/>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2134" name="Google Shape;2134;p94"/>
            <p:cNvSpPr/>
            <p:nvPr/>
          </p:nvSpPr>
          <p:spPr>
            <a:xfrm>
              <a:off x="3370308" y="4206946"/>
              <a:ext cx="919752"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example1</a:t>
              </a:r>
              <a:endParaRPr b="1" sz="1300">
                <a:solidFill>
                  <a:schemeClr val="lt1"/>
                </a:solidFill>
                <a:latin typeface="Arial"/>
                <a:ea typeface="Arial"/>
                <a:cs typeface="Arial"/>
                <a:sym typeface="Arial"/>
              </a:endParaRPr>
            </a:p>
          </p:txBody>
        </p:sp>
      </p:grpSp>
      <p:grpSp>
        <p:nvGrpSpPr>
          <p:cNvPr id="2135" name="Google Shape;2135;p94"/>
          <p:cNvGrpSpPr/>
          <p:nvPr/>
        </p:nvGrpSpPr>
        <p:grpSpPr>
          <a:xfrm>
            <a:off x="6471740" y="3403983"/>
            <a:ext cx="741860" cy="204529"/>
            <a:chOff x="3167172" y="4206946"/>
            <a:chExt cx="741860" cy="204529"/>
          </a:xfrm>
        </p:grpSpPr>
        <p:sp>
          <p:nvSpPr>
            <p:cNvPr id="2136" name="Google Shape;2136;p94"/>
            <p:cNvSpPr/>
            <p:nvPr/>
          </p:nvSpPr>
          <p:spPr>
            <a:xfrm>
              <a:off x="3167172" y="4237882"/>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sp>
          <p:nvSpPr>
            <p:cNvPr id="2137" name="Google Shape;2137;p94"/>
            <p:cNvSpPr/>
            <p:nvPr/>
          </p:nvSpPr>
          <p:spPr>
            <a:xfrm>
              <a:off x="3370308" y="4206946"/>
              <a:ext cx="538724"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New</a:t>
              </a:r>
              <a:endParaRPr b="1" sz="1300">
                <a:solidFill>
                  <a:schemeClr val="lt1"/>
                </a:solidFill>
                <a:latin typeface="Arial"/>
                <a:ea typeface="Arial"/>
                <a:cs typeface="Arial"/>
                <a:sym typeface="Arial"/>
              </a:endParaRPr>
            </a:p>
          </p:txBody>
        </p:sp>
      </p:grpSp>
      <p:grpSp>
        <p:nvGrpSpPr>
          <p:cNvPr id="2138" name="Google Shape;2138;p94"/>
          <p:cNvGrpSpPr/>
          <p:nvPr/>
        </p:nvGrpSpPr>
        <p:grpSpPr>
          <a:xfrm>
            <a:off x="7043240" y="3692583"/>
            <a:ext cx="1237160" cy="204529"/>
            <a:chOff x="3167172" y="4206946"/>
            <a:chExt cx="1237160" cy="204529"/>
          </a:xfrm>
        </p:grpSpPr>
        <p:sp>
          <p:nvSpPr>
            <p:cNvPr id="2139" name="Google Shape;2139;p94"/>
            <p:cNvSpPr/>
            <p:nvPr/>
          </p:nvSpPr>
          <p:spPr>
            <a:xfrm>
              <a:off x="3167172" y="4237882"/>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sp>
          <p:nvSpPr>
            <p:cNvPr id="2140" name="Google Shape;2140;p94"/>
            <p:cNvSpPr/>
            <p:nvPr/>
          </p:nvSpPr>
          <p:spPr>
            <a:xfrm>
              <a:off x="3370308" y="4206946"/>
              <a:ext cx="1034024"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Python File</a:t>
              </a:r>
              <a:endParaRPr b="1" sz="1300">
                <a:solidFill>
                  <a:schemeClr val="lt1"/>
                </a:solidFill>
                <a:latin typeface="Arial"/>
                <a:ea typeface="Arial"/>
                <a:cs typeface="Arial"/>
                <a:sym typeface="Arial"/>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95"/>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147" name="Google Shape;2147;p95"/>
          <p:cNvGrpSpPr/>
          <p:nvPr/>
        </p:nvGrpSpPr>
        <p:grpSpPr>
          <a:xfrm>
            <a:off x="559817" y="1902381"/>
            <a:ext cx="8783192" cy="200055"/>
            <a:chOff x="559817" y="2136914"/>
            <a:chExt cx="8783192" cy="200055"/>
          </a:xfrm>
        </p:grpSpPr>
        <p:sp>
          <p:nvSpPr>
            <p:cNvPr id="2148" name="Google Shape;2148;p95"/>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149" name="Google Shape;2149;p95"/>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150" name="Google Shape;2150;p95"/>
          <p:cNvGrpSpPr/>
          <p:nvPr/>
        </p:nvGrpSpPr>
        <p:grpSpPr>
          <a:xfrm>
            <a:off x="451588" y="450001"/>
            <a:ext cx="9018000" cy="276999"/>
            <a:chOff x="450000" y="450000"/>
            <a:chExt cx="9018000" cy="276999"/>
          </a:xfrm>
        </p:grpSpPr>
        <p:sp>
          <p:nvSpPr>
            <p:cNvPr id="2151" name="Google Shape;2151;p9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152" name="Google Shape;2152;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153" name="Google Shape;2153;p95"/>
          <p:cNvSpPr/>
          <p:nvPr/>
        </p:nvSpPr>
        <p:spPr>
          <a:xfrm>
            <a:off x="702939" y="2216055"/>
            <a:ext cx="3913885"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pratice rồi bấm phím enter. Bạn có thể thấy rằng tệp practice.py đã được tạo thành công.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Một cửa sổ bật lên hỏi bạn có muốn git theo dõi file này không.</a:t>
            </a:r>
            <a:endParaRPr/>
          </a:p>
        </p:txBody>
      </p:sp>
      <p:sp>
        <p:nvSpPr>
          <p:cNvPr id="2154" name="Google Shape;2154;p95"/>
          <p:cNvSpPr/>
          <p:nvPr/>
        </p:nvSpPr>
        <p:spPr>
          <a:xfrm>
            <a:off x="5158933" y="2216055"/>
            <a:ext cx="4310655" cy="99692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chọn Add để đưa file vào đối tượng theo dõi ngay lập tức (Không phải thực hiện git add practice.py).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Nếu bạn không muốn theo dõi, hãy nhấp vào Cancel. Nhấp vào Add for this practice.</a:t>
            </a:r>
            <a:endParaRPr sz="1300">
              <a:solidFill>
                <a:srgbClr val="262626"/>
              </a:solidFill>
              <a:latin typeface="Arial"/>
              <a:ea typeface="Arial"/>
              <a:cs typeface="Arial"/>
              <a:sym typeface="Arial"/>
            </a:endParaRPr>
          </a:p>
        </p:txBody>
      </p:sp>
      <p:pic>
        <p:nvPicPr>
          <p:cNvPr descr="텍스트, 스크린샷, 모니터, 화면이(가) 표시된 사진&#10;&#10;자동 생성된 설명" id="2155" name="Google Shape;2155;p95"/>
          <p:cNvPicPr preferRelativeResize="0"/>
          <p:nvPr/>
        </p:nvPicPr>
        <p:blipFill rotWithShape="1">
          <a:blip r:embed="rId3">
            <a:alphaModFix/>
          </a:blip>
          <a:srcRect b="0" l="0" r="0" t="0"/>
          <a:stretch/>
        </p:blipFill>
        <p:spPr>
          <a:xfrm>
            <a:off x="712182" y="3275299"/>
            <a:ext cx="4259494" cy="2405361"/>
          </a:xfrm>
          <a:prstGeom prst="rect">
            <a:avLst/>
          </a:prstGeom>
          <a:noFill/>
          <a:ln>
            <a:noFill/>
          </a:ln>
        </p:spPr>
      </p:pic>
      <p:sp>
        <p:nvSpPr>
          <p:cNvPr id="2156" name="Google Shape;2156;p95"/>
          <p:cNvSpPr/>
          <p:nvPr/>
        </p:nvSpPr>
        <p:spPr>
          <a:xfrm>
            <a:off x="2341245" y="4364355"/>
            <a:ext cx="1223010" cy="895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 스크린샷, 모니터, 실내이(가) 표시된 사진&#10;&#10;자동 생성된 설명" id="2157" name="Google Shape;2157;p95"/>
          <p:cNvPicPr preferRelativeResize="0"/>
          <p:nvPr/>
        </p:nvPicPr>
        <p:blipFill rotWithShape="1">
          <a:blip r:embed="rId4">
            <a:alphaModFix/>
          </a:blip>
          <a:srcRect b="0" l="0" r="0" t="0"/>
          <a:stretch/>
        </p:blipFill>
        <p:spPr>
          <a:xfrm>
            <a:off x="5158933" y="3275299"/>
            <a:ext cx="4259495" cy="2405362"/>
          </a:xfrm>
          <a:prstGeom prst="rect">
            <a:avLst/>
          </a:prstGeom>
          <a:noFill/>
          <a:ln>
            <a:noFill/>
          </a:ln>
        </p:spPr>
      </p:pic>
      <p:sp>
        <p:nvSpPr>
          <p:cNvPr id="2158" name="Google Shape;2158;p95"/>
          <p:cNvSpPr/>
          <p:nvPr/>
        </p:nvSpPr>
        <p:spPr>
          <a:xfrm>
            <a:off x="7529010" y="4670296"/>
            <a:ext cx="226235" cy="8663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59" name="Google Shape;2159;p95"/>
          <p:cNvSpPr/>
          <p:nvPr/>
        </p:nvSpPr>
        <p:spPr>
          <a:xfrm>
            <a:off x="3617958" y="4306857"/>
            <a:ext cx="803547"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practice</a:t>
            </a:r>
            <a:endParaRPr b="1" sz="1300">
              <a:solidFill>
                <a:schemeClr val="lt1"/>
              </a:solidFill>
              <a:latin typeface="Arial"/>
              <a:ea typeface="Arial"/>
              <a:cs typeface="Arial"/>
              <a:sym typeface="Arial"/>
            </a:endParaRPr>
          </a:p>
        </p:txBody>
      </p:sp>
      <p:sp>
        <p:nvSpPr>
          <p:cNvPr id="2160" name="Google Shape;2160;p95"/>
          <p:cNvSpPr/>
          <p:nvPr/>
        </p:nvSpPr>
        <p:spPr>
          <a:xfrm>
            <a:off x="7384698" y="4833399"/>
            <a:ext cx="514858" cy="204529"/>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Add</a:t>
            </a:r>
            <a:endParaRPr b="1" sz="1300">
              <a:solidFill>
                <a:schemeClr val="lt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96"/>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167" name="Google Shape;2167;p96"/>
          <p:cNvGrpSpPr/>
          <p:nvPr/>
        </p:nvGrpSpPr>
        <p:grpSpPr>
          <a:xfrm>
            <a:off x="559817" y="1902381"/>
            <a:ext cx="8783192" cy="200055"/>
            <a:chOff x="559817" y="2136914"/>
            <a:chExt cx="8783192" cy="200055"/>
          </a:xfrm>
        </p:grpSpPr>
        <p:sp>
          <p:nvSpPr>
            <p:cNvPr id="2168" name="Google Shape;2168;p96"/>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169" name="Google Shape;2169;p96"/>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170" name="Google Shape;2170;p96"/>
          <p:cNvGrpSpPr/>
          <p:nvPr/>
        </p:nvGrpSpPr>
        <p:grpSpPr>
          <a:xfrm>
            <a:off x="451588" y="450001"/>
            <a:ext cx="9018000" cy="276999"/>
            <a:chOff x="450000" y="450000"/>
            <a:chExt cx="9018000" cy="276999"/>
          </a:xfrm>
        </p:grpSpPr>
        <p:sp>
          <p:nvSpPr>
            <p:cNvPr id="2171" name="Google Shape;2171;p9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172" name="Google Shape;2172;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173" name="Google Shape;2173;p96"/>
          <p:cNvSpPr/>
          <p:nvPr/>
        </p:nvSpPr>
        <p:spPr>
          <a:xfrm>
            <a:off x="702939" y="2216055"/>
            <a:ext cx="4170813" cy="119697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mã để tạo một chương trình đơn giản trong practice.py. Nó xuất ra "*" trên 4 dòng bằng cách tăng tuần tự.</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Nhấp chuột chọn Add Configuration vì chưa được cấu hình để chạy.</a:t>
            </a:r>
            <a:endParaRPr sz="1300">
              <a:solidFill>
                <a:srgbClr val="262626"/>
              </a:solidFill>
              <a:latin typeface="Arial"/>
              <a:ea typeface="Arial"/>
              <a:cs typeface="Arial"/>
              <a:sym typeface="Arial"/>
            </a:endParaRPr>
          </a:p>
        </p:txBody>
      </p:sp>
      <p:sp>
        <p:nvSpPr>
          <p:cNvPr id="2174" name="Google Shape;2174;p96"/>
          <p:cNvSpPr/>
          <p:nvPr/>
        </p:nvSpPr>
        <p:spPr>
          <a:xfrm>
            <a:off x="5158933" y="2216055"/>
            <a:ext cx="391388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biểu tượng </a:t>
            </a:r>
            <a:r>
              <a:rPr b="1" lang="en-US" sz="1300">
                <a:solidFill>
                  <a:srgbClr val="262626"/>
                </a:solidFill>
                <a:latin typeface="Arial"/>
                <a:ea typeface="Arial"/>
                <a:cs typeface="Arial"/>
                <a:sym typeface="Arial"/>
              </a:rPr>
              <a:t>+</a:t>
            </a:r>
            <a:r>
              <a:rPr lang="en-US" sz="1300">
                <a:solidFill>
                  <a:srgbClr val="262626"/>
                </a:solidFill>
                <a:latin typeface="Arial"/>
                <a:ea typeface="Arial"/>
                <a:cs typeface="Arial"/>
                <a:sym typeface="Arial"/>
              </a:rPr>
              <a:t> → Chọn Python</a:t>
            </a:r>
            <a:endParaRPr sz="1300">
              <a:solidFill>
                <a:srgbClr val="262626"/>
              </a:solidFill>
              <a:latin typeface="Arial"/>
              <a:ea typeface="Arial"/>
              <a:cs typeface="Arial"/>
              <a:sym typeface="Arial"/>
            </a:endParaRPr>
          </a:p>
        </p:txBody>
      </p:sp>
      <p:grpSp>
        <p:nvGrpSpPr>
          <p:cNvPr id="2175" name="Google Shape;2175;p96"/>
          <p:cNvGrpSpPr/>
          <p:nvPr/>
        </p:nvGrpSpPr>
        <p:grpSpPr>
          <a:xfrm>
            <a:off x="711904" y="3469304"/>
            <a:ext cx="8706247" cy="2405363"/>
            <a:chOff x="711904" y="3275731"/>
            <a:chExt cx="8706247" cy="2405363"/>
          </a:xfrm>
        </p:grpSpPr>
        <p:grpSp>
          <p:nvGrpSpPr>
            <p:cNvPr id="2176" name="Google Shape;2176;p96"/>
            <p:cNvGrpSpPr/>
            <p:nvPr/>
          </p:nvGrpSpPr>
          <p:grpSpPr>
            <a:xfrm>
              <a:off x="711904" y="3275731"/>
              <a:ext cx="4259496" cy="2405363"/>
              <a:chOff x="577813" y="3600450"/>
              <a:chExt cx="4259496" cy="2405363"/>
            </a:xfrm>
          </p:grpSpPr>
          <p:pic>
            <p:nvPicPr>
              <p:cNvPr descr="텍스트, 스크린샷, 모니터, 실내이(가) 표시된 사진&#10;&#10;자동 생성된 설명" id="2177" name="Google Shape;2177;p96"/>
              <p:cNvPicPr preferRelativeResize="0"/>
              <p:nvPr/>
            </p:nvPicPr>
            <p:blipFill rotWithShape="1">
              <a:blip r:embed="rId3">
                <a:alphaModFix/>
              </a:blip>
              <a:srcRect b="0" l="0" r="0" t="0"/>
              <a:stretch/>
            </p:blipFill>
            <p:spPr>
              <a:xfrm>
                <a:off x="577813" y="3600450"/>
                <a:ext cx="4259496" cy="2405363"/>
              </a:xfrm>
              <a:prstGeom prst="rect">
                <a:avLst/>
              </a:prstGeom>
              <a:noFill/>
              <a:ln>
                <a:noFill/>
              </a:ln>
            </p:spPr>
          </p:pic>
          <p:pic>
            <p:nvPicPr>
              <p:cNvPr id="2178" name="Google Shape;2178;p96"/>
              <p:cNvPicPr preferRelativeResize="0"/>
              <p:nvPr/>
            </p:nvPicPr>
            <p:blipFill rotWithShape="1">
              <a:blip r:embed="rId4">
                <a:alphaModFix/>
              </a:blip>
              <a:srcRect b="0" l="0" r="0" t="0"/>
              <a:stretch/>
            </p:blipFill>
            <p:spPr>
              <a:xfrm>
                <a:off x="2052637" y="4053016"/>
                <a:ext cx="721427" cy="172057"/>
              </a:xfrm>
              <a:prstGeom prst="rect">
                <a:avLst/>
              </a:prstGeom>
              <a:noFill/>
              <a:ln>
                <a:noFill/>
              </a:ln>
            </p:spPr>
          </p:pic>
          <p:sp>
            <p:nvSpPr>
              <p:cNvPr id="2179" name="Google Shape;2179;p96"/>
              <p:cNvSpPr/>
              <p:nvPr/>
            </p:nvSpPr>
            <p:spPr>
              <a:xfrm>
                <a:off x="2043324" y="4044065"/>
                <a:ext cx="662940" cy="17330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80" name="Google Shape;2180;p96"/>
              <p:cNvSpPr/>
              <p:nvPr/>
            </p:nvSpPr>
            <p:spPr>
              <a:xfrm>
                <a:off x="3166516" y="3857274"/>
                <a:ext cx="534042" cy="14505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81" name="Google Shape;2181;p96"/>
            <p:cNvGrpSpPr/>
            <p:nvPr/>
          </p:nvGrpSpPr>
          <p:grpSpPr>
            <a:xfrm>
              <a:off x="5158655" y="3275731"/>
              <a:ext cx="4259496" cy="2405363"/>
              <a:chOff x="5099608" y="3600450"/>
              <a:chExt cx="4259496" cy="2405363"/>
            </a:xfrm>
          </p:grpSpPr>
          <p:pic>
            <p:nvPicPr>
              <p:cNvPr descr="텍스트, 스크린샷, 모니터이(가) 표시된 사진&#10;&#10;자동 생성된 설명" id="2182" name="Google Shape;2182;p96"/>
              <p:cNvPicPr preferRelativeResize="0"/>
              <p:nvPr/>
            </p:nvPicPr>
            <p:blipFill rotWithShape="1">
              <a:blip r:embed="rId5">
                <a:alphaModFix/>
              </a:blip>
              <a:srcRect b="0" l="0" r="0" t="0"/>
              <a:stretch/>
            </p:blipFill>
            <p:spPr>
              <a:xfrm>
                <a:off x="5099608" y="3600450"/>
                <a:ext cx="4259496" cy="2405363"/>
              </a:xfrm>
              <a:prstGeom prst="rect">
                <a:avLst/>
              </a:prstGeom>
              <a:noFill/>
              <a:ln>
                <a:noFill/>
              </a:ln>
            </p:spPr>
          </p:pic>
          <p:sp>
            <p:nvSpPr>
              <p:cNvPr id="2183" name="Google Shape;2183;p96"/>
              <p:cNvSpPr/>
              <p:nvPr/>
            </p:nvSpPr>
            <p:spPr>
              <a:xfrm>
                <a:off x="6007824" y="4163924"/>
                <a:ext cx="110756" cy="11987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84" name="Google Shape;2184;p96"/>
              <p:cNvSpPr/>
              <p:nvPr/>
            </p:nvSpPr>
            <p:spPr>
              <a:xfrm>
                <a:off x="6025523" y="4407871"/>
                <a:ext cx="651509" cy="7810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185" name="Google Shape;2185;p96"/>
          <p:cNvSpPr/>
          <p:nvPr/>
        </p:nvSpPr>
        <p:spPr>
          <a:xfrm>
            <a:off x="1706955" y="4148706"/>
            <a:ext cx="1603860" cy="447715"/>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for i in range(4):</a:t>
            </a:r>
            <a:endParaRPr/>
          </a:p>
          <a:p>
            <a:pPr indent="0" lvl="0" marL="239713" marR="0" rtl="0" algn="l">
              <a:spcBef>
                <a:spcPts val="0"/>
              </a:spcBef>
              <a:spcAft>
                <a:spcPts val="0"/>
              </a:spcAft>
              <a:buNone/>
            </a:pPr>
            <a:r>
              <a:rPr b="1" lang="en-US" sz="1300">
                <a:solidFill>
                  <a:schemeClr val="lt1"/>
                </a:solidFill>
                <a:latin typeface="Arial"/>
                <a:ea typeface="Arial"/>
                <a:cs typeface="Arial"/>
                <a:sym typeface="Arial"/>
              </a:rPr>
              <a:t>Print(“*” * (i+1))</a:t>
            </a:r>
            <a:endParaRPr b="1" sz="1300">
              <a:solidFill>
                <a:schemeClr val="lt1"/>
              </a:solidFill>
              <a:latin typeface="Arial"/>
              <a:ea typeface="Arial"/>
              <a:cs typeface="Arial"/>
              <a:sym typeface="Arial"/>
            </a:endParaRPr>
          </a:p>
        </p:txBody>
      </p:sp>
      <p:sp>
        <p:nvSpPr>
          <p:cNvPr id="2186" name="Google Shape;2186;p96"/>
          <p:cNvSpPr/>
          <p:nvPr/>
        </p:nvSpPr>
        <p:spPr>
          <a:xfrm>
            <a:off x="2683858" y="3404277"/>
            <a:ext cx="1659542" cy="2437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Add Configuration…</a:t>
            </a:r>
            <a:endParaRPr b="1" sz="1300">
              <a:solidFill>
                <a:schemeClr val="lt1"/>
              </a:solidFill>
              <a:latin typeface="Arial"/>
              <a:ea typeface="Arial"/>
              <a:cs typeface="Arial"/>
              <a:sym typeface="Arial"/>
            </a:endParaRPr>
          </a:p>
        </p:txBody>
      </p:sp>
      <p:sp>
        <p:nvSpPr>
          <p:cNvPr id="2187" name="Google Shape;2187;p96"/>
          <p:cNvSpPr/>
          <p:nvPr/>
        </p:nvSpPr>
        <p:spPr>
          <a:xfrm>
            <a:off x="6436327" y="3987165"/>
            <a:ext cx="259748"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a:t>
            </a:r>
            <a:endParaRPr b="1" sz="1300">
              <a:solidFill>
                <a:schemeClr val="lt1"/>
              </a:solidFill>
              <a:latin typeface="Arial"/>
              <a:ea typeface="Arial"/>
              <a:cs typeface="Arial"/>
              <a:sym typeface="Arial"/>
            </a:endParaRPr>
          </a:p>
        </p:txBody>
      </p:sp>
      <p:sp>
        <p:nvSpPr>
          <p:cNvPr id="2188" name="Google Shape;2188;p96"/>
          <p:cNvSpPr/>
          <p:nvPr/>
        </p:nvSpPr>
        <p:spPr>
          <a:xfrm>
            <a:off x="2460644" y="3439375"/>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sp>
        <p:nvSpPr>
          <p:cNvPr id="2189" name="Google Shape;2189;p96"/>
          <p:cNvSpPr/>
          <p:nvPr/>
        </p:nvSpPr>
        <p:spPr>
          <a:xfrm>
            <a:off x="1500795" y="4150112"/>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sp>
        <p:nvSpPr>
          <p:cNvPr id="2190" name="Google Shape;2190;p96"/>
          <p:cNvSpPr/>
          <p:nvPr/>
        </p:nvSpPr>
        <p:spPr>
          <a:xfrm>
            <a:off x="6223883" y="4004997"/>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nvGrpSpPr>
          <p:cNvPr id="2191" name="Google Shape;2191;p96"/>
          <p:cNvGrpSpPr/>
          <p:nvPr/>
        </p:nvGrpSpPr>
        <p:grpSpPr>
          <a:xfrm>
            <a:off x="6656318" y="4223877"/>
            <a:ext cx="925582" cy="199656"/>
            <a:chOff x="6656318" y="4223877"/>
            <a:chExt cx="925582" cy="199656"/>
          </a:xfrm>
        </p:grpSpPr>
        <p:sp>
          <p:nvSpPr>
            <p:cNvPr id="2192" name="Google Shape;2192;p96"/>
            <p:cNvSpPr/>
            <p:nvPr/>
          </p:nvSpPr>
          <p:spPr>
            <a:xfrm>
              <a:off x="6868761" y="4223877"/>
              <a:ext cx="713139"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Python</a:t>
              </a:r>
              <a:endParaRPr b="1" sz="1300">
                <a:solidFill>
                  <a:schemeClr val="lt1"/>
                </a:solidFill>
                <a:latin typeface="Arial"/>
                <a:ea typeface="Arial"/>
                <a:cs typeface="Arial"/>
                <a:sym typeface="Arial"/>
              </a:endParaRPr>
            </a:p>
          </p:txBody>
        </p:sp>
        <p:sp>
          <p:nvSpPr>
            <p:cNvPr id="2193" name="Google Shape;2193;p96"/>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97"/>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200" name="Google Shape;2200;p97"/>
          <p:cNvGrpSpPr/>
          <p:nvPr/>
        </p:nvGrpSpPr>
        <p:grpSpPr>
          <a:xfrm>
            <a:off x="559817" y="1902381"/>
            <a:ext cx="8783192" cy="200055"/>
            <a:chOff x="559817" y="2136914"/>
            <a:chExt cx="8783192" cy="200055"/>
          </a:xfrm>
        </p:grpSpPr>
        <p:sp>
          <p:nvSpPr>
            <p:cNvPr id="2201" name="Google Shape;2201;p97"/>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202" name="Google Shape;2202;p97"/>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203" name="Google Shape;2203;p97"/>
          <p:cNvGrpSpPr/>
          <p:nvPr/>
        </p:nvGrpSpPr>
        <p:grpSpPr>
          <a:xfrm>
            <a:off x="451588" y="450001"/>
            <a:ext cx="9018000" cy="276999"/>
            <a:chOff x="450000" y="450000"/>
            <a:chExt cx="9018000" cy="276999"/>
          </a:xfrm>
        </p:grpSpPr>
        <p:sp>
          <p:nvSpPr>
            <p:cNvPr id="2204" name="Google Shape;2204;p9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205" name="Google Shape;2205;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206" name="Google Shape;2206;p97"/>
          <p:cNvSpPr/>
          <p:nvPr/>
        </p:nvSpPr>
        <p:spPr>
          <a:xfrm>
            <a:off x="702939" y="2216055"/>
            <a:ext cx="4367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a:t>
            </a:r>
            <a:r>
              <a:rPr b="1" lang="en-US" sz="1300">
                <a:solidFill>
                  <a:srgbClr val="1429A0"/>
                </a:solidFill>
                <a:latin typeface="Arial"/>
                <a:ea typeface="Arial"/>
                <a:cs typeface="Arial"/>
                <a:sym typeface="Arial"/>
              </a:rPr>
              <a:t>Browse</a:t>
            </a:r>
            <a:r>
              <a:rPr b="1" lang="en-US" sz="1300">
                <a:solidFill>
                  <a:srgbClr val="262626"/>
                </a:solidFill>
                <a:latin typeface="Arial"/>
                <a:ea typeface="Arial"/>
                <a:cs typeface="Arial"/>
                <a:sym typeface="Arial"/>
              </a:rPr>
              <a:t> </a:t>
            </a:r>
            <a:r>
              <a:rPr lang="en-US" sz="1300">
                <a:solidFill>
                  <a:srgbClr val="262626"/>
                </a:solidFill>
                <a:latin typeface="Arial"/>
                <a:ea typeface="Arial"/>
                <a:cs typeface="Arial"/>
                <a:sym typeface="Arial"/>
              </a:rPr>
              <a:t>(biểu tượng thư mục) để thêm đường dẫn tập lệnh.</a:t>
            </a:r>
            <a:endParaRPr sz="1300">
              <a:solidFill>
                <a:srgbClr val="262626"/>
              </a:solidFill>
              <a:latin typeface="Arial"/>
              <a:ea typeface="Arial"/>
              <a:cs typeface="Arial"/>
              <a:sym typeface="Arial"/>
            </a:endParaRPr>
          </a:p>
        </p:txBody>
      </p:sp>
      <p:sp>
        <p:nvSpPr>
          <p:cNvPr id="2207" name="Google Shape;2207;p97"/>
          <p:cNvSpPr/>
          <p:nvPr/>
        </p:nvSpPr>
        <p:spPr>
          <a:xfrm>
            <a:off x="5158933" y="2216055"/>
            <a:ext cx="4184076"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file practice.py trong my Local Path → OK</a:t>
            </a:r>
            <a:endParaRPr/>
          </a:p>
        </p:txBody>
      </p:sp>
      <p:grpSp>
        <p:nvGrpSpPr>
          <p:cNvPr id="2208" name="Google Shape;2208;p97"/>
          <p:cNvGrpSpPr/>
          <p:nvPr/>
        </p:nvGrpSpPr>
        <p:grpSpPr>
          <a:xfrm>
            <a:off x="712182" y="2749488"/>
            <a:ext cx="4259496" cy="2405363"/>
            <a:chOff x="546895" y="3600450"/>
            <a:chExt cx="4259496" cy="2405363"/>
          </a:xfrm>
        </p:grpSpPr>
        <p:pic>
          <p:nvPicPr>
            <p:cNvPr descr="텍스트, 스크린샷, 모니터, 실내이(가) 표시된 사진&#10;&#10;자동 생성된 설명" id="2209" name="Google Shape;2209;p97"/>
            <p:cNvPicPr preferRelativeResize="0"/>
            <p:nvPr/>
          </p:nvPicPr>
          <p:blipFill rotWithShape="1">
            <a:blip r:embed="rId3">
              <a:alphaModFix/>
            </a:blip>
            <a:srcRect b="0" l="0" r="0" t="0"/>
            <a:stretch/>
          </p:blipFill>
          <p:spPr>
            <a:xfrm>
              <a:off x="546895" y="3600450"/>
              <a:ext cx="4259496" cy="2405363"/>
            </a:xfrm>
            <a:prstGeom prst="rect">
              <a:avLst/>
            </a:prstGeom>
            <a:noFill/>
            <a:ln>
              <a:noFill/>
            </a:ln>
          </p:spPr>
        </p:pic>
        <p:sp>
          <p:nvSpPr>
            <p:cNvPr id="2210" name="Google Shape;2210;p97"/>
            <p:cNvSpPr/>
            <p:nvPr/>
          </p:nvSpPr>
          <p:spPr>
            <a:xfrm>
              <a:off x="3870355" y="4515895"/>
              <a:ext cx="151228" cy="1052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11" name="Google Shape;2211;p97"/>
          <p:cNvGrpSpPr/>
          <p:nvPr/>
        </p:nvGrpSpPr>
        <p:grpSpPr>
          <a:xfrm>
            <a:off x="5158933" y="2757107"/>
            <a:ext cx="4259497" cy="2405364"/>
            <a:chOff x="5099607" y="3600451"/>
            <a:chExt cx="4259497" cy="2405364"/>
          </a:xfrm>
        </p:grpSpPr>
        <p:pic>
          <p:nvPicPr>
            <p:cNvPr descr="텍스트, 스크린샷, 모니터, 실내이(가) 표시된 사진&#10;&#10;자동 생성된 설명" id="2212" name="Google Shape;2212;p97"/>
            <p:cNvPicPr preferRelativeResize="0"/>
            <p:nvPr/>
          </p:nvPicPr>
          <p:blipFill rotWithShape="1">
            <a:blip r:embed="rId4">
              <a:alphaModFix/>
            </a:blip>
            <a:srcRect b="0" l="0" r="0" t="0"/>
            <a:stretch/>
          </p:blipFill>
          <p:spPr>
            <a:xfrm>
              <a:off x="5099607" y="3600451"/>
              <a:ext cx="4259497" cy="2405364"/>
            </a:xfrm>
            <a:prstGeom prst="rect">
              <a:avLst/>
            </a:prstGeom>
            <a:noFill/>
            <a:ln>
              <a:noFill/>
            </a:ln>
          </p:spPr>
        </p:pic>
        <p:sp>
          <p:nvSpPr>
            <p:cNvPr id="2213" name="Google Shape;2213;p97"/>
            <p:cNvSpPr/>
            <p:nvPr/>
          </p:nvSpPr>
          <p:spPr>
            <a:xfrm>
              <a:off x="6699614" y="5070595"/>
              <a:ext cx="1254759" cy="7874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14" name="Google Shape;2214;p97"/>
            <p:cNvSpPr/>
            <p:nvPr/>
          </p:nvSpPr>
          <p:spPr>
            <a:xfrm>
              <a:off x="7452197" y="5618536"/>
              <a:ext cx="235459" cy="9404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15" name="Google Shape;2215;p97"/>
          <p:cNvGrpSpPr/>
          <p:nvPr/>
        </p:nvGrpSpPr>
        <p:grpSpPr>
          <a:xfrm>
            <a:off x="8063715" y="4046721"/>
            <a:ext cx="1224668" cy="199656"/>
            <a:chOff x="6656318" y="4223877"/>
            <a:chExt cx="1224668" cy="199656"/>
          </a:xfrm>
        </p:grpSpPr>
        <p:sp>
          <p:nvSpPr>
            <p:cNvPr id="2216" name="Google Shape;2216;p97"/>
            <p:cNvSpPr/>
            <p:nvPr/>
          </p:nvSpPr>
          <p:spPr>
            <a:xfrm>
              <a:off x="6868762" y="4223877"/>
              <a:ext cx="1012224"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practice.py</a:t>
              </a:r>
              <a:endParaRPr b="1" sz="1300">
                <a:solidFill>
                  <a:schemeClr val="lt1"/>
                </a:solidFill>
                <a:latin typeface="Arial"/>
                <a:ea typeface="Arial"/>
                <a:cs typeface="Arial"/>
                <a:sym typeface="Arial"/>
              </a:endParaRPr>
            </a:p>
          </p:txBody>
        </p:sp>
        <p:sp>
          <p:nvSpPr>
            <p:cNvPr id="2217" name="Google Shape;2217;p97"/>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218" name="Google Shape;2218;p97"/>
          <p:cNvGrpSpPr/>
          <p:nvPr/>
        </p:nvGrpSpPr>
        <p:grpSpPr>
          <a:xfrm>
            <a:off x="7511523" y="4414503"/>
            <a:ext cx="639972" cy="199656"/>
            <a:chOff x="6656318" y="4223877"/>
            <a:chExt cx="639972" cy="199656"/>
          </a:xfrm>
        </p:grpSpPr>
        <p:sp>
          <p:nvSpPr>
            <p:cNvPr id="2219" name="Google Shape;2219;p97"/>
            <p:cNvSpPr/>
            <p:nvPr/>
          </p:nvSpPr>
          <p:spPr>
            <a:xfrm>
              <a:off x="6868762" y="4223877"/>
              <a:ext cx="427528"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OK</a:t>
              </a:r>
              <a:endParaRPr b="1" sz="1300">
                <a:solidFill>
                  <a:schemeClr val="lt1"/>
                </a:solidFill>
                <a:latin typeface="Arial"/>
                <a:ea typeface="Arial"/>
                <a:cs typeface="Arial"/>
                <a:sym typeface="Arial"/>
              </a:endParaRPr>
            </a:p>
          </p:txBody>
        </p:sp>
        <p:sp>
          <p:nvSpPr>
            <p:cNvPr id="2220" name="Google Shape;2220;p97"/>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98"/>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227" name="Google Shape;2227;p98"/>
          <p:cNvGrpSpPr/>
          <p:nvPr/>
        </p:nvGrpSpPr>
        <p:grpSpPr>
          <a:xfrm>
            <a:off x="559817" y="1902381"/>
            <a:ext cx="8783192" cy="200055"/>
            <a:chOff x="559817" y="2136914"/>
            <a:chExt cx="8783192" cy="200055"/>
          </a:xfrm>
        </p:grpSpPr>
        <p:sp>
          <p:nvSpPr>
            <p:cNvPr id="2228" name="Google Shape;2228;p98"/>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229" name="Google Shape;2229;p98"/>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230" name="Google Shape;2230;p98"/>
          <p:cNvGrpSpPr/>
          <p:nvPr/>
        </p:nvGrpSpPr>
        <p:grpSpPr>
          <a:xfrm>
            <a:off x="451588" y="450001"/>
            <a:ext cx="9018000" cy="276999"/>
            <a:chOff x="450000" y="450000"/>
            <a:chExt cx="9018000" cy="276999"/>
          </a:xfrm>
        </p:grpSpPr>
        <p:sp>
          <p:nvSpPr>
            <p:cNvPr id="2231" name="Google Shape;2231;p9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232" name="Google Shape;2232;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233" name="Google Shape;2233;p98"/>
          <p:cNvSpPr/>
          <p:nvPr/>
        </p:nvSpPr>
        <p:spPr>
          <a:xfrm>
            <a:off x="702939" y="2216055"/>
            <a:ext cx="391388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phần mới thêm vào Script Path → Apply → OK</a:t>
            </a:r>
            <a:endParaRPr/>
          </a:p>
        </p:txBody>
      </p:sp>
      <p:sp>
        <p:nvSpPr>
          <p:cNvPr id="2234" name="Google Shape;2234;p98"/>
          <p:cNvSpPr/>
          <p:nvPr/>
        </p:nvSpPr>
        <p:spPr>
          <a:xfrm>
            <a:off x="5158932" y="2216055"/>
            <a:ext cx="4396547"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với cấu hình đã cài đặt </a:t>
            </a:r>
            <a:endParaRPr/>
          </a:p>
          <a:p>
            <a:pPr indent="0" lvl="0" marL="0" marR="0" rtl="0" algn="l">
              <a:spcBef>
                <a:spcPts val="400"/>
              </a:spcBef>
              <a:spcAft>
                <a:spcPts val="0"/>
              </a:spcAft>
              <a:buNone/>
            </a:pPr>
            <a:r>
              <a:rPr lang="en-US" sz="1300">
                <a:solidFill>
                  <a:srgbClr val="262626"/>
                </a:solidFill>
                <a:latin typeface="Arial"/>
                <a:ea typeface="Arial"/>
                <a:cs typeface="Arial"/>
                <a:sym typeface="Arial"/>
              </a:rPr>
              <a:t>     → Kiểm tra kết quả qua bảng điều khiển (console result) </a:t>
            </a:r>
            <a:endParaRPr sz="1300">
              <a:solidFill>
                <a:srgbClr val="262626"/>
              </a:solidFill>
              <a:latin typeface="Arial"/>
              <a:ea typeface="Arial"/>
              <a:cs typeface="Arial"/>
              <a:sym typeface="Arial"/>
            </a:endParaRPr>
          </a:p>
        </p:txBody>
      </p:sp>
      <p:grpSp>
        <p:nvGrpSpPr>
          <p:cNvPr id="2235" name="Google Shape;2235;p98"/>
          <p:cNvGrpSpPr/>
          <p:nvPr/>
        </p:nvGrpSpPr>
        <p:grpSpPr>
          <a:xfrm>
            <a:off x="712182" y="2804675"/>
            <a:ext cx="8706249" cy="2405364"/>
            <a:chOff x="712182" y="2675135"/>
            <a:chExt cx="8706249" cy="2405364"/>
          </a:xfrm>
        </p:grpSpPr>
        <p:pic>
          <p:nvPicPr>
            <p:cNvPr descr="텍스트, 스크린샷, 검은색이(가) 표시된 사진&#10;&#10;자동 생성된 설명" id="2236" name="Google Shape;2236;p98"/>
            <p:cNvPicPr preferRelativeResize="0"/>
            <p:nvPr/>
          </p:nvPicPr>
          <p:blipFill rotWithShape="1">
            <a:blip r:embed="rId3">
              <a:alphaModFix/>
            </a:blip>
            <a:srcRect b="0" l="0" r="0" t="0"/>
            <a:stretch/>
          </p:blipFill>
          <p:spPr>
            <a:xfrm>
              <a:off x="712182" y="2675135"/>
              <a:ext cx="4259498" cy="2405364"/>
            </a:xfrm>
            <a:prstGeom prst="rect">
              <a:avLst/>
            </a:prstGeom>
            <a:noFill/>
            <a:ln>
              <a:noFill/>
            </a:ln>
          </p:spPr>
        </p:pic>
        <p:sp>
          <p:nvSpPr>
            <p:cNvPr id="2237" name="Google Shape;2237;p98"/>
            <p:cNvSpPr/>
            <p:nvPr/>
          </p:nvSpPr>
          <p:spPr>
            <a:xfrm>
              <a:off x="3034665" y="3594736"/>
              <a:ext cx="1150620" cy="9144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38" name="Google Shape;2238;p98"/>
            <p:cNvSpPr/>
            <p:nvPr/>
          </p:nvSpPr>
          <p:spPr>
            <a:xfrm>
              <a:off x="3977435" y="4806490"/>
              <a:ext cx="259005" cy="1089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39" name="Google Shape;2239;p98"/>
            <p:cNvSpPr/>
            <p:nvPr/>
          </p:nvSpPr>
          <p:spPr>
            <a:xfrm>
              <a:off x="3454776" y="4805466"/>
              <a:ext cx="259005" cy="1089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 스크린샷, 모니터, 실내이(가) 표시된 사진&#10;&#10;자동 생성된 설명" id="2240" name="Google Shape;2240;p98"/>
            <p:cNvPicPr preferRelativeResize="0"/>
            <p:nvPr/>
          </p:nvPicPr>
          <p:blipFill rotWithShape="1">
            <a:blip r:embed="rId4">
              <a:alphaModFix/>
            </a:blip>
            <a:srcRect b="0" l="0" r="0" t="0"/>
            <a:stretch/>
          </p:blipFill>
          <p:spPr>
            <a:xfrm>
              <a:off x="5158933" y="2675135"/>
              <a:ext cx="4259498" cy="2405364"/>
            </a:xfrm>
            <a:prstGeom prst="rect">
              <a:avLst/>
            </a:prstGeom>
            <a:noFill/>
            <a:ln>
              <a:noFill/>
            </a:ln>
          </p:spPr>
        </p:pic>
        <p:sp>
          <p:nvSpPr>
            <p:cNvPr id="2241" name="Google Shape;2241;p98"/>
            <p:cNvSpPr/>
            <p:nvPr/>
          </p:nvSpPr>
          <p:spPr>
            <a:xfrm>
              <a:off x="8256849" y="2938285"/>
              <a:ext cx="132912" cy="1089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42" name="Google Shape;2242;p98"/>
            <p:cNvSpPr/>
            <p:nvPr/>
          </p:nvSpPr>
          <p:spPr>
            <a:xfrm>
              <a:off x="5626100" y="4310380"/>
              <a:ext cx="2066420" cy="49508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43" name="Google Shape;2243;p98"/>
          <p:cNvSpPr/>
          <p:nvPr/>
        </p:nvSpPr>
        <p:spPr>
          <a:xfrm>
            <a:off x="5988803" y="4164887"/>
            <a:ext cx="1299879"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console result </a:t>
            </a:r>
            <a:endParaRPr b="1" sz="1300">
              <a:solidFill>
                <a:schemeClr val="lt1"/>
              </a:solidFill>
              <a:latin typeface="Arial"/>
              <a:ea typeface="Arial"/>
              <a:cs typeface="Arial"/>
              <a:sym typeface="Arial"/>
            </a:endParaRPr>
          </a:p>
        </p:txBody>
      </p:sp>
      <p:grpSp>
        <p:nvGrpSpPr>
          <p:cNvPr id="2244" name="Google Shape;2244;p98"/>
          <p:cNvGrpSpPr/>
          <p:nvPr/>
        </p:nvGrpSpPr>
        <p:grpSpPr>
          <a:xfrm>
            <a:off x="3121487" y="3907529"/>
            <a:ext cx="1252393" cy="199656"/>
            <a:chOff x="6656318" y="4223877"/>
            <a:chExt cx="1252393" cy="199656"/>
          </a:xfrm>
        </p:grpSpPr>
        <p:sp>
          <p:nvSpPr>
            <p:cNvPr id="2245" name="Google Shape;2245;p98"/>
            <p:cNvSpPr/>
            <p:nvPr/>
          </p:nvSpPr>
          <p:spPr>
            <a:xfrm>
              <a:off x="6868761" y="4223877"/>
              <a:ext cx="1039950"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Script Path</a:t>
              </a:r>
              <a:endParaRPr b="1" sz="1300">
                <a:solidFill>
                  <a:schemeClr val="lt1"/>
                </a:solidFill>
                <a:latin typeface="Arial"/>
                <a:ea typeface="Arial"/>
                <a:cs typeface="Arial"/>
                <a:sym typeface="Arial"/>
              </a:endParaRPr>
            </a:p>
          </p:txBody>
        </p:sp>
        <p:sp>
          <p:nvSpPr>
            <p:cNvPr id="2246" name="Google Shape;2246;p98"/>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b="1" sz="1200">
                <a:solidFill>
                  <a:schemeClr val="lt1"/>
                </a:solidFill>
                <a:latin typeface="Arial"/>
                <a:ea typeface="Arial"/>
                <a:cs typeface="Arial"/>
                <a:sym typeface="Arial"/>
              </a:endParaRPr>
            </a:p>
          </p:txBody>
        </p:sp>
      </p:grpSp>
      <p:grpSp>
        <p:nvGrpSpPr>
          <p:cNvPr id="2247" name="Google Shape;2247;p98"/>
          <p:cNvGrpSpPr/>
          <p:nvPr/>
        </p:nvGrpSpPr>
        <p:grpSpPr>
          <a:xfrm>
            <a:off x="3174827" y="5120028"/>
            <a:ext cx="627553" cy="199656"/>
            <a:chOff x="6656318" y="4223877"/>
            <a:chExt cx="627553" cy="199656"/>
          </a:xfrm>
        </p:grpSpPr>
        <p:sp>
          <p:nvSpPr>
            <p:cNvPr id="2248" name="Google Shape;2248;p98"/>
            <p:cNvSpPr/>
            <p:nvPr/>
          </p:nvSpPr>
          <p:spPr>
            <a:xfrm>
              <a:off x="6868761" y="4223877"/>
              <a:ext cx="415110"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OK</a:t>
              </a:r>
              <a:endParaRPr b="1" sz="1300">
                <a:solidFill>
                  <a:schemeClr val="lt1"/>
                </a:solidFill>
                <a:latin typeface="Arial"/>
                <a:ea typeface="Arial"/>
                <a:cs typeface="Arial"/>
                <a:sym typeface="Arial"/>
              </a:endParaRPr>
            </a:p>
          </p:txBody>
        </p:sp>
        <p:sp>
          <p:nvSpPr>
            <p:cNvPr id="2249" name="Google Shape;2249;p98"/>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b="1" sz="1200">
                <a:solidFill>
                  <a:schemeClr val="lt1"/>
                </a:solidFill>
                <a:latin typeface="Arial"/>
                <a:ea typeface="Arial"/>
                <a:cs typeface="Arial"/>
                <a:sym typeface="Arial"/>
              </a:endParaRPr>
            </a:p>
          </p:txBody>
        </p:sp>
      </p:grpSp>
      <p:grpSp>
        <p:nvGrpSpPr>
          <p:cNvPr id="2250" name="Google Shape;2250;p98"/>
          <p:cNvGrpSpPr/>
          <p:nvPr/>
        </p:nvGrpSpPr>
        <p:grpSpPr>
          <a:xfrm>
            <a:off x="3871508" y="5111797"/>
            <a:ext cx="856701" cy="199656"/>
            <a:chOff x="6656318" y="4223877"/>
            <a:chExt cx="856701" cy="199656"/>
          </a:xfrm>
        </p:grpSpPr>
        <p:sp>
          <p:nvSpPr>
            <p:cNvPr id="2251" name="Google Shape;2251;p98"/>
            <p:cNvSpPr/>
            <p:nvPr/>
          </p:nvSpPr>
          <p:spPr>
            <a:xfrm>
              <a:off x="6868760" y="4223877"/>
              <a:ext cx="644259"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Apply</a:t>
              </a:r>
              <a:endParaRPr b="1" sz="1300">
                <a:solidFill>
                  <a:schemeClr val="lt1"/>
                </a:solidFill>
                <a:latin typeface="Arial"/>
                <a:ea typeface="Arial"/>
                <a:cs typeface="Arial"/>
                <a:sym typeface="Arial"/>
              </a:endParaRPr>
            </a:p>
          </p:txBody>
        </p:sp>
        <p:sp>
          <p:nvSpPr>
            <p:cNvPr id="2252" name="Google Shape;2252;p98"/>
            <p:cNvSpPr/>
            <p:nvPr/>
          </p:nvSpPr>
          <p:spPr>
            <a:xfrm>
              <a:off x="6656318" y="4241709"/>
              <a:ext cx="173593" cy="173593"/>
            </a:xfrm>
            <a:prstGeom prst="ellipse">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b="1" sz="1200">
                <a:solidFill>
                  <a:schemeClr val="lt1"/>
                </a:solidFill>
                <a:latin typeface="Arial"/>
                <a:ea typeface="Arial"/>
                <a:cs typeface="Arial"/>
                <a:sym typeface="Arial"/>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99"/>
          <p:cNvSpPr/>
          <p:nvPr/>
        </p:nvSpPr>
        <p:spPr>
          <a:xfrm>
            <a:off x="451586"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Nhánh trong GitHub Desktop (Linux)</a:t>
            </a:r>
            <a:endParaRPr/>
          </a:p>
        </p:txBody>
      </p:sp>
      <p:grpSp>
        <p:nvGrpSpPr>
          <p:cNvPr id="2259" name="Google Shape;2259;p99"/>
          <p:cNvGrpSpPr/>
          <p:nvPr/>
        </p:nvGrpSpPr>
        <p:grpSpPr>
          <a:xfrm>
            <a:off x="559817" y="1902381"/>
            <a:ext cx="8783192" cy="200055"/>
            <a:chOff x="559817" y="2136914"/>
            <a:chExt cx="8783192" cy="200055"/>
          </a:xfrm>
        </p:grpSpPr>
        <p:sp>
          <p:nvSpPr>
            <p:cNvPr id="2260" name="Google Shape;2260;p99"/>
            <p:cNvSpPr/>
            <p:nvPr/>
          </p:nvSpPr>
          <p:spPr>
            <a:xfrm>
              <a:off x="559817" y="2148284"/>
              <a:ext cx="35992" cy="179958"/>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261" name="Google Shape;2261;p99"/>
            <p:cNvSpPr/>
            <p:nvPr/>
          </p:nvSpPr>
          <p:spPr>
            <a:xfrm>
              <a:off x="712182" y="2136914"/>
              <a:ext cx="8630827"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Sử dụng Nhánh trong GitHub Desktop trên Linux</a:t>
              </a:r>
              <a:endParaRPr/>
            </a:p>
          </p:txBody>
        </p:sp>
      </p:grpSp>
      <p:grpSp>
        <p:nvGrpSpPr>
          <p:cNvPr id="2262" name="Google Shape;2262;p99"/>
          <p:cNvGrpSpPr/>
          <p:nvPr/>
        </p:nvGrpSpPr>
        <p:grpSpPr>
          <a:xfrm>
            <a:off x="451588" y="450001"/>
            <a:ext cx="9018000" cy="276999"/>
            <a:chOff x="450000" y="450000"/>
            <a:chExt cx="9018000" cy="276999"/>
          </a:xfrm>
        </p:grpSpPr>
        <p:sp>
          <p:nvSpPr>
            <p:cNvPr id="2263" name="Google Shape;2263;p9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Cách sử dụng GitHub thông qua môi trường GUI</a:t>
              </a:r>
              <a:endParaRPr b="1" sz="1800">
                <a:solidFill>
                  <a:schemeClr val="lt1"/>
                </a:solidFill>
                <a:latin typeface="Arial"/>
                <a:ea typeface="Arial"/>
                <a:cs typeface="Arial"/>
                <a:sym typeface="Arial"/>
              </a:endParaRPr>
            </a:p>
          </p:txBody>
        </p:sp>
        <p:sp>
          <p:nvSpPr>
            <p:cNvPr id="2264" name="Google Shape;2264;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sp>
        <p:nvSpPr>
          <p:cNvPr id="2265" name="Google Shape;2265;p99"/>
          <p:cNvSpPr/>
          <p:nvPr/>
        </p:nvSpPr>
        <p:spPr>
          <a:xfrm>
            <a:off x="702939" y="2216055"/>
            <a:ext cx="391388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cập tới Local Path và kiểm tra lại.</a:t>
            </a:r>
            <a:endParaRPr sz="1300">
              <a:solidFill>
                <a:srgbClr val="262626"/>
              </a:solidFill>
              <a:latin typeface="Arial"/>
              <a:ea typeface="Arial"/>
              <a:cs typeface="Arial"/>
              <a:sym typeface="Arial"/>
            </a:endParaRPr>
          </a:p>
        </p:txBody>
      </p:sp>
      <p:sp>
        <p:nvSpPr>
          <p:cNvPr id="2266" name="Google Shape;2266;p99"/>
          <p:cNvSpPr/>
          <p:nvPr/>
        </p:nvSpPr>
        <p:spPr>
          <a:xfrm>
            <a:off x="5158933" y="2216055"/>
            <a:ext cx="4184076" cy="94562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GitHub Desktop, bạn có thể thấy rằng một số file bao gồm cả practice.py đã được thêm vào nhánh make practice.py.Có thể thấy git hỗ trợ rất tốt trong việc quản lý các file ngoài file practice.py.</a:t>
            </a:r>
            <a:endParaRPr/>
          </a:p>
        </p:txBody>
      </p:sp>
      <p:grpSp>
        <p:nvGrpSpPr>
          <p:cNvPr id="2267" name="Google Shape;2267;p99"/>
          <p:cNvGrpSpPr/>
          <p:nvPr/>
        </p:nvGrpSpPr>
        <p:grpSpPr>
          <a:xfrm>
            <a:off x="702939" y="2675135"/>
            <a:ext cx="3427199" cy="461665"/>
            <a:chOff x="878006" y="4066005"/>
            <a:chExt cx="3427199" cy="461665"/>
          </a:xfrm>
        </p:grpSpPr>
        <p:sp>
          <p:nvSpPr>
            <p:cNvPr id="2268" name="Google Shape;2268;p99"/>
            <p:cNvSpPr txBox="1"/>
            <p:nvPr/>
          </p:nvSpPr>
          <p:spPr>
            <a:xfrm>
              <a:off x="962129" y="4066005"/>
              <a:ext cx="3343076"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cd {local path}</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2269" name="Google Shape;2269;p99"/>
            <p:cNvSpPr/>
            <p:nvPr/>
          </p:nvSpPr>
          <p:spPr>
            <a:xfrm>
              <a:off x="878006" y="4066007"/>
              <a:ext cx="88480"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2270" name="Google Shape;2270;p99"/>
          <p:cNvGrpSpPr/>
          <p:nvPr/>
        </p:nvGrpSpPr>
        <p:grpSpPr>
          <a:xfrm>
            <a:off x="708978" y="3475354"/>
            <a:ext cx="8709453" cy="2405364"/>
            <a:chOff x="708978" y="3475354"/>
            <a:chExt cx="8709453" cy="2405364"/>
          </a:xfrm>
        </p:grpSpPr>
        <p:sp>
          <p:nvSpPr>
            <p:cNvPr id="2271" name="Google Shape;2271;p99"/>
            <p:cNvSpPr/>
            <p:nvPr/>
          </p:nvSpPr>
          <p:spPr>
            <a:xfrm>
              <a:off x="3022493" y="3946119"/>
              <a:ext cx="1081923" cy="1089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2" name="Google Shape;2272;p99"/>
            <p:cNvSpPr/>
            <p:nvPr/>
          </p:nvSpPr>
          <p:spPr>
            <a:xfrm>
              <a:off x="3948431" y="5173744"/>
              <a:ext cx="259005" cy="1089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3" name="Google Shape;2273;p99"/>
            <p:cNvSpPr/>
            <p:nvPr/>
          </p:nvSpPr>
          <p:spPr>
            <a:xfrm>
              <a:off x="3425772" y="5172720"/>
              <a:ext cx="259005" cy="1089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이(가) 표시된 사진&#10;&#10;자동 생성된 설명" id="2274" name="Google Shape;2274;p99"/>
            <p:cNvPicPr preferRelativeResize="0"/>
            <p:nvPr/>
          </p:nvPicPr>
          <p:blipFill rotWithShape="1">
            <a:blip r:embed="rId3">
              <a:alphaModFix/>
            </a:blip>
            <a:srcRect b="0" l="0" r="0" t="0"/>
            <a:stretch/>
          </p:blipFill>
          <p:spPr>
            <a:xfrm>
              <a:off x="708978" y="3475354"/>
              <a:ext cx="4259498" cy="2405364"/>
            </a:xfrm>
            <a:prstGeom prst="rect">
              <a:avLst/>
            </a:prstGeom>
            <a:noFill/>
            <a:ln>
              <a:noFill/>
            </a:ln>
          </p:spPr>
        </p:pic>
        <p:pic>
          <p:nvPicPr>
            <p:cNvPr descr="텍스트, 스크린샷, 모니터, 화면이(가) 표시된 사진&#10;&#10;자동 생성된 설명" id="2275" name="Google Shape;2275;p99"/>
            <p:cNvPicPr preferRelativeResize="0"/>
            <p:nvPr/>
          </p:nvPicPr>
          <p:blipFill rotWithShape="1">
            <a:blip r:embed="rId4">
              <a:alphaModFix/>
            </a:blip>
            <a:srcRect b="0" l="0" r="0" t="0"/>
            <a:stretch/>
          </p:blipFill>
          <p:spPr>
            <a:xfrm>
              <a:off x="5158933" y="3475354"/>
              <a:ext cx="4259498" cy="2405364"/>
            </a:xfrm>
            <a:prstGeom prst="rect">
              <a:avLst/>
            </a:prstGeom>
            <a:noFill/>
            <a:ln>
              <a:noFill/>
            </a:ln>
          </p:spPr>
        </p:pic>
        <p:sp>
          <p:nvSpPr>
            <p:cNvPr id="2276" name="Google Shape;2276;p99"/>
            <p:cNvSpPr/>
            <p:nvPr/>
          </p:nvSpPr>
          <p:spPr>
            <a:xfrm>
              <a:off x="908962" y="3932926"/>
              <a:ext cx="738969" cy="74435"/>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7" name="Google Shape;2277;p99"/>
            <p:cNvSpPr/>
            <p:nvPr/>
          </p:nvSpPr>
          <p:spPr>
            <a:xfrm>
              <a:off x="5877674" y="4769041"/>
              <a:ext cx="812865" cy="1089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78" name="Google Shape;2278;p99"/>
          <p:cNvSpPr/>
          <p:nvPr/>
        </p:nvSpPr>
        <p:spPr>
          <a:xfrm>
            <a:off x="908962" y="4106254"/>
            <a:ext cx="2070735"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practice.py    README.md</a:t>
            </a:r>
            <a:endParaRPr b="1" sz="1300">
              <a:solidFill>
                <a:schemeClr val="lt1"/>
              </a:solidFill>
              <a:latin typeface="Arial"/>
              <a:ea typeface="Arial"/>
              <a:cs typeface="Arial"/>
              <a:sym typeface="Arial"/>
            </a:endParaRPr>
          </a:p>
        </p:txBody>
      </p:sp>
      <p:sp>
        <p:nvSpPr>
          <p:cNvPr id="2279" name="Google Shape;2279;p99"/>
          <p:cNvSpPr/>
          <p:nvPr/>
        </p:nvSpPr>
        <p:spPr>
          <a:xfrm>
            <a:off x="6749415" y="4723703"/>
            <a:ext cx="1031263" cy="199656"/>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0" lIns="91425" spcFirstLastPara="1" rIns="91425"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practice.py</a:t>
            </a:r>
            <a:endParaRPr b="1" sz="13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43004E-0C88-4763-B671-3D2D2AEFE51A}"/>
</file>

<file path=customXml/itemProps2.xml><?xml version="1.0" encoding="utf-8"?>
<ds:datastoreItem xmlns:ds="http://schemas.openxmlformats.org/officeDocument/2006/customXml" ds:itemID="{72EDA64A-2A44-4A2E-9922-E6ED08041227}"/>
</file>

<file path=customXml/itemProps3.xml><?xml version="1.0" encoding="utf-8"?>
<ds:datastoreItem xmlns:ds="http://schemas.openxmlformats.org/officeDocument/2006/customXml" ds:itemID="{C90F7F26-CB4F-45DF-BC15-902BE39F7C4C}"/>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emcast</dc:creator>
  <dcterms:created xsi:type="dcterms:W3CDTF">2019-08-26T18:14:47Z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0x010100674C07E113D9934F95F8C2B48C009624</vt:lpwstr>
  </property>
  <property fmtid="{D5CDD505-2E9C-101B-9397-08002B2CF9AE}" pid="3" name="NSCPROP_SA">
    <vt:lpwstr>C:\Users\sh1128.kang\AppData\Local\Microsoft\Windows\INetCache\IE\J3K40I6C\SIC_IoT_Chapter 3. Linux &amp; C Programming.pptx</vt:lpwstr>
  </property>
</Properties>
</file>